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063"/>
    <a:srgbClr val="169F50"/>
    <a:srgbClr val="E8BC64"/>
    <a:srgbClr val="0F7B3F"/>
    <a:srgbClr val="81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174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C42528AB-15DF-C9DC-9B6F-0056CE18A000}"/>
              </a:ext>
            </a:extLst>
          </p:cNvPr>
          <p:cNvSpPr/>
          <p:nvPr/>
        </p:nvSpPr>
        <p:spPr>
          <a:xfrm>
            <a:off x="-1" y="8623300"/>
            <a:ext cx="7556501" cy="2070100"/>
          </a:xfrm>
          <a:prstGeom prst="rect">
            <a:avLst/>
          </a:prstGeom>
          <a:solidFill>
            <a:srgbClr val="169F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87FD4C3-3073-37EB-0325-F330503D7904}"/>
              </a:ext>
            </a:extLst>
          </p:cNvPr>
          <p:cNvSpPr/>
          <p:nvPr/>
        </p:nvSpPr>
        <p:spPr>
          <a:xfrm>
            <a:off x="3713437" y="7785100"/>
            <a:ext cx="3570014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589BEF-D3E6-7FF4-A67E-E6F83FDEE8C6}"/>
              </a:ext>
            </a:extLst>
          </p:cNvPr>
          <p:cNvSpPr/>
          <p:nvPr/>
        </p:nvSpPr>
        <p:spPr>
          <a:xfrm>
            <a:off x="273049" y="7785100"/>
            <a:ext cx="33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2CB1C4B-3327-2573-D08A-1D65CD81E126}"/>
              </a:ext>
            </a:extLst>
          </p:cNvPr>
          <p:cNvSpPr/>
          <p:nvPr/>
        </p:nvSpPr>
        <p:spPr>
          <a:xfrm>
            <a:off x="3784836" y="6815061"/>
            <a:ext cx="3422414" cy="429859"/>
          </a:xfrm>
          <a:prstGeom prst="rect">
            <a:avLst/>
          </a:prstGeom>
          <a:solidFill>
            <a:srgbClr val="D680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GB"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4795F5D-D802-91AA-6EBD-C4FCED1C4B07}"/>
              </a:ext>
            </a:extLst>
          </p:cNvPr>
          <p:cNvGrpSpPr/>
          <p:nvPr/>
        </p:nvGrpSpPr>
        <p:grpSpPr>
          <a:xfrm>
            <a:off x="347783" y="4508500"/>
            <a:ext cx="6859467" cy="1867655"/>
            <a:chOff x="347783" y="4508500"/>
            <a:chExt cx="6859467" cy="186765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4F6C96C-3ACD-74AA-6B3E-9461020472A4}"/>
                </a:ext>
              </a:extLst>
            </p:cNvPr>
            <p:cNvSpPr/>
            <p:nvPr/>
          </p:nvSpPr>
          <p:spPr>
            <a:xfrm>
              <a:off x="347783" y="4508500"/>
              <a:ext cx="6859467" cy="18676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BEAFAFF-5CF1-69AC-072C-EE6C91333DA3}"/>
                </a:ext>
              </a:extLst>
            </p:cNvPr>
            <p:cNvSpPr txBox="1"/>
            <p:nvPr/>
          </p:nvSpPr>
          <p:spPr>
            <a:xfrm>
              <a:off x="2830009" y="5769402"/>
              <a:ext cx="1558354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essential steps 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to retirement planning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54ACD16-DD25-E97C-DD79-BCFE25A8FE2A}"/>
                </a:ext>
              </a:extLst>
            </p:cNvPr>
            <p:cNvGrpSpPr/>
            <p:nvPr/>
          </p:nvGrpSpPr>
          <p:grpSpPr>
            <a:xfrm>
              <a:off x="3189229" y="4808870"/>
              <a:ext cx="839916" cy="842138"/>
              <a:chOff x="4761335" y="2035937"/>
              <a:chExt cx="1974776" cy="19800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DA679C0-FABD-1A65-7C02-64C398697D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61335" y="2035937"/>
                <a:ext cx="1974776" cy="1980000"/>
              </a:xfrm>
              <a:prstGeom prst="ellipse">
                <a:avLst/>
              </a:prstGeom>
              <a:solidFill>
                <a:srgbClr val="6EB4BB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54" name="Shape 3681">
                <a:extLst>
                  <a:ext uri="{FF2B5EF4-FFF2-40B4-BE49-F238E27FC236}">
                    <a16:creationId xmlns:a16="http://schemas.microsoft.com/office/drawing/2014/main" id="{6DE888C9-2467-ED7C-AF08-F690A9830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35743" y="2688045"/>
                <a:ext cx="825960" cy="675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4" y="3600"/>
                    </a:moveTo>
                    <a:cubicBezTo>
                      <a:pt x="1422" y="3600"/>
                      <a:pt x="982" y="3063"/>
                      <a:pt x="982" y="2400"/>
                    </a:cubicBezTo>
                    <a:cubicBezTo>
                      <a:pt x="982" y="1738"/>
                      <a:pt x="1422" y="1200"/>
                      <a:pt x="1964" y="1200"/>
                    </a:cubicBezTo>
                    <a:cubicBezTo>
                      <a:pt x="2506" y="1200"/>
                      <a:pt x="2945" y="1738"/>
                      <a:pt x="2945" y="2400"/>
                    </a:cubicBezTo>
                    <a:cubicBezTo>
                      <a:pt x="2945" y="3063"/>
                      <a:pt x="2506" y="3600"/>
                      <a:pt x="1964" y="3600"/>
                    </a:cubicBezTo>
                    <a:moveTo>
                      <a:pt x="1964" y="0"/>
                    </a:moveTo>
                    <a:cubicBezTo>
                      <a:pt x="879" y="0"/>
                      <a:pt x="0" y="1075"/>
                      <a:pt x="0" y="2400"/>
                    </a:cubicBezTo>
                    <a:cubicBezTo>
                      <a:pt x="0" y="3725"/>
                      <a:pt x="879" y="4800"/>
                      <a:pt x="1964" y="4800"/>
                    </a:cubicBezTo>
                    <a:cubicBezTo>
                      <a:pt x="3048" y="4800"/>
                      <a:pt x="3927" y="3725"/>
                      <a:pt x="3927" y="2400"/>
                    </a:cubicBezTo>
                    <a:cubicBezTo>
                      <a:pt x="3927" y="1075"/>
                      <a:pt x="3048" y="0"/>
                      <a:pt x="1964" y="0"/>
                    </a:cubicBezTo>
                    <a:moveTo>
                      <a:pt x="1964" y="12000"/>
                    </a:moveTo>
                    <a:cubicBezTo>
                      <a:pt x="1422" y="12000"/>
                      <a:pt x="982" y="11463"/>
                      <a:pt x="982" y="10800"/>
                    </a:cubicBezTo>
                    <a:cubicBezTo>
                      <a:pt x="982" y="10138"/>
                      <a:pt x="1422" y="9600"/>
                      <a:pt x="1964" y="9600"/>
                    </a:cubicBezTo>
                    <a:cubicBezTo>
                      <a:pt x="2506" y="9600"/>
                      <a:pt x="2945" y="10138"/>
                      <a:pt x="2945" y="10800"/>
                    </a:cubicBezTo>
                    <a:cubicBezTo>
                      <a:pt x="2945" y="11463"/>
                      <a:pt x="2506" y="12000"/>
                      <a:pt x="1964" y="12000"/>
                    </a:cubicBezTo>
                    <a:moveTo>
                      <a:pt x="1964" y="8401"/>
                    </a:moveTo>
                    <a:cubicBezTo>
                      <a:pt x="879" y="8401"/>
                      <a:pt x="0" y="9475"/>
                      <a:pt x="0" y="10800"/>
                    </a:cubicBezTo>
                    <a:cubicBezTo>
                      <a:pt x="0" y="12125"/>
                      <a:pt x="879" y="13200"/>
                      <a:pt x="1964" y="13200"/>
                    </a:cubicBezTo>
                    <a:cubicBezTo>
                      <a:pt x="3048" y="13200"/>
                      <a:pt x="3927" y="12125"/>
                      <a:pt x="3927" y="10800"/>
                    </a:cubicBezTo>
                    <a:cubicBezTo>
                      <a:pt x="3927" y="9475"/>
                      <a:pt x="3048" y="8401"/>
                      <a:pt x="1964" y="8401"/>
                    </a:cubicBezTo>
                    <a:moveTo>
                      <a:pt x="19636" y="12000"/>
                    </a:moveTo>
                    <a:lnTo>
                      <a:pt x="7855" y="12000"/>
                    </a:lnTo>
                    <a:cubicBezTo>
                      <a:pt x="7313" y="12000"/>
                      <a:pt x="6873" y="11463"/>
                      <a:pt x="6873" y="10801"/>
                    </a:cubicBezTo>
                    <a:cubicBezTo>
                      <a:pt x="6873" y="10138"/>
                      <a:pt x="7313" y="9600"/>
                      <a:pt x="7855" y="9600"/>
                    </a:cubicBezTo>
                    <a:lnTo>
                      <a:pt x="19636" y="9600"/>
                    </a:lnTo>
                    <a:cubicBezTo>
                      <a:pt x="20178" y="9600"/>
                      <a:pt x="20618" y="10138"/>
                      <a:pt x="20618" y="10801"/>
                    </a:cubicBezTo>
                    <a:cubicBezTo>
                      <a:pt x="20618" y="11463"/>
                      <a:pt x="20178" y="12000"/>
                      <a:pt x="19636" y="12000"/>
                    </a:cubicBezTo>
                    <a:moveTo>
                      <a:pt x="19636" y="8401"/>
                    </a:moveTo>
                    <a:lnTo>
                      <a:pt x="7855" y="8401"/>
                    </a:lnTo>
                    <a:cubicBezTo>
                      <a:pt x="6770" y="8401"/>
                      <a:pt x="5891" y="9475"/>
                      <a:pt x="5891" y="10801"/>
                    </a:cubicBezTo>
                    <a:cubicBezTo>
                      <a:pt x="5891" y="12125"/>
                      <a:pt x="6770" y="13200"/>
                      <a:pt x="7855" y="13200"/>
                    </a:cubicBezTo>
                    <a:lnTo>
                      <a:pt x="19636" y="13200"/>
                    </a:lnTo>
                    <a:cubicBezTo>
                      <a:pt x="20721" y="13200"/>
                      <a:pt x="21600" y="12125"/>
                      <a:pt x="21600" y="10801"/>
                    </a:cubicBezTo>
                    <a:cubicBezTo>
                      <a:pt x="21600" y="9475"/>
                      <a:pt x="20721" y="8401"/>
                      <a:pt x="19636" y="8401"/>
                    </a:cubicBezTo>
                    <a:moveTo>
                      <a:pt x="19636" y="20400"/>
                    </a:moveTo>
                    <a:lnTo>
                      <a:pt x="7855" y="20400"/>
                    </a:lnTo>
                    <a:cubicBezTo>
                      <a:pt x="7313" y="20400"/>
                      <a:pt x="6873" y="19862"/>
                      <a:pt x="6873" y="19200"/>
                    </a:cubicBezTo>
                    <a:cubicBezTo>
                      <a:pt x="6873" y="18538"/>
                      <a:pt x="7313" y="18000"/>
                      <a:pt x="7855" y="18000"/>
                    </a:cubicBezTo>
                    <a:lnTo>
                      <a:pt x="19636" y="18000"/>
                    </a:lnTo>
                    <a:cubicBezTo>
                      <a:pt x="20178" y="18000"/>
                      <a:pt x="20618" y="18538"/>
                      <a:pt x="20618" y="19200"/>
                    </a:cubicBezTo>
                    <a:cubicBezTo>
                      <a:pt x="20618" y="19862"/>
                      <a:pt x="20178" y="20400"/>
                      <a:pt x="19636" y="20400"/>
                    </a:cubicBezTo>
                    <a:moveTo>
                      <a:pt x="19636" y="16800"/>
                    </a:moveTo>
                    <a:lnTo>
                      <a:pt x="7855" y="16800"/>
                    </a:lnTo>
                    <a:cubicBezTo>
                      <a:pt x="6770" y="16800"/>
                      <a:pt x="5891" y="17875"/>
                      <a:pt x="5891" y="19200"/>
                    </a:cubicBezTo>
                    <a:cubicBezTo>
                      <a:pt x="5891" y="20525"/>
                      <a:pt x="6770" y="21600"/>
                      <a:pt x="7855" y="21600"/>
                    </a:cubicBezTo>
                    <a:lnTo>
                      <a:pt x="19636" y="21600"/>
                    </a:lnTo>
                    <a:cubicBezTo>
                      <a:pt x="20721" y="21600"/>
                      <a:pt x="21600" y="20525"/>
                      <a:pt x="21600" y="19200"/>
                    </a:cubicBezTo>
                    <a:cubicBezTo>
                      <a:pt x="21600" y="17875"/>
                      <a:pt x="20721" y="16800"/>
                      <a:pt x="19636" y="16800"/>
                    </a:cubicBezTo>
                    <a:moveTo>
                      <a:pt x="7855" y="1201"/>
                    </a:moveTo>
                    <a:lnTo>
                      <a:pt x="19636" y="1201"/>
                    </a:lnTo>
                    <a:cubicBezTo>
                      <a:pt x="20178" y="1201"/>
                      <a:pt x="20618" y="1738"/>
                      <a:pt x="20618" y="2400"/>
                    </a:cubicBezTo>
                    <a:cubicBezTo>
                      <a:pt x="20618" y="3063"/>
                      <a:pt x="20178" y="3600"/>
                      <a:pt x="19636" y="3600"/>
                    </a:cubicBezTo>
                    <a:lnTo>
                      <a:pt x="7855" y="3600"/>
                    </a:lnTo>
                    <a:cubicBezTo>
                      <a:pt x="7313" y="3600"/>
                      <a:pt x="6873" y="3063"/>
                      <a:pt x="6873" y="2400"/>
                    </a:cubicBezTo>
                    <a:cubicBezTo>
                      <a:pt x="6873" y="1738"/>
                      <a:pt x="7313" y="1201"/>
                      <a:pt x="7855" y="1201"/>
                    </a:cubicBezTo>
                    <a:moveTo>
                      <a:pt x="7855" y="4800"/>
                    </a:moveTo>
                    <a:lnTo>
                      <a:pt x="19636" y="4800"/>
                    </a:lnTo>
                    <a:cubicBezTo>
                      <a:pt x="20721" y="4800"/>
                      <a:pt x="21600" y="3725"/>
                      <a:pt x="21600" y="2400"/>
                    </a:cubicBezTo>
                    <a:cubicBezTo>
                      <a:pt x="21600" y="1075"/>
                      <a:pt x="20721" y="1"/>
                      <a:pt x="19636" y="1"/>
                    </a:cubicBezTo>
                    <a:lnTo>
                      <a:pt x="7855" y="1"/>
                    </a:lnTo>
                    <a:cubicBezTo>
                      <a:pt x="6770" y="1"/>
                      <a:pt x="5891" y="1075"/>
                      <a:pt x="5891" y="2400"/>
                    </a:cubicBezTo>
                    <a:cubicBezTo>
                      <a:pt x="5891" y="3725"/>
                      <a:pt x="6770" y="4800"/>
                      <a:pt x="7855" y="4800"/>
                    </a:cubicBezTo>
                    <a:moveTo>
                      <a:pt x="1964" y="20400"/>
                    </a:moveTo>
                    <a:cubicBezTo>
                      <a:pt x="1422" y="20400"/>
                      <a:pt x="982" y="19862"/>
                      <a:pt x="982" y="19200"/>
                    </a:cubicBezTo>
                    <a:cubicBezTo>
                      <a:pt x="982" y="18538"/>
                      <a:pt x="1422" y="18000"/>
                      <a:pt x="1964" y="18000"/>
                    </a:cubicBezTo>
                    <a:cubicBezTo>
                      <a:pt x="2506" y="18000"/>
                      <a:pt x="2945" y="18538"/>
                      <a:pt x="2945" y="19200"/>
                    </a:cubicBezTo>
                    <a:cubicBezTo>
                      <a:pt x="2945" y="19862"/>
                      <a:pt x="2506" y="20400"/>
                      <a:pt x="1964" y="20400"/>
                    </a:cubicBezTo>
                    <a:moveTo>
                      <a:pt x="1964" y="16800"/>
                    </a:moveTo>
                    <a:cubicBezTo>
                      <a:pt x="879" y="16800"/>
                      <a:pt x="0" y="17875"/>
                      <a:pt x="0" y="19200"/>
                    </a:cubicBezTo>
                    <a:cubicBezTo>
                      <a:pt x="0" y="20525"/>
                      <a:pt x="879" y="21600"/>
                      <a:pt x="1964" y="21600"/>
                    </a:cubicBezTo>
                    <a:cubicBezTo>
                      <a:pt x="3048" y="21600"/>
                      <a:pt x="3927" y="20525"/>
                      <a:pt x="3927" y="19200"/>
                    </a:cubicBezTo>
                    <a:cubicBezTo>
                      <a:pt x="3927" y="17875"/>
                      <a:pt x="3048" y="16800"/>
                      <a:pt x="1964" y="1680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BDBB4E9-FBDA-BB28-0AAF-C8B4D263EF56}"/>
                </a:ext>
              </a:extLst>
            </p:cNvPr>
            <p:cNvGrpSpPr/>
            <p:nvPr/>
          </p:nvGrpSpPr>
          <p:grpSpPr>
            <a:xfrm>
              <a:off x="5320092" y="4809363"/>
              <a:ext cx="839916" cy="842137"/>
              <a:chOff x="8551177" y="2037095"/>
              <a:chExt cx="1974776" cy="1980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16296DD-6D24-7897-0624-51016980D4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551177" y="2037095"/>
                <a:ext cx="1974776" cy="1980000"/>
              </a:xfrm>
              <a:prstGeom prst="ellipse">
                <a:avLst/>
              </a:prstGeom>
              <a:solidFill>
                <a:srgbClr val="D68063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sp>
            <p:nvSpPr>
              <p:cNvPr id="50" name="Shape 3630">
                <a:extLst>
                  <a:ext uri="{FF2B5EF4-FFF2-40B4-BE49-F238E27FC236}">
                    <a16:creationId xmlns:a16="http://schemas.microsoft.com/office/drawing/2014/main" id="{1CC8CFB3-207A-3C93-99BD-2ADCA1D45F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8565" y="2575937"/>
                <a:ext cx="900000" cy="90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91" y="6559"/>
                    </a:moveTo>
                    <a:cubicBezTo>
                      <a:pt x="12727" y="6341"/>
                      <a:pt x="12420" y="6172"/>
                      <a:pt x="12078" y="6058"/>
                    </a:cubicBezTo>
                    <a:cubicBezTo>
                      <a:pt x="11737" y="5946"/>
                      <a:pt x="11367" y="5889"/>
                      <a:pt x="10978" y="5889"/>
                    </a:cubicBezTo>
                    <a:cubicBezTo>
                      <a:pt x="10477" y="5889"/>
                      <a:pt x="10025" y="5967"/>
                      <a:pt x="9633" y="6120"/>
                    </a:cubicBezTo>
                    <a:cubicBezTo>
                      <a:pt x="9239" y="6275"/>
                      <a:pt x="8900" y="6494"/>
                      <a:pt x="8623" y="6771"/>
                    </a:cubicBezTo>
                    <a:cubicBezTo>
                      <a:pt x="8346" y="7049"/>
                      <a:pt x="8133" y="7392"/>
                      <a:pt x="7992" y="7788"/>
                    </a:cubicBezTo>
                    <a:cubicBezTo>
                      <a:pt x="7853" y="8180"/>
                      <a:pt x="7782" y="8620"/>
                      <a:pt x="7782" y="9096"/>
                    </a:cubicBezTo>
                    <a:lnTo>
                      <a:pt x="7782" y="9217"/>
                    </a:lnTo>
                    <a:lnTo>
                      <a:pt x="8880" y="9217"/>
                    </a:lnTo>
                    <a:lnTo>
                      <a:pt x="8877" y="9093"/>
                    </a:lnTo>
                    <a:cubicBezTo>
                      <a:pt x="8868" y="8767"/>
                      <a:pt x="8908" y="8461"/>
                      <a:pt x="8993" y="8187"/>
                    </a:cubicBezTo>
                    <a:cubicBezTo>
                      <a:pt x="9079" y="7914"/>
                      <a:pt x="9207" y="7675"/>
                      <a:pt x="9377" y="7473"/>
                    </a:cubicBezTo>
                    <a:cubicBezTo>
                      <a:pt x="9545" y="7274"/>
                      <a:pt x="9762" y="7115"/>
                      <a:pt x="10024" y="7000"/>
                    </a:cubicBezTo>
                    <a:cubicBezTo>
                      <a:pt x="10287" y="6884"/>
                      <a:pt x="10594" y="6827"/>
                      <a:pt x="10937" y="6827"/>
                    </a:cubicBezTo>
                    <a:cubicBezTo>
                      <a:pt x="11182" y="6827"/>
                      <a:pt x="11418" y="6868"/>
                      <a:pt x="11639" y="6950"/>
                    </a:cubicBezTo>
                    <a:cubicBezTo>
                      <a:pt x="11858" y="7032"/>
                      <a:pt x="12053" y="7146"/>
                      <a:pt x="12218" y="7289"/>
                    </a:cubicBezTo>
                    <a:cubicBezTo>
                      <a:pt x="12381" y="7431"/>
                      <a:pt x="12512" y="7605"/>
                      <a:pt x="12609" y="7808"/>
                    </a:cubicBezTo>
                    <a:cubicBezTo>
                      <a:pt x="12704" y="8011"/>
                      <a:pt x="12752" y="8236"/>
                      <a:pt x="12752" y="8478"/>
                    </a:cubicBezTo>
                    <a:cubicBezTo>
                      <a:pt x="12752" y="8797"/>
                      <a:pt x="12674" y="9089"/>
                      <a:pt x="12519" y="9350"/>
                    </a:cubicBezTo>
                    <a:cubicBezTo>
                      <a:pt x="12359" y="9618"/>
                      <a:pt x="12154" y="9865"/>
                      <a:pt x="11913" y="10082"/>
                    </a:cubicBezTo>
                    <a:cubicBezTo>
                      <a:pt x="11624" y="10337"/>
                      <a:pt x="11374" y="10568"/>
                      <a:pt x="11170" y="10771"/>
                    </a:cubicBezTo>
                    <a:cubicBezTo>
                      <a:pt x="10959" y="10979"/>
                      <a:pt x="10789" y="11200"/>
                      <a:pt x="10662" y="11428"/>
                    </a:cubicBezTo>
                    <a:cubicBezTo>
                      <a:pt x="10534" y="11657"/>
                      <a:pt x="10441" y="11916"/>
                      <a:pt x="10385" y="12199"/>
                    </a:cubicBezTo>
                    <a:cubicBezTo>
                      <a:pt x="10329" y="12478"/>
                      <a:pt x="10305" y="12827"/>
                      <a:pt x="10315" y="13237"/>
                    </a:cubicBezTo>
                    <a:lnTo>
                      <a:pt x="10318" y="13355"/>
                    </a:lnTo>
                    <a:lnTo>
                      <a:pt x="11407" y="13355"/>
                    </a:lnTo>
                    <a:lnTo>
                      <a:pt x="11410" y="13237"/>
                    </a:lnTo>
                    <a:cubicBezTo>
                      <a:pt x="11418" y="12838"/>
                      <a:pt x="11436" y="12531"/>
                      <a:pt x="11463" y="12322"/>
                    </a:cubicBezTo>
                    <a:cubicBezTo>
                      <a:pt x="11488" y="12125"/>
                      <a:pt x="11538" y="11956"/>
                      <a:pt x="11611" y="11821"/>
                    </a:cubicBezTo>
                    <a:cubicBezTo>
                      <a:pt x="11687" y="11684"/>
                      <a:pt x="11803" y="11541"/>
                      <a:pt x="11959" y="11399"/>
                    </a:cubicBezTo>
                    <a:cubicBezTo>
                      <a:pt x="12127" y="11245"/>
                      <a:pt x="12351" y="11031"/>
                      <a:pt x="12630" y="10762"/>
                    </a:cubicBezTo>
                    <a:cubicBezTo>
                      <a:pt x="12979" y="10441"/>
                      <a:pt x="13270" y="10102"/>
                      <a:pt x="13495" y="9753"/>
                    </a:cubicBezTo>
                    <a:cubicBezTo>
                      <a:pt x="13729" y="9393"/>
                      <a:pt x="13847" y="8952"/>
                      <a:pt x="13847" y="8439"/>
                    </a:cubicBezTo>
                    <a:cubicBezTo>
                      <a:pt x="13847" y="8038"/>
                      <a:pt x="13770" y="7675"/>
                      <a:pt x="13618" y="7362"/>
                    </a:cubicBezTo>
                    <a:cubicBezTo>
                      <a:pt x="13467" y="7050"/>
                      <a:pt x="13256" y="6780"/>
                      <a:pt x="12991" y="6559"/>
                    </a:cubicBezTo>
                    <a:moveTo>
                      <a:pt x="10179" y="15706"/>
                    </a:moveTo>
                    <a:lnTo>
                      <a:pt x="11558" y="15706"/>
                    </a:lnTo>
                    <a:lnTo>
                      <a:pt x="11558" y="14072"/>
                    </a:lnTo>
                    <a:lnTo>
                      <a:pt x="10179" y="14072"/>
                    </a:lnTo>
                    <a:cubicBezTo>
                      <a:pt x="10179" y="14072"/>
                      <a:pt x="10179" y="15706"/>
                      <a:pt x="10179" y="15706"/>
                    </a:cubicBezTo>
                    <a:close/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6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6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F7B3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187D34-33F9-DB4F-2EB6-EB759D3416BA}"/>
                </a:ext>
              </a:extLst>
            </p:cNvPr>
            <p:cNvSpPr txBox="1"/>
            <p:nvPr/>
          </p:nvSpPr>
          <p:spPr>
            <a:xfrm>
              <a:off x="4960873" y="5769402"/>
              <a:ext cx="1558353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The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avoidable threat 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to your retirement plan</a:t>
              </a: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BB095E7-4365-3E34-9149-EC33E2F9D5DD}"/>
                </a:ext>
              </a:extLst>
            </p:cNvPr>
            <p:cNvSpPr txBox="1"/>
            <p:nvPr/>
          </p:nvSpPr>
          <p:spPr>
            <a:xfrm>
              <a:off x="602001" y="5769402"/>
              <a:ext cx="1558355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The basics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of retirement planning                       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FDC378D-81A4-87B1-6763-F026AEF25CDF}"/>
                </a:ext>
              </a:extLst>
            </p:cNvPr>
            <p:cNvGrpSpPr/>
            <p:nvPr/>
          </p:nvGrpSpPr>
          <p:grpSpPr>
            <a:xfrm>
              <a:off x="944545" y="4808870"/>
              <a:ext cx="839916" cy="842138"/>
              <a:chOff x="944545" y="4808870"/>
              <a:chExt cx="839916" cy="84213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FDC7036-AE04-A3D2-9FE4-9ECD3912EB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44545" y="4808870"/>
                <a:ext cx="839916" cy="842138"/>
              </a:xfrm>
              <a:prstGeom prst="ellipse">
                <a:avLst/>
              </a:prstGeom>
              <a:solidFill>
                <a:srgbClr val="169F50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00"/>
              </a:p>
            </p:txBody>
          </p:sp>
          <p:pic>
            <p:nvPicPr>
              <p:cNvPr id="46" name="Picture 45" descr="A purple umbrella on a black background&#10;&#10;Description automatically generated">
                <a:extLst>
                  <a:ext uri="{FF2B5EF4-FFF2-40B4-BE49-F238E27FC236}">
                    <a16:creationId xmlns:a16="http://schemas.microsoft.com/office/drawing/2014/main" id="{E00311F3-E120-3A7F-5D07-6F6D94E08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0974" y="5010145"/>
                <a:ext cx="440411" cy="440411"/>
              </a:xfrm>
              <a:prstGeom prst="rect">
                <a:avLst/>
              </a:prstGeom>
            </p:spPr>
          </p:pic>
        </p:grpSp>
      </p:grpSp>
      <p:pic>
        <p:nvPicPr>
          <p:cNvPr id="4" name="object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1" t="31801" r="19587" b="34165"/>
          <a:stretch/>
        </p:blipFill>
        <p:spPr>
          <a:xfrm>
            <a:off x="-1" y="0"/>
            <a:ext cx="7556499" cy="2944876"/>
          </a:xfrm>
          <a:prstGeom prst="rect">
            <a:avLst/>
          </a:prstGeom>
        </p:spPr>
      </p:pic>
      <p:pic>
        <p:nvPicPr>
          <p:cNvPr id="17" name="Picture 16" descr="A green and black triangle&#10;&#10;Description automatically generated">
            <a:extLst>
              <a:ext uri="{FF2B5EF4-FFF2-40B4-BE49-F238E27FC236}">
                <a16:creationId xmlns:a16="http://schemas.microsoft.com/office/drawing/2014/main" id="{6D75CACD-D08C-6F76-6104-D9707706D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3" t="52924" r="30428"/>
          <a:stretch/>
        </p:blipFill>
        <p:spPr>
          <a:xfrm>
            <a:off x="-1" y="0"/>
            <a:ext cx="3702051" cy="294487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47783" y="3277347"/>
            <a:ext cx="6402267" cy="1015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Quilter</a:t>
            </a:r>
            <a:r>
              <a:rPr sz="13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Financial</a:t>
            </a:r>
            <a:r>
              <a:rPr sz="13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Advisers</a:t>
            </a:r>
            <a:r>
              <a:rPr sz="13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is</a:t>
            </a:r>
            <a:r>
              <a:rPr sz="13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13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leading</a:t>
            </a:r>
            <a:r>
              <a:rPr sz="13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financial</a:t>
            </a:r>
            <a:r>
              <a:rPr sz="13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tx1"/>
                </a:solidFill>
                <a:latin typeface="Arial"/>
                <a:cs typeface="Arial"/>
              </a:rPr>
              <a:t>planning</a:t>
            </a:r>
            <a:r>
              <a:rPr sz="13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chemeClr val="tx1"/>
                </a:solidFill>
                <a:latin typeface="Arial"/>
                <a:cs typeface="Arial"/>
              </a:rPr>
              <a:t>business.</a:t>
            </a:r>
            <a:endParaRPr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 indent="-635"/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am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delivering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free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session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retirement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planning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understand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how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secure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income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need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tx1"/>
                </a:solidFill>
                <a:latin typeface="Arial"/>
                <a:cs typeface="Arial"/>
              </a:rPr>
              <a:t>comfortable</a:t>
            </a:r>
            <a:r>
              <a:rPr sz="10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chemeClr val="tx1"/>
                </a:solidFill>
                <a:latin typeface="Arial"/>
                <a:cs typeface="Arial"/>
              </a:rPr>
              <a:t>retirement.</a:t>
            </a:r>
            <a:endParaRPr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spcBef>
                <a:spcPts val="1115"/>
              </a:spcBef>
            </a:pP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sz="10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this</a:t>
            </a: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seminar,</a:t>
            </a:r>
            <a:r>
              <a:rPr sz="10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will</a:t>
            </a:r>
            <a:r>
              <a:rPr sz="10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be</a:t>
            </a: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able</a:t>
            </a: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10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chemeClr val="tx1"/>
                </a:solidFill>
                <a:latin typeface="Arial"/>
                <a:cs typeface="Arial"/>
              </a:rPr>
              <a:t>learn</a:t>
            </a:r>
            <a:r>
              <a:rPr sz="1000" b="1" spc="-10" dirty="0">
                <a:solidFill>
                  <a:schemeClr val="tx1"/>
                </a:solidFill>
                <a:latin typeface="Arial"/>
                <a:cs typeface="Arial"/>
              </a:rPr>
              <a:t> about:</a:t>
            </a:r>
            <a:endParaRPr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783" y="9730452"/>
            <a:ext cx="5102225" cy="330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10"/>
              </a:lnSpc>
              <a:spcBef>
                <a:spcPts val="180"/>
              </a:spcBef>
            </a:pP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details</a:t>
            </a:r>
            <a:r>
              <a:rPr sz="10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how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we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use</a:t>
            </a:r>
            <a:r>
              <a:rPr sz="10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personal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21F1F"/>
                </a:solidFill>
                <a:latin typeface="Arial"/>
                <a:cs typeface="Arial"/>
              </a:rPr>
              <a:t>information,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please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view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our</a:t>
            </a:r>
            <a:r>
              <a:rPr sz="10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privacy</a:t>
            </a:r>
            <a:r>
              <a:rPr sz="10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21F1F"/>
                </a:solidFill>
                <a:latin typeface="Arial"/>
                <a:cs typeface="Arial"/>
              </a:rPr>
              <a:t>policy</a:t>
            </a:r>
            <a:r>
              <a:rPr sz="1000" spc="-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21F1F"/>
                </a:solidFill>
                <a:latin typeface="Arial"/>
                <a:cs typeface="Arial"/>
              </a:rPr>
              <a:t>at: </a:t>
            </a:r>
            <a:br>
              <a:rPr lang="en-GB" sz="1000" spc="-25" dirty="0">
                <a:solidFill>
                  <a:srgbClr val="221F1F"/>
                </a:solidFill>
                <a:latin typeface="Arial"/>
                <a:cs typeface="Arial"/>
              </a:rPr>
            </a:br>
            <a:r>
              <a:rPr sz="1000" spc="-10" dirty="0">
                <a:solidFill>
                  <a:srgbClr val="221F1F"/>
                </a:solidFill>
                <a:latin typeface="Arial"/>
                <a:cs typeface="Arial"/>
              </a:rPr>
              <a:t>quilterfinancialadvisers.co.uk/privacy-notice/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250" y="540362"/>
            <a:ext cx="4114799" cy="2214709"/>
          </a:xfrm>
          <a:prstGeom prst="rect">
            <a:avLst/>
          </a:prstGeom>
          <a:noFill/>
        </p:spPr>
        <p:txBody>
          <a:bodyPr vert="horz" wrap="square" lIns="0" tIns="59690" rIns="0" bIns="0" rtlCol="0">
            <a:spAutoFit/>
          </a:bodyPr>
          <a:lstStyle/>
          <a:p>
            <a:pPr>
              <a:spcBef>
                <a:spcPts val="470"/>
              </a:spcBef>
            </a:pP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433070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sz="28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28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sz="28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8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800" b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comfortable</a:t>
            </a:r>
            <a:r>
              <a:rPr sz="2800" b="1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783" y="7244919"/>
            <a:ext cx="3201867" cy="1835582"/>
          </a:xfrm>
          <a:prstGeom prst="rect">
            <a:avLst/>
          </a:prstGeom>
          <a:solidFill>
            <a:srgbClr val="0F7A3E">
              <a:alpha val="20000"/>
            </a:srgbClr>
          </a:solidFill>
          <a:ln>
            <a:noFill/>
          </a:ln>
        </p:spPr>
        <p:txBody>
          <a:bodyPr vert="horz" wrap="square" lIns="90000" tIns="180000" rIns="90000" bIns="90000" rtlCol="0" anchor="t">
            <a:noAutofit/>
          </a:bodyPr>
          <a:lstStyle/>
          <a:p>
            <a:pPr marL="180340" marR="586105"/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b="1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[City,</a:t>
            </a:r>
            <a:r>
              <a:rPr sz="1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Address,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online] </a:t>
            </a:r>
            <a:endParaRPr lang="en-GB" sz="10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marR="586105"/>
            <a:endParaRPr lang="en-GB" sz="11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marR="586105"/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When:</a:t>
            </a:r>
            <a:r>
              <a:rPr sz="12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b="1" spc="-5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[Date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Time]</a:t>
            </a:r>
            <a:endParaRPr lang="en-GB" sz="10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marR="586105"/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340" marR="530225">
              <a:spcBef>
                <a:spcPts val="620"/>
              </a:spcBef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place:</a:t>
            </a:r>
            <a:r>
              <a:rPr sz="12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b="1" spc="-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[click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etc.]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9A1E25-A8A7-9215-05CC-82EFA4D93B6C}"/>
              </a:ext>
            </a:extLst>
          </p:cNvPr>
          <p:cNvGrpSpPr/>
          <p:nvPr/>
        </p:nvGrpSpPr>
        <p:grpSpPr>
          <a:xfrm>
            <a:off x="5875190" y="-23131"/>
            <a:ext cx="1332060" cy="1501292"/>
            <a:chOff x="4117948" y="698500"/>
            <a:chExt cx="1332060" cy="1501292"/>
          </a:xfrm>
        </p:grpSpPr>
        <p:sp>
          <p:nvSpPr>
            <p:cNvPr id="21" name="Flowchart: Off-page Connector 20">
              <a:extLst>
                <a:ext uri="{FF2B5EF4-FFF2-40B4-BE49-F238E27FC236}">
                  <a16:creationId xmlns:a16="http://schemas.microsoft.com/office/drawing/2014/main" id="{51406881-5C3A-0E03-DA30-EC538387BF6D}"/>
                </a:ext>
              </a:extLst>
            </p:cNvPr>
            <p:cNvSpPr/>
            <p:nvPr/>
          </p:nvSpPr>
          <p:spPr>
            <a:xfrm>
              <a:off x="4159250" y="698500"/>
              <a:ext cx="1290758" cy="1501292"/>
            </a:xfrm>
            <a:prstGeom prst="flowChartOffpageConnector">
              <a:avLst/>
            </a:prstGeom>
            <a:solidFill>
              <a:srgbClr val="E8BC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117948" y="1139125"/>
              <a:ext cx="1320165" cy="620042"/>
            </a:xfrm>
            <a:prstGeom prst="rect">
              <a:avLst/>
            </a:prstGeom>
          </p:spPr>
          <p:txBody>
            <a:bodyPr vert="horz" wrap="square" lIns="0" tIns="42545" rIns="0" bIns="0" rtlCol="0">
              <a:spAutoFit/>
            </a:bodyPr>
            <a:lstStyle/>
            <a:p>
              <a:pPr marR="5080" algn="ctr">
                <a:lnSpc>
                  <a:spcPts val="1450"/>
                </a:lnSpc>
                <a:spcBef>
                  <a:spcPts val="335"/>
                </a:spcBef>
              </a:pPr>
              <a:r>
                <a:rPr sz="2400" b="1" dirty="0">
                  <a:solidFill>
                    <a:srgbClr val="FFFFFF"/>
                  </a:solidFill>
                  <a:latin typeface="Arial"/>
                  <a:cs typeface="Arial"/>
                </a:rPr>
                <a:t>Free</a:t>
              </a:r>
              <a:r>
                <a:rPr sz="1400" spc="-3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br>
                <a:rPr lang="en-GB" sz="1400" spc="-30" dirty="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sz="1400" spc="-10" dirty="0">
                  <a:solidFill>
                    <a:srgbClr val="FFFFFF"/>
                  </a:solidFill>
                  <a:latin typeface="Arial"/>
                  <a:cs typeface="Arial"/>
                </a:rPr>
                <a:t>retirement webinar</a:t>
              </a:r>
              <a:endParaRPr sz="1400" dirty="0">
                <a:latin typeface="Arial"/>
                <a:cs typeface="Arial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84836" y="7244919"/>
            <a:ext cx="3422413" cy="1835581"/>
          </a:xfrm>
          <a:prstGeom prst="rect">
            <a:avLst/>
          </a:prstGeom>
          <a:solidFill>
            <a:srgbClr val="D68063">
              <a:alpha val="10196"/>
            </a:srgbClr>
          </a:solidFill>
          <a:ln w="12700">
            <a:noFill/>
          </a:ln>
        </p:spPr>
        <p:txBody>
          <a:bodyPr vert="horz" wrap="square" lIns="90000" tIns="180000" rIns="90000" bIns="90000" rtlCol="0">
            <a:noAutofit/>
          </a:bodyPr>
          <a:lstStyle/>
          <a:p>
            <a:pPr>
              <a:lnSpc>
                <a:spcPct val="100000"/>
              </a:lnSpc>
              <a:spcBef>
                <a:spcPts val="93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[Add adviser name]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Financial planning consultant </a:t>
            </a: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Find out more about me here:</a:t>
            </a:r>
            <a:b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[Add link to adviser profile on quilter.com</a:t>
            </a:r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e.g. quilter.com/Felicity-Anderson]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5BDAEBFC-2A18-BE60-E746-9F82E0C1EE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33" y="9489570"/>
            <a:ext cx="1425222" cy="9193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FCF29B5-902D-A6A6-80A5-00537829094A}"/>
              </a:ext>
            </a:extLst>
          </p:cNvPr>
          <p:cNvSpPr/>
          <p:nvPr/>
        </p:nvSpPr>
        <p:spPr>
          <a:xfrm>
            <a:off x="362421" y="6815061"/>
            <a:ext cx="3187229" cy="429859"/>
          </a:xfrm>
          <a:prstGeom prst="rect">
            <a:avLst/>
          </a:prstGeom>
          <a:solidFill>
            <a:srgbClr val="0F7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How to book your place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edtowebsite xmlns="11134265-4d5f-4656-a1ea-4c12eb17b42e" xsi:nil="true"/>
    <TaxCatchAll xmlns="967a9980-16f6-49c1-9670-41e1e75c9910" xsi:nil="true"/>
    <lcf76f155ced4ddcb4097134ff3c332f xmlns="11134265-4d5f-4656-a1ea-4c12eb17b42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D0C528BF3624CACCAC249BA35D85A" ma:contentTypeVersion="16" ma:contentTypeDescription="Create a new document." ma:contentTypeScope="" ma:versionID="af83ac12cfa09570847f76c0bf6a7bb6">
  <xsd:schema xmlns:xsd="http://www.w3.org/2001/XMLSchema" xmlns:xs="http://www.w3.org/2001/XMLSchema" xmlns:p="http://schemas.microsoft.com/office/2006/metadata/properties" xmlns:ns2="11134265-4d5f-4656-a1ea-4c12eb17b42e" xmlns:ns3="967a9980-16f6-49c1-9670-41e1e75c9910" targetNamespace="http://schemas.microsoft.com/office/2006/metadata/properties" ma:root="true" ma:fieldsID="40141ba30ed67f1a5c71a633138dbfdc" ns2:_="" ns3:_="">
    <xsd:import namespace="11134265-4d5f-4656-a1ea-4c12eb17b42e"/>
    <xsd:import namespace="967a9980-16f6-49c1-9670-41e1e75c99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Addedtoweb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34265-4d5f-4656-a1ea-4c12eb17b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ce2ced-0ea7-440c-8bf2-34078d8d7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Addedtowebsite" ma:index="22" nillable="true" ma:displayName="Added to website" ma:description="Tick if it's been added to the Marketing Toolkit" ma:format="Dropdown" ma:internalName="Addedtowebsite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a9980-16f6-49c1-9670-41e1e75c99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04af5d1-9ee4-47e9-a0cb-d23438f09f99}" ma:internalName="TaxCatchAll" ma:showField="CatchAllData" ma:web="967a9980-16f6-49c1-9670-41e1e75c99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99340-5320-4A69-9DC8-E6AEEA851CC1}">
  <ds:schemaRefs>
    <ds:schemaRef ds:uri="http://schemas.microsoft.com/office/2006/metadata/properties"/>
    <ds:schemaRef ds:uri="http://schemas.microsoft.com/office/infopath/2007/PartnerControls"/>
    <ds:schemaRef ds:uri="11134265-4d5f-4656-a1ea-4c12eb17b42e"/>
    <ds:schemaRef ds:uri="967a9980-16f6-49c1-9670-41e1e75c9910"/>
  </ds:schemaRefs>
</ds:datastoreItem>
</file>

<file path=customXml/itemProps2.xml><?xml version="1.0" encoding="utf-8"?>
<ds:datastoreItem xmlns:ds="http://schemas.openxmlformats.org/officeDocument/2006/customXml" ds:itemID="{D865411D-D2A7-4920-9F50-2B2FD2287C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15950D-DC7F-40B3-BE28-FE2F74660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34265-4d5f-4656-a1ea-4c12eb17b42e"/>
    <ds:schemaRef ds:uri="967a9980-16f6-49c1-9670-41e1e75c99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179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Harvey</dc:creator>
  <dc:description/>
  <cp:lastModifiedBy>Novis, Claire (Mosaic)</cp:lastModifiedBy>
  <cp:revision>7</cp:revision>
  <dcterms:created xsi:type="dcterms:W3CDTF">2024-08-08T08:06:06Z</dcterms:created>
  <dcterms:modified xsi:type="dcterms:W3CDTF">2024-08-09T15:15:28Z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0x010100EC8D0C528BF3624CACCAC249BA35D85A</vt:lpwstr>
  </property>
  <property fmtid="{D5CDD505-2E9C-101B-9397-08002B2CF9AE}" pid="3" name="Created">
    <vt:filetime>2024-08-08T00:00:00Z</vt:filetime>
  </property>
  <property fmtid="{D5CDD505-2E9C-101B-9397-08002B2CF9AE}" pid="4" name="Creator">
    <vt:lpwstr>Acrobat PDFMaker 24 for Word</vt:lpwstr>
  </property>
  <property fmtid="{D5CDD505-2E9C-101B-9397-08002B2CF9AE}" pid="5" name="LastSaved">
    <vt:filetime>2024-08-08T00:00:00Z</vt:filetime>
  </property>
  <property fmtid="{D5CDD505-2E9C-101B-9397-08002B2CF9AE}" pid="6" name="MSIP_Label_6c98d367-e486-496c-b15f-fe4920252c73_ActionId">
    <vt:lpwstr>d5a55565-c27d-4fb4-909e-f2beacd6eabe</vt:lpwstr>
  </property>
  <property fmtid="{D5CDD505-2E9C-101B-9397-08002B2CF9AE}" pid="7" name="MSIP_Label_6c98d367-e486-496c-b15f-fe4920252c73_ContentBits">
    <vt:lpwstr>0</vt:lpwstr>
  </property>
  <property fmtid="{D5CDD505-2E9C-101B-9397-08002B2CF9AE}" pid="8" name="MSIP_Label_6c98d367-e486-496c-b15f-fe4920252c73_Enabled">
    <vt:lpwstr>true</vt:lpwstr>
  </property>
  <property fmtid="{D5CDD505-2E9C-101B-9397-08002B2CF9AE}" pid="9" name="MSIP_Label_6c98d367-e486-496c-b15f-fe4920252c73_Method">
    <vt:lpwstr>Privileged</vt:lpwstr>
  </property>
  <property fmtid="{D5CDD505-2E9C-101B-9397-08002B2CF9AE}" pid="10" name="MSIP_Label_6c98d367-e486-496c-b15f-fe4920252c73_Name">
    <vt:lpwstr>6c98d367-e486-496c-b15f-fe4920252c73</vt:lpwstr>
  </property>
  <property fmtid="{D5CDD505-2E9C-101B-9397-08002B2CF9AE}" pid="11" name="MSIP_Label_6c98d367-e486-496c-b15f-fe4920252c73_SetDate">
    <vt:lpwstr>2022-01-26T15:12:28Z</vt:lpwstr>
  </property>
  <property fmtid="{D5CDD505-2E9C-101B-9397-08002B2CF9AE}" pid="12" name="MSIP_Label_6c98d367-e486-496c-b15f-fe4920252c73_SiteId">
    <vt:lpwstr>0c5bd621-4db2-45d4-92c6-94708f93fa6e</vt:lpwstr>
  </property>
  <property fmtid="{D5CDD505-2E9C-101B-9397-08002B2CF9AE}" pid="13" name="Producer">
    <vt:lpwstr>Adobe PDF Library 24.2.229</vt:lpwstr>
  </property>
  <property fmtid="{D5CDD505-2E9C-101B-9397-08002B2CF9AE}" pid="14" name="SourceModified">
    <vt:lpwstr>D:20240806082524</vt:lpwstr>
  </property>
</Properties>
</file>