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8.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0" r:id="rId3"/>
  </p:sldMasterIdLst>
  <p:notesMasterIdLst>
    <p:notesMasterId r:id="rId48"/>
  </p:notesMasterIdLst>
  <p:sldIdLst>
    <p:sldId id="4268" r:id="rId4"/>
    <p:sldId id="4270" r:id="rId5"/>
    <p:sldId id="5186" r:id="rId6"/>
    <p:sldId id="5184" r:id="rId7"/>
    <p:sldId id="4272" r:id="rId8"/>
    <p:sldId id="5190" r:id="rId9"/>
    <p:sldId id="5196" r:id="rId10"/>
    <p:sldId id="5188" r:id="rId11"/>
    <p:sldId id="5189" r:id="rId12"/>
    <p:sldId id="5193" r:id="rId13"/>
    <p:sldId id="5194" r:id="rId14"/>
    <p:sldId id="5191" r:id="rId15"/>
    <p:sldId id="5197" r:id="rId16"/>
    <p:sldId id="5198" r:id="rId17"/>
    <p:sldId id="5199" r:id="rId18"/>
    <p:sldId id="5200" r:id="rId19"/>
    <p:sldId id="5192" r:id="rId20"/>
    <p:sldId id="5201" r:id="rId21"/>
    <p:sldId id="5202" r:id="rId22"/>
    <p:sldId id="5204" r:id="rId23"/>
    <p:sldId id="5205" r:id="rId24"/>
    <p:sldId id="5206" r:id="rId25"/>
    <p:sldId id="5207" r:id="rId26"/>
    <p:sldId id="5208" r:id="rId27"/>
    <p:sldId id="5195" r:id="rId28"/>
    <p:sldId id="5210" r:id="rId29"/>
    <p:sldId id="923" r:id="rId30"/>
    <p:sldId id="5211" r:id="rId31"/>
    <p:sldId id="5212" r:id="rId32"/>
    <p:sldId id="5187" r:id="rId33"/>
    <p:sldId id="5213" r:id="rId34"/>
    <p:sldId id="5214" r:id="rId35"/>
    <p:sldId id="5215" r:id="rId36"/>
    <p:sldId id="2076137666" r:id="rId37"/>
    <p:sldId id="2076137668" r:id="rId38"/>
    <p:sldId id="2076137670" r:id="rId39"/>
    <p:sldId id="2076137671" r:id="rId40"/>
    <p:sldId id="4254" r:id="rId41"/>
    <p:sldId id="2076137673" r:id="rId42"/>
    <p:sldId id="2076137674" r:id="rId43"/>
    <p:sldId id="2076137681" r:id="rId44"/>
    <p:sldId id="2076137677" r:id="rId45"/>
    <p:sldId id="2076137679" r:id="rId46"/>
    <p:sldId id="207613768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F80098-9564-402E-1C14-435C2EDA84C9}" name="Riches, Alan" initials="RA" userId="S::Alan.Riches@quilter.com::4a78ed96-f5bc-4e22-b4b9-75c4140b2766" providerId="AD"/>
  <p188:author id="{16A677DB-FA16-5497-9421-F30714E1BAD4}" name="Browne, Ian" initials="BI" userId="S::Ian.Browne@quilter.com::7003831c-b9e3-45cb-806a-a8bf314dffa2" providerId="AD"/>
  <p188:author id="{2299FAE0-5C9F-A07C-B739-AE595E7D98B4}" name="Sam Shand" initials="" userId="S::Sam.Shand@vccp.com::6ea5c584-55da-48f0-b08a-bfd4f23e0b3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29A50"/>
    <a:srgbClr val="13A153"/>
    <a:srgbClr val="11914B"/>
    <a:srgbClr val="0F7B3F"/>
    <a:srgbClr val="000066"/>
    <a:srgbClr val="0066CC"/>
    <a:srgbClr val="3333CC"/>
    <a:srgbClr val="993366"/>
    <a:srgbClr val="009999"/>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753" autoAdjust="0"/>
  </p:normalViewPr>
  <p:slideViewPr>
    <p:cSldViewPr snapToGrid="0">
      <p:cViewPr>
        <p:scale>
          <a:sx n="93" d="100"/>
          <a:sy n="93" d="100"/>
        </p:scale>
        <p:origin x="1188" y="6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20" d="100"/>
          <a:sy n="120" d="100"/>
        </p:scale>
        <p:origin x="1194"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55" Type="http://schemas.openxmlformats.org/officeDocument/2006/relationships/customXml" Target="../customXml/item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microsoft.com/office/2018/10/relationships/authors" Target="author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customXml" Target="../customXml/item3.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0ED475-1523-471C-BA54-4A45BCB674B7}" type="datetimeFigureOut">
              <a:rPr lang="en-GB" smtClean="0"/>
              <a:t>15/07/2024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ED7BAA-B02D-4ECF-8AF7-6A8160F2786C}" type="slidenum">
              <a:rPr lang="en-GB" smtClean="0"/>
              <a:t>‹#›</a:t>
            </a:fld>
            <a:endParaRPr lang="en-GB"/>
          </a:p>
        </p:txBody>
      </p:sp>
    </p:spTree>
    <p:extLst>
      <p:ext uri="{BB962C8B-B14F-4D97-AF65-F5344CB8AC3E}">
        <p14:creationId xmlns:p14="http://schemas.microsoft.com/office/powerpoint/2010/main" val="752633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6BAC4-A035-CAEE-A35D-763F165F4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FF5B4-B41C-06CF-51D8-71B7CCB8E1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40C3AB-88ED-7F8F-7A7A-B12B17B8C61E}"/>
              </a:ext>
            </a:extLst>
          </p:cNvPr>
          <p:cNvSpPr>
            <a:spLocks noGrp="1"/>
          </p:cNvSpPr>
          <p:nvPr>
            <p:ph type="body" idx="1"/>
          </p:nvPr>
        </p:nvSpPr>
        <p:spPr/>
        <p:txBody>
          <a:bodyPr/>
          <a:lstStyle/>
          <a:p>
            <a:endParaRPr lang="en-GB" dirty="0"/>
          </a:p>
        </p:txBody>
      </p:sp>
      <p:sp>
        <p:nvSpPr>
          <p:cNvPr id="4" name="Header Placeholder 3">
            <a:extLst>
              <a:ext uri="{FF2B5EF4-FFF2-40B4-BE49-F238E27FC236}">
                <a16:creationId xmlns:a16="http://schemas.microsoft.com/office/drawing/2014/main" id="{379C5D81-7E6F-2FB7-FF90-66013D4862E9}"/>
              </a:ext>
            </a:extLst>
          </p:cNvPr>
          <p:cNvSpPr>
            <a:spLocks noGrp="1"/>
          </p:cNvSpPr>
          <p:nvPr>
            <p:ph type="hdr"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0EE1E42-EAC6-ED6B-9790-FC6F40C2CD49}"/>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510853-2199-7CF0-583D-A139FF68E1AB}"/>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98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ADVISER NOTE</a:t>
            </a:r>
            <a:r>
              <a:rPr lang="en-GB" dirty="0"/>
              <a:t>: Click </a:t>
            </a:r>
            <a:r>
              <a:rPr lang="en-GB" u="sng" dirty="0"/>
              <a:t>ONCE</a:t>
            </a:r>
            <a:r>
              <a:rPr lang="en-GB" dirty="0"/>
              <a:t> to populate each graph.</a:t>
            </a:r>
          </a:p>
          <a:p>
            <a:endParaRPr lang="en-GB" dirty="0"/>
          </a:p>
          <a:p>
            <a:r>
              <a:rPr lang="en-GB" dirty="0"/>
              <a:t>It’s important to understand how your income needs may change over time.</a:t>
            </a:r>
          </a:p>
          <a:p>
            <a:r>
              <a:rPr lang="en-GB" dirty="0"/>
              <a:t>e.g. could you pay off your mortgage and reduce your regular outgoings?</a:t>
            </a:r>
          </a:p>
          <a:p>
            <a:r>
              <a:rPr lang="en-GB" dirty="0"/>
              <a:t>You may increase your leisure / holiday spend in the first years of retirement (remember, it’s the longest holiday of your life!)</a:t>
            </a:r>
          </a:p>
          <a:p>
            <a:r>
              <a:rPr lang="en-GB" dirty="0"/>
              <a:t>Your health care needs may fluctuate and/or increase over time as you get older.</a:t>
            </a:r>
          </a:p>
          <a:p>
            <a:endParaRPr lang="en-GB" dirty="0"/>
          </a:p>
          <a:p>
            <a:r>
              <a:rPr lang="en-GB" dirty="0"/>
              <a:t>SOURCE: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https://www.ageuk.org.uk/globalassets/age-uk/documents/reports-and-publications/later_life_uk_factsheet.pdf</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Final bullet point of section 1.2</a:t>
            </a:r>
          </a:p>
          <a:p>
            <a:endParaRPr lang="en-GB" dirty="0"/>
          </a:p>
        </p:txBody>
      </p:sp>
      <p:sp>
        <p:nvSpPr>
          <p:cNvPr id="4" name="Slide Number Placeholder 3"/>
          <p:cNvSpPr>
            <a:spLocks noGrp="1"/>
          </p:cNvSpPr>
          <p:nvPr>
            <p:ph type="sldNum" sz="quarter" idx="5"/>
          </p:nvPr>
        </p:nvSpPr>
        <p:spPr/>
        <p:txBody>
          <a:bodyPr/>
          <a:lstStyle/>
          <a:p>
            <a:fld id="{AFED7BAA-B02D-4ECF-8AF7-6A8160F2786C}" type="slidenum">
              <a:rPr lang="en-GB" smtClean="0"/>
              <a:t>11</a:t>
            </a:fld>
            <a:endParaRPr lang="en-GB"/>
          </a:p>
        </p:txBody>
      </p:sp>
    </p:spTree>
    <p:extLst>
      <p:ext uri="{BB962C8B-B14F-4D97-AF65-F5344CB8AC3E}">
        <p14:creationId xmlns:p14="http://schemas.microsoft.com/office/powerpoint/2010/main" val="2873753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7A45E-BB01-85DD-9539-1BBD858D2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6510CF-428D-6204-4774-BE6FC02DEE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CFBDA-789C-63F7-8007-F31DDE4F75EF}"/>
              </a:ext>
            </a:extLst>
          </p:cNvPr>
          <p:cNvSpPr>
            <a:spLocks noGrp="1"/>
          </p:cNvSpPr>
          <p:nvPr>
            <p:ph type="body" idx="1"/>
          </p:nvPr>
        </p:nvSpPr>
        <p:spPr/>
        <p:txBody>
          <a:bodyPr/>
          <a:lstStyle/>
          <a:p>
            <a:r>
              <a:rPr lang="en-GB" dirty="0"/>
              <a:t>Planning ahead and utilising professional expertise to build a retirement plan will provide peace of mind for you and your family…</a:t>
            </a:r>
          </a:p>
          <a:p>
            <a:endParaRPr lang="en-GB" dirty="0"/>
          </a:p>
          <a:p>
            <a:r>
              <a:rPr lang="en-GB" dirty="0"/>
              <a:t>ADVISER NOTE: Click &amp; both quotes appears</a:t>
            </a:r>
          </a:p>
        </p:txBody>
      </p:sp>
      <p:sp>
        <p:nvSpPr>
          <p:cNvPr id="4" name="Header Placeholder 3">
            <a:extLst>
              <a:ext uri="{FF2B5EF4-FFF2-40B4-BE49-F238E27FC236}">
                <a16:creationId xmlns:a16="http://schemas.microsoft.com/office/drawing/2014/main" id="{490E7A75-F0E2-1144-D305-E5703CE284E3}"/>
              </a:ext>
            </a:extLst>
          </p:cNvPr>
          <p:cNvSpPr>
            <a:spLocks noGrp="1"/>
          </p:cNvSpPr>
          <p:nvPr>
            <p:ph type="hdr"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5B2013C-3CA4-BE9E-C525-BC92D59F863A}"/>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F2A2D5-FD40-2349-F6EB-EACB9C511F8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680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These figures were calculated by Quilter for demonstration purposes, assuming 2% net growth rate after charges using Money Saving Expert savings calculator as a guide: https://www.moneysavingexpert.com/savings/regular-savings-calculator/ </a:t>
            </a:r>
          </a:p>
          <a:p>
            <a:endParaRPr lang="en-GB" dirty="0"/>
          </a:p>
          <a:p>
            <a:endParaRPr lang="en-GB" dirty="0"/>
          </a:p>
        </p:txBody>
      </p:sp>
      <p:sp>
        <p:nvSpPr>
          <p:cNvPr id="4" name="Slide Number Placeholder 3"/>
          <p:cNvSpPr>
            <a:spLocks noGrp="1"/>
          </p:cNvSpPr>
          <p:nvPr>
            <p:ph type="sldNum" sz="quarter" idx="5"/>
          </p:nvPr>
        </p:nvSpPr>
        <p:spPr/>
        <p:txBody>
          <a:bodyPr/>
          <a:lstStyle/>
          <a:p>
            <a:fld id="{AFED7BAA-B02D-4ECF-8AF7-6A8160F2786C}" type="slidenum">
              <a:rPr lang="en-GB" smtClean="0"/>
              <a:t>13</a:t>
            </a:fld>
            <a:endParaRPr lang="en-GB"/>
          </a:p>
        </p:txBody>
      </p:sp>
    </p:spTree>
    <p:extLst>
      <p:ext uri="{BB962C8B-B14F-4D97-AF65-F5344CB8AC3E}">
        <p14:creationId xmlns:p14="http://schemas.microsoft.com/office/powerpoint/2010/main" val="1559523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reality most people don’t know where to start and that’s ok.  You have already taken the first step by being here today…</a:t>
            </a:r>
          </a:p>
          <a:p>
            <a:endParaRPr lang="en-GB" dirty="0"/>
          </a:p>
          <a:p>
            <a:r>
              <a:rPr lang="en-GB" dirty="0"/>
              <a:t>You might feel aligned to some of our customers comments here.</a:t>
            </a:r>
          </a:p>
          <a:p>
            <a:endParaRPr lang="en-GB" dirty="0"/>
          </a:p>
          <a:p>
            <a:r>
              <a:rPr lang="en-GB" dirty="0"/>
              <a:t>It seems an obvious thing to say, but when you stop working, guess what? They stop paying you. That’s why it’s so important to put a plan in place.</a:t>
            </a:r>
          </a:p>
          <a:p>
            <a:endParaRPr lang="en-GB" dirty="0"/>
          </a:p>
        </p:txBody>
      </p:sp>
      <p:sp>
        <p:nvSpPr>
          <p:cNvPr id="4" name="Slide Number Placeholder 3"/>
          <p:cNvSpPr>
            <a:spLocks noGrp="1"/>
          </p:cNvSpPr>
          <p:nvPr>
            <p:ph type="sldNum" sz="quarter" idx="5"/>
          </p:nvPr>
        </p:nvSpPr>
        <p:spPr/>
        <p:txBody>
          <a:bodyPr/>
          <a:lstStyle/>
          <a:p>
            <a:fld id="{AFED7BAA-B02D-4ECF-8AF7-6A8160F2786C}" type="slidenum">
              <a:rPr lang="en-GB" smtClean="0"/>
              <a:t>14</a:t>
            </a:fld>
            <a:endParaRPr lang="en-GB"/>
          </a:p>
        </p:txBody>
      </p:sp>
    </p:spTree>
    <p:extLst>
      <p:ext uri="{BB962C8B-B14F-4D97-AF65-F5344CB8AC3E}">
        <p14:creationId xmlns:p14="http://schemas.microsoft.com/office/powerpoint/2010/main" val="2812763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look at how to simplify your retirement planning….</a:t>
            </a:r>
          </a:p>
        </p:txBody>
      </p:sp>
      <p:sp>
        <p:nvSpPr>
          <p:cNvPr id="4" name="Slide Number Placeholder 3"/>
          <p:cNvSpPr>
            <a:spLocks noGrp="1"/>
          </p:cNvSpPr>
          <p:nvPr>
            <p:ph type="sldNum" sz="quarter" idx="5"/>
          </p:nvPr>
        </p:nvSpPr>
        <p:spPr/>
        <p:txBody>
          <a:bodyPr/>
          <a:lstStyle/>
          <a:p>
            <a:fld id="{AFED7BAA-B02D-4ECF-8AF7-6A8160F2786C}" type="slidenum">
              <a:rPr lang="en-GB" smtClean="0"/>
              <a:t>15</a:t>
            </a:fld>
            <a:endParaRPr lang="en-GB"/>
          </a:p>
        </p:txBody>
      </p:sp>
    </p:spTree>
    <p:extLst>
      <p:ext uri="{BB962C8B-B14F-4D97-AF65-F5344CB8AC3E}">
        <p14:creationId xmlns:p14="http://schemas.microsoft.com/office/powerpoint/2010/main" val="2832411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D17D7-E147-1D37-1ECB-9C1B1F94C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D2EAE-EA88-96E5-47AF-F2B00D2379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EC1E09-F3EA-8121-6FA0-33B8965DE330}"/>
              </a:ext>
            </a:extLst>
          </p:cNvPr>
          <p:cNvSpPr>
            <a:spLocks noGrp="1"/>
          </p:cNvSpPr>
          <p:nvPr>
            <p:ph type="body" idx="1"/>
          </p:nvPr>
        </p:nvSpPr>
        <p:spPr/>
        <p:txBody>
          <a:bodyPr/>
          <a:lstStyle/>
          <a:p>
            <a:r>
              <a:rPr lang="en-GB" dirty="0"/>
              <a:t>In simple terms you should break your planning down into four key areas…</a:t>
            </a:r>
          </a:p>
        </p:txBody>
      </p:sp>
      <p:sp>
        <p:nvSpPr>
          <p:cNvPr id="4" name="Header Placeholder 3">
            <a:extLst>
              <a:ext uri="{FF2B5EF4-FFF2-40B4-BE49-F238E27FC236}">
                <a16:creationId xmlns:a16="http://schemas.microsoft.com/office/drawing/2014/main" id="{25008FFB-F824-A514-4CB6-1F49D55A2190}"/>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1BD9178-7EF5-B00F-A365-067A8780BDC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3B024E-A939-F1CE-F2BF-3C355C6813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070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We’re all different; everyone here today will be at different points of their careers, different pension contribution levels, differing natural retirement age as well as different ideas and objectives for our futures. </a:t>
            </a:r>
          </a:p>
          <a:p>
            <a:endParaRPr lang="en-GB" dirty="0"/>
          </a:p>
          <a:p>
            <a:r>
              <a:rPr lang="en-GB" dirty="0"/>
              <a:t>Ultimately it still comes down to making your retirement one long holiday and that’s where our expertise comes into its own in helping you to shape a financial plan. </a:t>
            </a:r>
          </a:p>
          <a:p>
            <a:endParaRPr lang="en-GB" dirty="0"/>
          </a:p>
          <a:p>
            <a:r>
              <a:rPr lang="en-GB" dirty="0"/>
              <a:t>So, in terms of creating a plan let’s drill-down into each individual area, looking at steps 1 to 4…</a:t>
            </a:r>
          </a:p>
          <a:p>
            <a:endParaRPr lang="en-GB" dirty="0"/>
          </a:p>
        </p:txBody>
      </p:sp>
      <p:sp>
        <p:nvSpPr>
          <p:cNvPr id="4" name="Slide Number Placeholder 3"/>
          <p:cNvSpPr>
            <a:spLocks noGrp="1"/>
          </p:cNvSpPr>
          <p:nvPr>
            <p:ph type="sldNum" sz="quarter" idx="5"/>
          </p:nvPr>
        </p:nvSpPr>
        <p:spPr/>
        <p:txBody>
          <a:bodyPr/>
          <a:lstStyle/>
          <a:p>
            <a:fld id="{AFED7BAA-B02D-4ECF-8AF7-6A8160F2786C}" type="slidenum">
              <a:rPr lang="en-GB" smtClean="0"/>
              <a:t>17</a:t>
            </a:fld>
            <a:endParaRPr lang="en-GB"/>
          </a:p>
        </p:txBody>
      </p:sp>
    </p:spTree>
    <p:extLst>
      <p:ext uri="{BB962C8B-B14F-4D97-AF65-F5344CB8AC3E}">
        <p14:creationId xmlns:p14="http://schemas.microsoft.com/office/powerpoint/2010/main" val="382957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EEB3E-D6B1-DA88-1961-83B433007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EEB01A-0574-266F-0FA4-D398CB56B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5D4129-8EA5-966F-60E6-3EC925E4360E}"/>
              </a:ext>
            </a:extLst>
          </p:cNvPr>
          <p:cNvSpPr>
            <a:spLocks noGrp="1"/>
          </p:cNvSpPr>
          <p:nvPr>
            <p:ph type="body" idx="1"/>
          </p:nvPr>
        </p:nvSpPr>
        <p:spPr/>
        <p:txBody>
          <a:bodyPr/>
          <a:lstStyle/>
          <a:p>
            <a:r>
              <a:rPr lang="en-GB" dirty="0"/>
              <a:t>As I just alluded to, retirement means different things to different people for a variety of reasons…</a:t>
            </a:r>
          </a:p>
          <a:p>
            <a:endParaRPr lang="en-GB" dirty="0"/>
          </a:p>
        </p:txBody>
      </p:sp>
      <p:sp>
        <p:nvSpPr>
          <p:cNvPr id="4" name="Header Placeholder 3">
            <a:extLst>
              <a:ext uri="{FF2B5EF4-FFF2-40B4-BE49-F238E27FC236}">
                <a16:creationId xmlns:a16="http://schemas.microsoft.com/office/drawing/2014/main" id="{8DDE9241-DD46-F0C9-8C28-019CCFAC2DEE}"/>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6287D41-6617-3648-2A9A-704CF56BA5B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2985ED0-5886-C3BC-A47D-FB458E579C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66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 honest about how much you think your future spending will be; be honest with your adviser but also be honest with yourself.</a:t>
            </a:r>
          </a:p>
        </p:txBody>
      </p:sp>
      <p:sp>
        <p:nvSpPr>
          <p:cNvPr id="4" name="Slide Number Placeholder 3"/>
          <p:cNvSpPr>
            <a:spLocks noGrp="1"/>
          </p:cNvSpPr>
          <p:nvPr>
            <p:ph type="sldNum" sz="quarter" idx="5"/>
          </p:nvPr>
        </p:nvSpPr>
        <p:spPr/>
        <p:txBody>
          <a:bodyPr/>
          <a:lstStyle/>
          <a:p>
            <a:fld id="{AFED7BAA-B02D-4ECF-8AF7-6A8160F2786C}" type="slidenum">
              <a:rPr lang="en-GB" smtClean="0"/>
              <a:t>19</a:t>
            </a:fld>
            <a:endParaRPr lang="en-GB"/>
          </a:p>
        </p:txBody>
      </p:sp>
    </p:spTree>
    <p:extLst>
      <p:ext uri="{BB962C8B-B14F-4D97-AF65-F5344CB8AC3E}">
        <p14:creationId xmlns:p14="http://schemas.microsoft.com/office/powerpoint/2010/main" val="3981515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when you stop working they stop paying you so you need to assess your options. </a:t>
            </a:r>
          </a:p>
        </p:txBody>
      </p:sp>
      <p:sp>
        <p:nvSpPr>
          <p:cNvPr id="4" name="Slide Number Placeholder 3"/>
          <p:cNvSpPr>
            <a:spLocks noGrp="1"/>
          </p:cNvSpPr>
          <p:nvPr>
            <p:ph type="sldNum" sz="quarter" idx="5"/>
          </p:nvPr>
        </p:nvSpPr>
        <p:spPr/>
        <p:txBody>
          <a:bodyPr/>
          <a:lstStyle/>
          <a:p>
            <a:fld id="{AFED7BAA-B02D-4ECF-8AF7-6A8160F2786C}" type="slidenum">
              <a:rPr lang="en-GB" smtClean="0"/>
              <a:t>20</a:t>
            </a:fld>
            <a:endParaRPr lang="en-GB"/>
          </a:p>
        </p:txBody>
      </p:sp>
    </p:spTree>
    <p:extLst>
      <p:ext uri="{BB962C8B-B14F-4D97-AF65-F5344CB8AC3E}">
        <p14:creationId xmlns:p14="http://schemas.microsoft.com/office/powerpoint/2010/main" val="1617702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F1C4B-4267-BAB9-8063-6B4F9E117004}"/>
            </a:ext>
          </a:extLst>
        </p:cNvPr>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09BE5099-C224-F022-8B0A-A8AA066A69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94255B0B-E9E3-3A62-2220-BCD4E77DC4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latin typeface="Calibri" charset="0"/>
              <a:ea typeface="MS PGothic" charset="0"/>
            </a:endParaRPr>
          </a:p>
        </p:txBody>
      </p:sp>
      <p:sp>
        <p:nvSpPr>
          <p:cNvPr id="98308" name="Slide Number Placeholder 3">
            <a:extLst>
              <a:ext uri="{FF2B5EF4-FFF2-40B4-BE49-F238E27FC236}">
                <a16:creationId xmlns:a16="http://schemas.microsoft.com/office/drawing/2014/main" id="{2ABC8A5E-1002-C30A-4861-45ED44D84A04}"/>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57066" indent="-291179"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64717" indent="-232943"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30604" indent="-232943"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96491" indent="-232943"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685800" rtl="0" eaLnBrk="1" fontAlgn="auto" latinLnBrk="0" hangingPunct="1">
              <a:lnSpc>
                <a:spcPct val="100000"/>
              </a:lnSpc>
              <a:spcBef>
                <a:spcPct val="0"/>
              </a:spcBef>
              <a:spcAft>
                <a:spcPts val="0"/>
              </a:spcAft>
              <a:buClrTx/>
              <a:buSzTx/>
              <a:buFontTx/>
              <a:buNone/>
              <a:tabLst/>
              <a:defRPr/>
            </a:pPr>
            <a:fld id="{11E6AB75-953F-4EDE-8A04-E23C2235E7B7}"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685800" rtl="0" eaLnBrk="1" fontAlgn="auto" latinLnBrk="0" hangingPunct="1">
                <a:lnSpc>
                  <a:spcPct val="100000"/>
                </a:lnSpc>
                <a:spcBef>
                  <a:spcPct val="0"/>
                </a:spcBef>
                <a:spcAft>
                  <a:spcPts val="0"/>
                </a:spcAft>
                <a:buClrTx/>
                <a:buSzTx/>
                <a:buFontTx/>
                <a:buNone/>
                <a:tabLst/>
                <a:defRPr/>
              </a:pPr>
              <a:t>2</a:t>
            </a:fld>
            <a:endPar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117344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AC511-9466-2489-0D1F-E22A42BEDC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AEDDF-978A-65EE-4406-BE6FEB8BFC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9D73ED-89BF-147C-F158-A206BD2150DC}"/>
              </a:ext>
            </a:extLst>
          </p:cNvPr>
          <p:cNvSpPr>
            <a:spLocks noGrp="1"/>
          </p:cNvSpPr>
          <p:nvPr>
            <p:ph type="body" idx="1"/>
          </p:nvPr>
        </p:nvSpPr>
        <p:spPr/>
        <p:txBody>
          <a:bodyPr/>
          <a:lstStyle/>
          <a:p>
            <a:r>
              <a:rPr lang="en-GB" dirty="0"/>
              <a:t>State Pension – a regular payment from Government</a:t>
            </a:r>
          </a:p>
          <a:p>
            <a:endParaRPr lang="en-GB" dirty="0"/>
          </a:p>
          <a:p>
            <a:r>
              <a:rPr lang="en-GB" dirty="0"/>
              <a:t>Workplace or private pensions – You and your employer save monthly for regular payments when you retire</a:t>
            </a:r>
          </a:p>
          <a:p>
            <a:endParaRPr lang="en-GB" dirty="0"/>
          </a:p>
          <a:p>
            <a:r>
              <a:rPr lang="en-GB" dirty="0"/>
              <a:t>Savings and investments – Funds you’ve set aside and can use gradually during retirement</a:t>
            </a:r>
          </a:p>
          <a:p>
            <a:endParaRPr lang="en-GB" dirty="0"/>
          </a:p>
          <a:p>
            <a:r>
              <a:rPr lang="en-GB" dirty="0"/>
              <a:t>Property – rental income from any property you own, the funds raised from selling a property, or selling some of the equity in your home</a:t>
            </a:r>
          </a:p>
          <a:p>
            <a:endParaRPr lang="en-GB" dirty="0"/>
          </a:p>
          <a:p>
            <a:r>
              <a:rPr lang="en-GB" dirty="0"/>
              <a:t>Bear in mind that releasing equity from your property will reduce the value of your estate. It can also affect whether you are eligible for any means tested benefits that you might want to apply for in the future.</a:t>
            </a:r>
          </a:p>
          <a:p>
            <a:endParaRPr lang="en-GB" dirty="0"/>
          </a:p>
          <a:p>
            <a:r>
              <a:rPr lang="en-GB" dirty="0"/>
              <a:t>Financial support – You may also receive financial support through benefits like Pensions Credit or Carer’s Allowance.</a:t>
            </a:r>
          </a:p>
          <a:p>
            <a:endParaRPr lang="en-GB" dirty="0"/>
          </a:p>
          <a:p>
            <a:endParaRPr lang="en-GB" dirty="0"/>
          </a:p>
        </p:txBody>
      </p:sp>
      <p:sp>
        <p:nvSpPr>
          <p:cNvPr id="4" name="Slide Number Placeholder 3">
            <a:extLst>
              <a:ext uri="{FF2B5EF4-FFF2-40B4-BE49-F238E27FC236}">
                <a16:creationId xmlns:a16="http://schemas.microsoft.com/office/drawing/2014/main" id="{401E5365-10E7-A0CE-8F03-56B630FE98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42C4BB-C002-4670-B142-28C4A1F06E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40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1731F-CE05-1DC1-99ED-6DAD20F8B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DC777-FC1C-F666-F85E-BF4030A4E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359046-0745-8565-1724-D78CDAB1655D}"/>
              </a:ext>
            </a:extLst>
          </p:cNvPr>
          <p:cNvSpPr>
            <a:spLocks noGrp="1"/>
          </p:cNvSpPr>
          <p:nvPr>
            <p:ph type="body" idx="1"/>
          </p:nvPr>
        </p:nvSpPr>
        <p:spPr/>
        <p:txBody>
          <a:bodyPr/>
          <a:lstStyle/>
          <a:p>
            <a:r>
              <a:rPr lang="en-GB" b="1" u="sng" dirty="0">
                <a:latin typeface="Arial" panose="020B0604020202020204" pitchFamily="34" charset="0"/>
                <a:ea typeface="MS PGothic" charset="0"/>
              </a:rPr>
              <a:t>Important! </a:t>
            </a:r>
            <a:r>
              <a:rPr lang="en-GB" dirty="0">
                <a:latin typeface="Arial" panose="020B0604020202020204" pitchFamily="34" charset="0"/>
                <a:ea typeface="MS PGothic" charset="0"/>
              </a:rPr>
              <a:t>You may have an option (or preference or need) to retire before you qualify for the state pension.</a:t>
            </a:r>
          </a:p>
          <a:p>
            <a:endParaRPr lang="en-GB" dirty="0">
              <a:latin typeface="Arial" panose="020B0604020202020204" pitchFamily="34" charset="0"/>
              <a:ea typeface="MS PGothic" charset="0"/>
            </a:endParaRPr>
          </a:p>
          <a:p>
            <a:r>
              <a:rPr lang="en-GB" dirty="0">
                <a:latin typeface="Arial" panose="020B0604020202020204" pitchFamily="34" charset="0"/>
                <a:ea typeface="MS PGothic" charset="0"/>
              </a:rPr>
              <a:t>State Pension provides a basic income (currently c.£11,500pa).</a:t>
            </a:r>
          </a:p>
          <a:p>
            <a:endParaRPr lang="en-GB" dirty="0">
              <a:latin typeface="Arial" panose="020B0604020202020204" pitchFamily="34" charset="0"/>
              <a:ea typeface="MS PGothic" charset="0"/>
            </a:endParaRPr>
          </a:p>
          <a:p>
            <a:r>
              <a:rPr lang="en-GB" dirty="0">
                <a:latin typeface="Arial" panose="020B0604020202020204" pitchFamily="34" charset="0"/>
                <a:ea typeface="MS PGothic" charset="0"/>
              </a:rPr>
              <a:t>UK state pension rise effective from 6th April was +8.5% due to inflation. </a:t>
            </a:r>
          </a:p>
          <a:p>
            <a:endParaRPr lang="en-GB" dirty="0">
              <a:latin typeface="Arial" panose="020B0604020202020204" pitchFamily="34" charset="0"/>
              <a:ea typeface="MS PGothic" charset="0"/>
            </a:endParaRPr>
          </a:p>
          <a:p>
            <a:r>
              <a:rPr lang="en-GB" dirty="0">
                <a:latin typeface="Arial" panose="020B0604020202020204" pitchFamily="34" charset="0"/>
                <a:ea typeface="MS PGothic" charset="0"/>
              </a:rPr>
              <a:t>Source: https://www.gov.uk/government/publications/proposed-benefit-and-pension-rates-2024-to-2025/proposed-benefit-and-pension-rates-2024-to-2025#state-pension </a:t>
            </a:r>
          </a:p>
          <a:p>
            <a:endParaRPr lang="en-GB" dirty="0">
              <a:latin typeface="Arial" panose="020B0604020202020204" pitchFamily="34" charset="0"/>
              <a:ea typeface="MS PGothic" charset="0"/>
            </a:endParaRPr>
          </a:p>
        </p:txBody>
      </p:sp>
      <p:sp>
        <p:nvSpPr>
          <p:cNvPr id="4" name="Header Placeholder 3">
            <a:extLst>
              <a:ext uri="{FF2B5EF4-FFF2-40B4-BE49-F238E27FC236}">
                <a16:creationId xmlns:a16="http://schemas.microsoft.com/office/drawing/2014/main" id="{125C989C-5D64-3032-C262-35CBB761FEA9}"/>
              </a:ext>
            </a:extLst>
          </p:cNvPr>
          <p:cNvSpPr>
            <a:spLocks noGrp="1"/>
          </p:cNvSpPr>
          <p:nvPr>
            <p:ph type="hdr"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2062822-9BD4-6335-FBB6-BB72F162594B}"/>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30A9DF-6E50-E5BF-4CC0-F7C0F37D2E6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689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4EFCB-72D3-C43F-FA19-183E27AEC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F3A2C5-A1F3-6ACB-A4AF-9059468D5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A8128E-E534-98AF-77EC-36E4C62140DB}"/>
              </a:ext>
            </a:extLst>
          </p:cNvPr>
          <p:cNvSpPr>
            <a:spLocks noGrp="1"/>
          </p:cNvSpPr>
          <p:nvPr>
            <p:ph type="body" idx="1"/>
          </p:nvPr>
        </p:nvSpPr>
        <p:spPr/>
        <p:txBody>
          <a:bodyPr/>
          <a:lstStyle/>
          <a:p>
            <a:r>
              <a:rPr lang="en-GB" dirty="0">
                <a:latin typeface="Arial" panose="020B0604020202020204" pitchFamily="34" charset="0"/>
                <a:ea typeface="MS PGothic" charset="0"/>
              </a:rPr>
              <a:t>An important point to note is that ‘Old Pensions Never Die’… do you or your partner have previous employment during which you contributed to a pension. It’s possible you may have lost track of these if you have moved home and inadvertently missed companies off of the update list! </a:t>
            </a:r>
          </a:p>
          <a:p>
            <a:r>
              <a:rPr lang="en-GB" dirty="0">
                <a:latin typeface="Arial" panose="020B0604020202020204" pitchFamily="34" charset="0"/>
                <a:ea typeface="MS PGothic" charset="0"/>
              </a:rPr>
              <a:t>(these type of communications are easily forgotten but your money is sitting somewhere waiting for you!)</a:t>
            </a:r>
          </a:p>
        </p:txBody>
      </p:sp>
      <p:sp>
        <p:nvSpPr>
          <p:cNvPr id="4" name="Header Placeholder 3">
            <a:extLst>
              <a:ext uri="{FF2B5EF4-FFF2-40B4-BE49-F238E27FC236}">
                <a16:creationId xmlns:a16="http://schemas.microsoft.com/office/drawing/2014/main" id="{B14425F3-5375-5702-DEE9-E90F7F203D98}"/>
              </a:ext>
            </a:extLst>
          </p:cNvPr>
          <p:cNvSpPr>
            <a:spLocks noGrp="1"/>
          </p:cNvSpPr>
          <p:nvPr>
            <p:ph type="hdr"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94FA39F-715C-4EB0-26FF-93CE497E01F2}"/>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AAA28F4-9473-C05D-8D48-1B096CF74322}"/>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443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795B0-E7AC-9639-097A-D6EB1B701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D1038-D684-CB0A-37F6-4AE73D948C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1B40D9-E4FA-5A4F-753D-F77E3E38F8F4}"/>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6424427D-39FA-E4A1-EF26-89D74039FF8D}"/>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81FDE4-7F19-174E-FB8E-27AC64CE565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17BAFA-03F8-CCF6-507D-43DBD3E702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760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9BB2D-FD5D-9835-DB1E-6AAA763A85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20F75-5BF7-3636-724D-39EF9E1410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FE554-F240-E719-B5D6-88A5B97DFC68}"/>
              </a:ext>
            </a:extLst>
          </p:cNvPr>
          <p:cNvSpPr>
            <a:spLocks noGrp="1"/>
          </p:cNvSpPr>
          <p:nvPr>
            <p:ph type="body" idx="1"/>
          </p:nvPr>
        </p:nvSpPr>
        <p:spPr/>
        <p:txBody>
          <a:bodyPr/>
          <a:lstStyle/>
          <a:p>
            <a:r>
              <a:rPr lang="en-GB" dirty="0"/>
              <a:t>  So we’ve covered, at a very high level a simplistic four essential steps to shape your retirement plan</a:t>
            </a:r>
          </a:p>
        </p:txBody>
      </p:sp>
      <p:sp>
        <p:nvSpPr>
          <p:cNvPr id="4" name="Header Placeholder 3">
            <a:extLst>
              <a:ext uri="{FF2B5EF4-FFF2-40B4-BE49-F238E27FC236}">
                <a16:creationId xmlns:a16="http://schemas.microsoft.com/office/drawing/2014/main" id="{E44EC201-9371-C777-59F4-A549C209B271}"/>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2AC2124-9A70-584B-14CC-102FDC05F03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544A94F-277D-9990-4735-C49F1B275F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848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6BAC4-A035-CAEE-A35D-763F165F4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FF5B4-B41C-06CF-51D8-71B7CCB8E1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40C3AB-88ED-7F8F-7A7A-B12B17B8C61E}"/>
              </a:ext>
            </a:extLst>
          </p:cNvPr>
          <p:cNvSpPr>
            <a:spLocks noGrp="1"/>
          </p:cNvSpPr>
          <p:nvPr>
            <p:ph type="body" idx="1"/>
          </p:nvPr>
        </p:nvSpPr>
        <p:spPr/>
        <p:txBody>
          <a:bodyPr/>
          <a:lstStyle/>
          <a:p>
            <a:r>
              <a:rPr lang="en-GB" dirty="0"/>
              <a:t>So far, we’ve covered the basics of retirement planning and now we’ll drill down into a bit more detail of things you need to be aware of and the benefits of taking advantage of your free initial 1:1 and getting a professional view.</a:t>
            </a:r>
          </a:p>
        </p:txBody>
      </p:sp>
      <p:sp>
        <p:nvSpPr>
          <p:cNvPr id="4" name="Header Placeholder 3">
            <a:extLst>
              <a:ext uri="{FF2B5EF4-FFF2-40B4-BE49-F238E27FC236}">
                <a16:creationId xmlns:a16="http://schemas.microsoft.com/office/drawing/2014/main" id="{379C5D81-7E6F-2FB7-FF90-66013D4862E9}"/>
              </a:ext>
            </a:extLst>
          </p:cNvPr>
          <p:cNvSpPr>
            <a:spLocks noGrp="1"/>
          </p:cNvSpPr>
          <p:nvPr>
            <p:ph type="hdr"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0EE1E42-EAC6-ED6B-9790-FC6F40C2CD49}"/>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510853-2199-7CF0-583D-A139FF68E1AB}"/>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98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Aft>
                <a:spcPts val="1200"/>
              </a:spcAft>
            </a:pPr>
            <a:r>
              <a:rPr lang="en-GB" altLang="en-US" dirty="0"/>
              <a:t>A useful tip is to create and maintain four categories of money; each category is managed slightly differently as it is designed to serve different purposes.</a:t>
            </a: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0870" indent="-288796" eaLnBrk="0" hangingPunct="0">
              <a:defRPr>
                <a:solidFill>
                  <a:schemeClr val="tx1"/>
                </a:solidFill>
                <a:latin typeface="Arial" pitchFamily="34" charset="0"/>
                <a:ea typeface="MS PGothic" pitchFamily="34" charset="-128"/>
              </a:defRPr>
            </a:lvl2pPr>
            <a:lvl3pPr marL="1155184" indent="-231037" eaLnBrk="0" hangingPunct="0">
              <a:defRPr>
                <a:solidFill>
                  <a:schemeClr val="tx1"/>
                </a:solidFill>
                <a:latin typeface="Arial" pitchFamily="34" charset="0"/>
                <a:ea typeface="MS PGothic" pitchFamily="34" charset="-128"/>
              </a:defRPr>
            </a:lvl3pPr>
            <a:lvl4pPr marL="1617258" indent="-231037" eaLnBrk="0" hangingPunct="0">
              <a:defRPr>
                <a:solidFill>
                  <a:schemeClr val="tx1"/>
                </a:solidFill>
                <a:latin typeface="Arial" pitchFamily="34" charset="0"/>
                <a:ea typeface="MS PGothic" pitchFamily="34" charset="-128"/>
              </a:defRPr>
            </a:lvl4pPr>
            <a:lvl5pPr marL="2079332" indent="-231037" eaLnBrk="0" hangingPunct="0">
              <a:defRPr>
                <a:solidFill>
                  <a:schemeClr val="tx1"/>
                </a:solidFill>
                <a:latin typeface="Arial" pitchFamily="34" charset="0"/>
                <a:ea typeface="MS PGothic" pitchFamily="34" charset="-128"/>
              </a:defRPr>
            </a:lvl5pPr>
            <a:lvl6pPr marL="2541405" indent="-231037" defTabSz="462074" eaLnBrk="0" fontAlgn="base" hangingPunct="0">
              <a:spcBef>
                <a:spcPct val="0"/>
              </a:spcBef>
              <a:spcAft>
                <a:spcPct val="0"/>
              </a:spcAft>
              <a:defRPr>
                <a:solidFill>
                  <a:schemeClr val="tx1"/>
                </a:solidFill>
                <a:latin typeface="Arial" pitchFamily="34" charset="0"/>
                <a:ea typeface="MS PGothic" pitchFamily="34" charset="-128"/>
              </a:defRPr>
            </a:lvl6pPr>
            <a:lvl7pPr marL="3003478" indent="-231037" defTabSz="462074" eaLnBrk="0" fontAlgn="base" hangingPunct="0">
              <a:spcBef>
                <a:spcPct val="0"/>
              </a:spcBef>
              <a:spcAft>
                <a:spcPct val="0"/>
              </a:spcAft>
              <a:defRPr>
                <a:solidFill>
                  <a:schemeClr val="tx1"/>
                </a:solidFill>
                <a:latin typeface="Arial" pitchFamily="34" charset="0"/>
                <a:ea typeface="MS PGothic" pitchFamily="34" charset="-128"/>
              </a:defRPr>
            </a:lvl7pPr>
            <a:lvl8pPr marL="3465553" indent="-231037" defTabSz="462074" eaLnBrk="0" fontAlgn="base" hangingPunct="0">
              <a:spcBef>
                <a:spcPct val="0"/>
              </a:spcBef>
              <a:spcAft>
                <a:spcPct val="0"/>
              </a:spcAft>
              <a:defRPr>
                <a:solidFill>
                  <a:schemeClr val="tx1"/>
                </a:solidFill>
                <a:latin typeface="Arial" pitchFamily="34" charset="0"/>
                <a:ea typeface="MS PGothic" pitchFamily="34" charset="-128"/>
              </a:defRPr>
            </a:lvl8pPr>
            <a:lvl9pPr marL="3927626" indent="-231037" defTabSz="462074"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3941DD20-B534-46A4-B80E-9247D3939FBC}" type="slidenum">
              <a:rPr lang="en-GB" altLang="en-US" smtClean="0"/>
              <a:pPr eaLnBrk="1" hangingPunct="1"/>
              <a:t>27</a:t>
            </a:fld>
            <a:endParaRPr lang="en-GB" altLang="en-US"/>
          </a:p>
        </p:txBody>
      </p:sp>
    </p:spTree>
    <p:extLst>
      <p:ext uri="{BB962C8B-B14F-4D97-AF65-F5344CB8AC3E}">
        <p14:creationId xmlns:p14="http://schemas.microsoft.com/office/powerpoint/2010/main" val="49461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3E276-81E2-B01E-A710-D700E5AC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6D559-1B03-520F-8C90-678BE83DD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A66A6-0E6B-CD11-C1BE-A5C9151D14C8}"/>
              </a:ext>
            </a:extLst>
          </p:cNvPr>
          <p:cNvSpPr>
            <a:spLocks noGrp="1"/>
          </p:cNvSpPr>
          <p:nvPr>
            <p:ph type="body" idx="1"/>
          </p:nvPr>
        </p:nvSpPr>
        <p:spPr/>
        <p:txBody>
          <a:bodyPr/>
          <a:lstStyle/>
          <a:p>
            <a:pPr>
              <a:spcAft>
                <a:spcPts val="1223"/>
              </a:spcAft>
            </a:pPr>
            <a:r>
              <a:rPr lang="en-GB" altLang="en-US" b="0" dirty="0"/>
              <a:t>Earlier we established that ‘the longest holiday of your life’ (retirement) could, all being well last 20 years or longer. </a:t>
            </a:r>
          </a:p>
          <a:p>
            <a:pPr>
              <a:spcAft>
                <a:spcPts val="1223"/>
              </a:spcAft>
            </a:pPr>
            <a:endParaRPr lang="en-GB" altLang="en-US" b="0" dirty="0"/>
          </a:p>
          <a:p>
            <a:pPr>
              <a:spcAft>
                <a:spcPts val="1223"/>
              </a:spcAft>
            </a:pPr>
            <a:r>
              <a:rPr lang="en-GB" altLang="en-US" b="0" dirty="0"/>
              <a:t>It’s important to be aware of the impacts of inflation because the income you retire on will continue to be impacted.</a:t>
            </a:r>
          </a:p>
        </p:txBody>
      </p:sp>
      <p:sp>
        <p:nvSpPr>
          <p:cNvPr id="4" name="Header Placeholder 3">
            <a:extLst>
              <a:ext uri="{FF2B5EF4-FFF2-40B4-BE49-F238E27FC236}">
                <a16:creationId xmlns:a16="http://schemas.microsoft.com/office/drawing/2014/main" id="{6E485372-13EB-F73F-1B81-18B162809FDC}"/>
              </a:ext>
            </a:extLst>
          </p:cNvPr>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52E56A3-EEC1-7036-7743-75A81C0C0AB4}"/>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FB9E47A-B1A1-90E0-4937-160C38C5FF71}"/>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224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3E276-81E2-B01E-A710-D700E5AC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6D559-1B03-520F-8C90-678BE83DD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A66A6-0E6B-CD11-C1BE-A5C9151D14C8}"/>
              </a:ext>
            </a:extLst>
          </p:cNvPr>
          <p:cNvSpPr>
            <a:spLocks noGrp="1"/>
          </p:cNvSpPr>
          <p:nvPr>
            <p:ph type="body" idx="1"/>
          </p:nvPr>
        </p:nvSpPr>
        <p:spPr/>
        <p:txBody>
          <a:bodyPr/>
          <a:lstStyle/>
          <a:p>
            <a:pPr>
              <a:spcAft>
                <a:spcPts val="1223"/>
              </a:spcAft>
            </a:pPr>
            <a:r>
              <a:rPr lang="en-GB" altLang="en-US" b="0" dirty="0"/>
              <a:t>The annual rate of inflation reached 11.1% in October 2022, a 41-year high. As a result, consumer prices, as measured by the Consumer Prices Index (CPI), were 10.5% higher in December 2022 than a year before. </a:t>
            </a:r>
          </a:p>
          <a:p>
            <a:pPr>
              <a:spcAft>
                <a:spcPts val="1223"/>
              </a:spcAft>
            </a:pPr>
            <a:endParaRPr lang="en-GB" altLang="en-US" b="0" dirty="0"/>
          </a:p>
          <a:p>
            <a:pPr>
              <a:spcAft>
                <a:spcPts val="1223"/>
              </a:spcAft>
            </a:pPr>
            <a:r>
              <a:rPr lang="en-GB" altLang="en-US" b="0" dirty="0"/>
              <a:t>Key drivers of inflation rises are increases in the costs of consumer goods, food prices, energy prices and road fuel costs.</a:t>
            </a:r>
          </a:p>
          <a:p>
            <a:pPr>
              <a:spcAft>
                <a:spcPts val="1223"/>
              </a:spcAft>
            </a:pPr>
            <a:endParaRPr lang="en-GB" altLang="en-US" b="0" dirty="0"/>
          </a:p>
          <a:p>
            <a:pPr>
              <a:spcAft>
                <a:spcPts val="1223"/>
              </a:spcAft>
            </a:pPr>
            <a:r>
              <a:rPr lang="en-GB" altLang="en-US" b="0" dirty="0"/>
              <a:t>Highlight that if cash in the bank does not go up by more than the rate of inflation then in real terms it is worth less than it was when it was invested.</a:t>
            </a:r>
          </a:p>
          <a:p>
            <a:pPr>
              <a:spcAft>
                <a:spcPts val="1223"/>
              </a:spcAft>
            </a:pPr>
            <a:endParaRPr lang="en-GB" altLang="en-US" b="0" dirty="0"/>
          </a:p>
          <a:p>
            <a:pPr>
              <a:spcAft>
                <a:spcPts val="1223"/>
              </a:spcAft>
            </a:pPr>
            <a:r>
              <a:rPr lang="en-GB" altLang="en-US" b="0" dirty="0"/>
              <a:t>If losing money is an investment risk, then having your money eroded away by inflation is a risk </a:t>
            </a:r>
          </a:p>
          <a:p>
            <a:pPr>
              <a:spcAft>
                <a:spcPts val="1223"/>
              </a:spcAft>
            </a:pPr>
            <a:endParaRPr lang="en-GB" altLang="en-US" b="0" dirty="0"/>
          </a:p>
          <a:p>
            <a:pPr>
              <a:spcAft>
                <a:spcPts val="1223"/>
              </a:spcAft>
            </a:pPr>
            <a:r>
              <a:rPr lang="en-GB" altLang="en-US" b="0" dirty="0"/>
              <a:t>Graph source:  ONS, CPI annual inflation rate, series D7G7 (20 March 2024)</a:t>
            </a:r>
          </a:p>
          <a:p>
            <a:pPr>
              <a:spcAft>
                <a:spcPts val="1223"/>
              </a:spcAft>
            </a:pPr>
            <a:r>
              <a:rPr lang="en-GB" altLang="en-US" b="0" dirty="0"/>
              <a:t>https://www.ons.gov.uk/economy/inflationandpriceindices/timeseries/d7g7/mm23?referrer=search&amp;searchTerm=d7g7 </a:t>
            </a:r>
          </a:p>
          <a:p>
            <a:endParaRPr lang="en-GB" dirty="0"/>
          </a:p>
        </p:txBody>
      </p:sp>
      <p:sp>
        <p:nvSpPr>
          <p:cNvPr id="4" name="Header Placeholder 3">
            <a:extLst>
              <a:ext uri="{FF2B5EF4-FFF2-40B4-BE49-F238E27FC236}">
                <a16:creationId xmlns:a16="http://schemas.microsoft.com/office/drawing/2014/main" id="{6E485372-13EB-F73F-1B81-18B162809FDC}"/>
              </a:ext>
            </a:extLst>
          </p:cNvPr>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52E56A3-EEC1-7036-7743-75A81C0C0AB4}"/>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FB9E47A-B1A1-90E0-4937-160C38C5FF71}"/>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219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3E276-81E2-B01E-A710-D700E5AC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6D559-1B03-520F-8C90-678BE83DD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A66A6-0E6B-CD11-C1BE-A5C9151D14C8}"/>
              </a:ext>
            </a:extLst>
          </p:cNvPr>
          <p:cNvSpPr>
            <a:spLocks noGrp="1"/>
          </p:cNvSpPr>
          <p:nvPr>
            <p:ph type="body" idx="1"/>
          </p:nvPr>
        </p:nvSpPr>
        <p:spPr/>
        <p:txBody>
          <a:bodyPr/>
          <a:lstStyle/>
          <a:p>
            <a:pPr>
              <a:spcAft>
                <a:spcPts val="1223"/>
              </a:spcAft>
            </a:pPr>
            <a:r>
              <a:rPr lang="en-GB" altLang="en-US" b="0" dirty="0"/>
              <a:t>This graph shows a projected effect of inflation over the next 20 years; we’ve used three rates as examples, but the reality could be different (consider where inflation was 12 months ago)</a:t>
            </a:r>
          </a:p>
          <a:p>
            <a:pPr>
              <a:spcAft>
                <a:spcPts val="1223"/>
              </a:spcAft>
            </a:pPr>
            <a:endParaRPr lang="en-GB" altLang="en-US" b="0" dirty="0"/>
          </a:p>
          <a:p>
            <a:pPr>
              <a:spcAft>
                <a:spcPts val="1223"/>
              </a:spcAft>
            </a:pPr>
            <a:r>
              <a:rPr lang="en-GB" altLang="en-US" b="0" dirty="0"/>
              <a:t>Think about this in reverse; for example, a basic Ford Fiesta cost c.£9k in 2004 and today a basic Fiesta costs c.£19k</a:t>
            </a:r>
          </a:p>
          <a:p>
            <a:pPr>
              <a:spcAft>
                <a:spcPts val="1223"/>
              </a:spcAft>
            </a:pPr>
            <a:endParaRPr lang="en-GB" altLang="en-US" b="0" dirty="0"/>
          </a:p>
          <a:p>
            <a:pPr>
              <a:spcAft>
                <a:spcPts val="1223"/>
              </a:spcAft>
            </a:pPr>
            <a:r>
              <a:rPr lang="en-GB" altLang="en-US" b="0" dirty="0"/>
              <a:t>As a side note, the original Ford Fiesta launched in 1977 and cost c.£1,900!!</a:t>
            </a:r>
          </a:p>
          <a:p>
            <a:pPr>
              <a:spcAft>
                <a:spcPts val="1223"/>
              </a:spcAft>
            </a:pPr>
            <a:endParaRPr lang="en-GB" altLang="en-US" b="0" dirty="0"/>
          </a:p>
          <a:p>
            <a:pPr>
              <a:spcAft>
                <a:spcPts val="1223"/>
              </a:spcAft>
            </a:pPr>
            <a:r>
              <a:rPr lang="en-GB" altLang="en-US" b="0" dirty="0"/>
              <a:t>It’s worth noting that all of this is relative to wages; 1977 average salary was £3,500 and average house prices were c.£12k.</a:t>
            </a:r>
          </a:p>
          <a:p>
            <a:pPr>
              <a:spcAft>
                <a:spcPts val="1223"/>
              </a:spcAft>
            </a:pPr>
            <a:endParaRPr lang="en-GB" altLang="en-US" b="0" dirty="0"/>
          </a:p>
          <a:p>
            <a:pPr>
              <a:spcAft>
                <a:spcPts val="1223"/>
              </a:spcAft>
            </a:pPr>
            <a:r>
              <a:rPr lang="en-GB" altLang="en-US" b="0" dirty="0"/>
              <a:t>By 2004 the average home cost c.£100k.</a:t>
            </a:r>
          </a:p>
          <a:p>
            <a:pPr>
              <a:spcAft>
                <a:spcPts val="1223"/>
              </a:spcAft>
            </a:pPr>
            <a:endParaRPr lang="en-GB" altLang="en-US" b="0" dirty="0"/>
          </a:p>
          <a:p>
            <a:pPr>
              <a:spcAft>
                <a:spcPts val="1223"/>
              </a:spcAft>
            </a:pPr>
            <a:r>
              <a:rPr lang="fr-FR" altLang="en-US" b="1" dirty="0"/>
              <a:t>SOURCE</a:t>
            </a:r>
            <a:r>
              <a:rPr lang="fr-FR" altLang="en-US" b="0" dirty="0"/>
              <a:t>: https://www.parkers.co.uk/used-cars/history-of-the-ford-fiesta/ </a:t>
            </a:r>
          </a:p>
          <a:p>
            <a:pPr>
              <a:spcAft>
                <a:spcPts val="1223"/>
              </a:spcAft>
            </a:pPr>
            <a:endParaRPr lang="en-GB" altLang="en-US" b="0" dirty="0"/>
          </a:p>
        </p:txBody>
      </p:sp>
      <p:sp>
        <p:nvSpPr>
          <p:cNvPr id="4" name="Header Placeholder 3">
            <a:extLst>
              <a:ext uri="{FF2B5EF4-FFF2-40B4-BE49-F238E27FC236}">
                <a16:creationId xmlns:a16="http://schemas.microsoft.com/office/drawing/2014/main" id="{6E485372-13EB-F73F-1B81-18B162809FDC}"/>
              </a:ext>
            </a:extLst>
          </p:cNvPr>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52E56A3-EEC1-7036-7743-75A81C0C0AB4}"/>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FB9E47A-B1A1-90E0-4937-160C38C5FF71}"/>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809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3E276-81E2-B01E-A710-D700E5AC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6D559-1B03-520F-8C90-678BE83DD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A66A6-0E6B-CD11-C1BE-A5C9151D14C8}"/>
              </a:ext>
            </a:extLst>
          </p:cNvPr>
          <p:cNvSpPr>
            <a:spLocks noGrp="1"/>
          </p:cNvSpPr>
          <p:nvPr>
            <p:ph type="body" idx="1"/>
          </p:nvPr>
        </p:nvSpPr>
        <p:spPr/>
        <p:txBody>
          <a:bodyPr/>
          <a:lstStyle/>
          <a:p>
            <a:r>
              <a:rPr lang="en-GB" dirty="0"/>
              <a:t>Remember; it’s never too late but it’s also never too early to start planning for a secure financial future. The same applies to your family, parents, children, grandchildren etc.</a:t>
            </a:r>
          </a:p>
          <a:p>
            <a:r>
              <a:rPr lang="en-GB" dirty="0"/>
              <a:t>A typical financial life journey:</a:t>
            </a:r>
          </a:p>
          <a:p>
            <a:r>
              <a:rPr lang="en-GB" dirty="0"/>
              <a:t>Further Education / Lifestyle</a:t>
            </a:r>
          </a:p>
          <a:p>
            <a:r>
              <a:rPr lang="en-GB" dirty="0"/>
              <a:t>Property Ladder / Mortgage / Raising a family / </a:t>
            </a:r>
          </a:p>
          <a:p>
            <a:r>
              <a:rPr lang="en-GB" dirty="0"/>
              <a:t>Career progression / Salary Increases / Larger Property?</a:t>
            </a:r>
          </a:p>
          <a:p>
            <a:r>
              <a:rPr lang="en-GB" dirty="0"/>
              <a:t>Estate Planning / Savings for children and grandchildren (RETIREMENT PLANNING!)</a:t>
            </a:r>
          </a:p>
          <a:p>
            <a:r>
              <a:rPr lang="en-GB" dirty="0"/>
              <a:t>Retirement options / affordability – phased?  Retire &amp; Return (most popular enquiry!)</a:t>
            </a:r>
          </a:p>
          <a:p>
            <a:r>
              <a:rPr lang="en-GB" dirty="0"/>
              <a:t>Full Retirement / Downsizing</a:t>
            </a:r>
          </a:p>
          <a:p>
            <a:r>
              <a:rPr lang="en-GB" dirty="0"/>
              <a:t>Long Term Care</a:t>
            </a:r>
          </a:p>
          <a:p>
            <a:endParaRPr lang="en-GB" dirty="0"/>
          </a:p>
          <a:p>
            <a:endParaRPr lang="en-GB" dirty="0"/>
          </a:p>
        </p:txBody>
      </p:sp>
      <p:sp>
        <p:nvSpPr>
          <p:cNvPr id="4" name="Header Placeholder 3">
            <a:extLst>
              <a:ext uri="{FF2B5EF4-FFF2-40B4-BE49-F238E27FC236}">
                <a16:creationId xmlns:a16="http://schemas.microsoft.com/office/drawing/2014/main" id="{6E485372-13EB-F73F-1B81-18B162809FDC}"/>
              </a:ext>
            </a:extLst>
          </p:cNvPr>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52E56A3-EEC1-7036-7743-75A81C0C0AB4}"/>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FB9E47A-B1A1-90E0-4937-160C38C5FF71}"/>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219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3E276-81E2-B01E-A710-D700E5AC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6D559-1B03-520F-8C90-678BE83DD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A66A6-0E6B-CD11-C1BE-A5C9151D14C8}"/>
              </a:ext>
            </a:extLst>
          </p:cNvPr>
          <p:cNvSpPr>
            <a:spLocks noGrp="1"/>
          </p:cNvSpPr>
          <p:nvPr>
            <p:ph type="body" idx="1"/>
          </p:nvPr>
        </p:nvSpPr>
        <p:spPr/>
        <p:txBody>
          <a:bodyPr/>
          <a:lstStyle/>
          <a:p>
            <a:r>
              <a:rPr lang="en-GB" dirty="0"/>
              <a:t>In response to higher inflation, the Bank of England’s Monetary Policy Committee (MPC) raises interest rates to lower inflation by raising the cost of borrowing. In turn, as people and businesses have less money to spend on other things and more incentives to save, demand for goods and services in the economy is diminished. Lower demand reduces the pressure on firms to raise prices.</a:t>
            </a:r>
          </a:p>
          <a:p>
            <a:endParaRPr lang="en-GB" dirty="0"/>
          </a:p>
          <a:p>
            <a:r>
              <a:rPr lang="en-GB" dirty="0"/>
              <a:t>ADVISER COMMENT: what is todays interest rate?</a:t>
            </a:r>
          </a:p>
          <a:p>
            <a:endParaRPr lang="en-GB" dirty="0"/>
          </a:p>
        </p:txBody>
      </p:sp>
      <p:sp>
        <p:nvSpPr>
          <p:cNvPr id="4" name="Header Placeholder 3">
            <a:extLst>
              <a:ext uri="{FF2B5EF4-FFF2-40B4-BE49-F238E27FC236}">
                <a16:creationId xmlns:a16="http://schemas.microsoft.com/office/drawing/2014/main" id="{6E485372-13EB-F73F-1B81-18B162809FDC}"/>
              </a:ext>
            </a:extLst>
          </p:cNvPr>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52E56A3-EEC1-7036-7743-75A81C0C0AB4}"/>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FB9E47A-B1A1-90E0-4937-160C38C5FF71}"/>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931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3E276-81E2-B01E-A710-D700E5AC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6D559-1B03-520F-8C90-678BE83DD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A66A6-0E6B-CD11-C1BE-A5C9151D14C8}"/>
              </a:ext>
            </a:extLst>
          </p:cNvPr>
          <p:cNvSpPr>
            <a:spLocks noGrp="1"/>
          </p:cNvSpPr>
          <p:nvPr>
            <p:ph type="body" idx="1"/>
          </p:nvPr>
        </p:nvSpPr>
        <p:spPr/>
        <p:txBody>
          <a:bodyPr/>
          <a:lstStyle/>
          <a:p>
            <a:r>
              <a:rPr lang="en-GB" dirty="0"/>
              <a:t>Some key moments highlighted in the graph:</a:t>
            </a:r>
          </a:p>
          <a:p>
            <a:endParaRPr lang="en-GB" dirty="0"/>
          </a:p>
          <a:p>
            <a:r>
              <a:rPr lang="en-GB" dirty="0"/>
              <a:t>1992 ‘Black Wednesday’ Stock Market Crash  /  2001 Twin Towers attack  /  2002 Stock Market downturn  /  2008 Lehman Brothers collapse  /  Global Financial Crisis  /  2015 Chinese Stock Market crash  /  2020 Coronavirus Global Pandemic  /  2022 Russia Invades Ukraine</a:t>
            </a:r>
          </a:p>
          <a:p>
            <a:endParaRPr lang="en-GB" b="1" dirty="0"/>
          </a:p>
          <a:p>
            <a:r>
              <a:rPr lang="en-GB" b="1" dirty="0"/>
              <a:t>Key Takeaways:</a:t>
            </a:r>
          </a:p>
          <a:p>
            <a:pPr marL="174708" indent="-174708">
              <a:buFont typeface="Arial" panose="020B0604020202020204" pitchFamily="34" charset="0"/>
              <a:buChar char="•"/>
            </a:pPr>
            <a:r>
              <a:rPr lang="en-GB" dirty="0"/>
              <a:t>Don’t let short term blips distract you from your long-term plans</a:t>
            </a:r>
          </a:p>
          <a:p>
            <a:pPr marL="174708" indent="-174708">
              <a:buFont typeface="Arial" panose="020B0604020202020204" pitchFamily="34" charset="0"/>
              <a:buChar char="•"/>
            </a:pPr>
            <a:r>
              <a:rPr lang="en-GB" dirty="0"/>
              <a:t>Investing over the longer term (i.e. 5 years or more) is more likely to be successful</a:t>
            </a:r>
          </a:p>
          <a:p>
            <a:pPr marL="174708" indent="-174708">
              <a:buFont typeface="Arial" panose="020B0604020202020204" pitchFamily="34" charset="0"/>
              <a:buChar char="•"/>
            </a:pPr>
            <a:r>
              <a:rPr lang="en-GB" dirty="0"/>
              <a:t>People who stay invested are more likely to see their investments recover</a:t>
            </a:r>
          </a:p>
          <a:p>
            <a:pPr marL="174708" indent="-174708">
              <a:buFont typeface="Arial" panose="020B0604020202020204" pitchFamily="34" charset="0"/>
              <a:buChar char="•"/>
            </a:pPr>
            <a:endParaRPr lang="en-GB" dirty="0"/>
          </a:p>
          <a:p>
            <a:r>
              <a:rPr lang="en-GB" dirty="0"/>
              <a:t>Source: Quilter investors Investing Through Volatile Times </a:t>
            </a:r>
          </a:p>
          <a:p>
            <a:r>
              <a:rPr lang="en-GB" dirty="0"/>
              <a:t>https://www.quilter.com/siteassets/documents/quilter-investors/corporate/investing-through-volatile-times.pdf </a:t>
            </a:r>
          </a:p>
        </p:txBody>
      </p:sp>
      <p:sp>
        <p:nvSpPr>
          <p:cNvPr id="4" name="Header Placeholder 3">
            <a:extLst>
              <a:ext uri="{FF2B5EF4-FFF2-40B4-BE49-F238E27FC236}">
                <a16:creationId xmlns:a16="http://schemas.microsoft.com/office/drawing/2014/main" id="{6E485372-13EB-F73F-1B81-18B162809FDC}"/>
              </a:ext>
            </a:extLst>
          </p:cNvPr>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52E56A3-EEC1-7036-7743-75A81C0C0AB4}"/>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FB9E47A-B1A1-90E0-4937-160C38C5FF71}"/>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315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3E276-81E2-B01E-A710-D700E5AC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6D559-1B03-520F-8C90-678BE83DD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A66A6-0E6B-CD11-C1BE-A5C9151D14C8}"/>
              </a:ext>
            </a:extLst>
          </p:cNvPr>
          <p:cNvSpPr>
            <a:spLocks noGrp="1"/>
          </p:cNvSpPr>
          <p:nvPr>
            <p:ph type="body" idx="1"/>
          </p:nvPr>
        </p:nvSpPr>
        <p:spPr/>
        <p:txBody>
          <a:bodyPr/>
          <a:lstStyle/>
          <a:p>
            <a:r>
              <a:rPr lang="en-GB" dirty="0"/>
              <a:t>These figures are for demonstration purposes only. Any personal recommendation regarding investing would take into account an individual's attitude to risk and capacity for loss.</a:t>
            </a:r>
          </a:p>
        </p:txBody>
      </p:sp>
      <p:sp>
        <p:nvSpPr>
          <p:cNvPr id="4" name="Header Placeholder 3">
            <a:extLst>
              <a:ext uri="{FF2B5EF4-FFF2-40B4-BE49-F238E27FC236}">
                <a16:creationId xmlns:a16="http://schemas.microsoft.com/office/drawing/2014/main" id="{6E485372-13EB-F73F-1B81-18B162809FDC}"/>
              </a:ext>
            </a:extLst>
          </p:cNvPr>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52E56A3-EEC1-7036-7743-75A81C0C0AB4}"/>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FB9E47A-B1A1-90E0-4937-160C38C5FF71}"/>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6871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You </a:t>
            </a:r>
            <a:r>
              <a:rPr lang="fr-FR" dirty="0" err="1"/>
              <a:t>may</a:t>
            </a:r>
            <a:r>
              <a:rPr lang="fr-FR" dirty="0"/>
              <a:t> or </a:t>
            </a:r>
            <a:r>
              <a:rPr lang="fr-FR" dirty="0" err="1"/>
              <a:t>may</a:t>
            </a:r>
            <a:r>
              <a:rPr lang="fr-FR" dirty="0"/>
              <a:t> not </a:t>
            </a:r>
            <a:r>
              <a:rPr lang="fr-FR" dirty="0" err="1"/>
              <a:t>be</a:t>
            </a:r>
            <a:r>
              <a:rPr lang="fr-FR" dirty="0"/>
              <a:t> </a:t>
            </a:r>
            <a:r>
              <a:rPr lang="fr-FR" dirty="0" err="1"/>
              <a:t>impacted</a:t>
            </a:r>
            <a:r>
              <a:rPr lang="fr-FR" dirty="0"/>
              <a:t> by </a:t>
            </a:r>
            <a:r>
              <a:rPr lang="fr-FR" dirty="0" err="1"/>
              <a:t>these</a:t>
            </a:r>
            <a:r>
              <a:rPr lang="fr-FR" dirty="0"/>
              <a:t> </a:t>
            </a:r>
            <a:r>
              <a:rPr lang="fr-FR" dirty="0" err="1"/>
              <a:t>rules</a:t>
            </a:r>
            <a:r>
              <a:rPr lang="fr-FR" dirty="0"/>
              <a:t>, </a:t>
            </a:r>
            <a:r>
              <a:rPr lang="fr-FR" dirty="0" err="1"/>
              <a:t>depending</a:t>
            </a:r>
            <a:r>
              <a:rPr lang="fr-FR" dirty="0"/>
              <a:t> on </a:t>
            </a:r>
            <a:r>
              <a:rPr lang="fr-FR" dirty="0" err="1"/>
              <a:t>your</a:t>
            </a:r>
            <a:r>
              <a:rPr lang="fr-FR" dirty="0"/>
              <a:t> </a:t>
            </a:r>
            <a:r>
              <a:rPr lang="fr-FR" dirty="0" err="1"/>
              <a:t>personal</a:t>
            </a:r>
            <a:r>
              <a:rPr lang="fr-FR" dirty="0"/>
              <a:t> </a:t>
            </a:r>
            <a:r>
              <a:rPr lang="en-GB" noProof="0" dirty="0"/>
              <a:t>circumstances</a:t>
            </a:r>
            <a:r>
              <a:rPr lang="fr-FR" dirty="0"/>
              <a:t>. </a:t>
            </a:r>
          </a:p>
          <a:p>
            <a:r>
              <a:rPr lang="fr-FR" dirty="0"/>
              <a:t>Pension Commencement Lump </a:t>
            </a:r>
            <a:r>
              <a:rPr lang="fr-FR" dirty="0" err="1"/>
              <a:t>Sum</a:t>
            </a:r>
            <a:r>
              <a:rPr lang="fr-FR" dirty="0"/>
              <a:t> (PCLS) </a:t>
            </a:r>
            <a:r>
              <a:rPr lang="en-GB" dirty="0"/>
              <a:t>is fixed at 25% of the old LTA figure ( £1,073,100 x25% = £268,275) for the foreseeable future. </a:t>
            </a:r>
          </a:p>
          <a:p>
            <a:r>
              <a:rPr lang="en-GB" dirty="0"/>
              <a:t>Inflation will erode the real purchasing power of these funds, </a:t>
            </a:r>
          </a:p>
        </p:txBody>
      </p:sp>
      <p:sp>
        <p:nvSpPr>
          <p:cNvPr id="4" name="Slide Number Placeholder 3"/>
          <p:cNvSpPr>
            <a:spLocks noGrp="1"/>
          </p:cNvSpPr>
          <p:nvPr>
            <p:ph type="sldNum" sz="quarter" idx="5"/>
          </p:nvPr>
        </p:nvSpPr>
        <p:spPr/>
        <p:txBody>
          <a:bodyPr/>
          <a:lstStyle/>
          <a:p>
            <a:fld id="{AFED7BAA-B02D-4ECF-8AF7-6A8160F2786C}" type="slidenum">
              <a:rPr lang="en-GB" smtClean="0"/>
              <a:t>35</a:t>
            </a:fld>
            <a:endParaRPr lang="en-GB"/>
          </a:p>
        </p:txBody>
      </p:sp>
    </p:spTree>
    <p:extLst>
      <p:ext uri="{BB962C8B-B14F-4D97-AF65-F5344CB8AC3E}">
        <p14:creationId xmlns:p14="http://schemas.microsoft.com/office/powerpoint/2010/main" val="14341786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Remind</a:t>
            </a:r>
            <a:r>
              <a:rPr lang="fr-FR" dirty="0"/>
              <a:t> PCLS = Pension Commencement Lump </a:t>
            </a:r>
            <a:r>
              <a:rPr lang="fr-FR" dirty="0" err="1"/>
              <a:t>Sum</a:t>
            </a:r>
            <a:endParaRPr lang="fr-FR" dirty="0"/>
          </a:p>
          <a:p>
            <a:r>
              <a:rPr lang="en-GB" dirty="0"/>
              <a:t>In essence, the value of your PCLS will reduce in real terms due to the effect of inflation (as explained in the earlier inflation slides)</a:t>
            </a:r>
          </a:p>
          <a:p>
            <a:r>
              <a:rPr lang="en-GB" dirty="0"/>
              <a:t>If you are going to take up the full PCLS (and give up valuable I/Linked pension to do so!) then you either need to spend them quickly or invest them wisely. If that is the case then we can help. Taking advantage of your free initial 1:1 can provide you with comfort that you are making the right decisions and one of our advisers will explain it in real terms in the light of your own personal circumstances. </a:t>
            </a:r>
          </a:p>
          <a:p>
            <a:endParaRPr lang="en-GB" dirty="0"/>
          </a:p>
        </p:txBody>
      </p:sp>
      <p:sp>
        <p:nvSpPr>
          <p:cNvPr id="4" name="Slide Number Placeholder 3"/>
          <p:cNvSpPr>
            <a:spLocks noGrp="1"/>
          </p:cNvSpPr>
          <p:nvPr>
            <p:ph type="sldNum" sz="quarter" idx="5"/>
          </p:nvPr>
        </p:nvSpPr>
        <p:spPr/>
        <p:txBody>
          <a:bodyPr/>
          <a:lstStyle/>
          <a:p>
            <a:fld id="{AFED7BAA-B02D-4ECF-8AF7-6A8160F2786C}" type="slidenum">
              <a:rPr lang="en-GB" smtClean="0"/>
              <a:t>36</a:t>
            </a:fld>
            <a:endParaRPr lang="en-GB"/>
          </a:p>
        </p:txBody>
      </p:sp>
    </p:spTree>
    <p:extLst>
      <p:ext uri="{BB962C8B-B14F-4D97-AF65-F5344CB8AC3E}">
        <p14:creationId xmlns:p14="http://schemas.microsoft.com/office/powerpoint/2010/main" val="1940308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Remind</a:t>
            </a:r>
            <a:r>
              <a:rPr lang="fr-FR" dirty="0"/>
              <a:t> PCLS = Pension Commencement Lump </a:t>
            </a:r>
            <a:r>
              <a:rPr lang="fr-FR" dirty="0" err="1"/>
              <a:t>Sum</a:t>
            </a:r>
            <a:endParaRPr lang="fr-FR" dirty="0"/>
          </a:p>
          <a:p>
            <a:r>
              <a:rPr lang="fr-FR" dirty="0"/>
              <a:t>By </a:t>
            </a:r>
            <a:r>
              <a:rPr lang="fr-FR" dirty="0" err="1"/>
              <a:t>talking</a:t>
            </a:r>
            <a:r>
              <a:rPr lang="fr-FR" dirty="0"/>
              <a:t> to a </a:t>
            </a:r>
            <a:r>
              <a:rPr lang="fr-FR" dirty="0" err="1"/>
              <a:t>financial</a:t>
            </a:r>
            <a:r>
              <a:rPr lang="fr-FR" dirty="0"/>
              <a:t> </a:t>
            </a:r>
            <a:r>
              <a:rPr lang="fr-FR" dirty="0" err="1"/>
              <a:t>adviser</a:t>
            </a:r>
            <a:r>
              <a:rPr lang="fr-FR" dirty="0"/>
              <a:t> </a:t>
            </a:r>
            <a:r>
              <a:rPr lang="fr-FR" dirty="0" err="1"/>
              <a:t>you</a:t>
            </a:r>
            <a:r>
              <a:rPr lang="fr-FR" dirty="0"/>
              <a:t> </a:t>
            </a:r>
            <a:r>
              <a:rPr lang="fr-FR" dirty="0" err="1"/>
              <a:t>will</a:t>
            </a:r>
            <a:r>
              <a:rPr lang="fr-FR" dirty="0"/>
              <a:t> </a:t>
            </a:r>
            <a:r>
              <a:rPr lang="fr-FR" dirty="0" err="1"/>
              <a:t>benefit</a:t>
            </a:r>
            <a:r>
              <a:rPr lang="fr-FR" dirty="0"/>
              <a:t> from </a:t>
            </a:r>
            <a:r>
              <a:rPr lang="fr-FR" dirty="0" err="1"/>
              <a:t>personalised</a:t>
            </a:r>
            <a:r>
              <a:rPr lang="fr-FR" dirty="0"/>
              <a:t> </a:t>
            </a:r>
            <a:r>
              <a:rPr lang="fr-FR" dirty="0" err="1"/>
              <a:t>recommendations</a:t>
            </a:r>
            <a:r>
              <a:rPr lang="fr-FR" dirty="0"/>
              <a:t> to suit </a:t>
            </a:r>
            <a:r>
              <a:rPr lang="fr-FR" dirty="0" err="1"/>
              <a:t>your</a:t>
            </a:r>
            <a:r>
              <a:rPr lang="fr-FR" dirty="0"/>
              <a:t> </a:t>
            </a:r>
            <a:r>
              <a:rPr lang="fr-FR" dirty="0" err="1"/>
              <a:t>own</a:t>
            </a:r>
            <a:r>
              <a:rPr lang="fr-FR" dirty="0"/>
              <a:t> </a:t>
            </a:r>
            <a:r>
              <a:rPr lang="fr-FR" dirty="0" err="1"/>
              <a:t>circumstances</a:t>
            </a:r>
            <a:r>
              <a:rPr lang="fr-FR" dirty="0"/>
              <a:t>.</a:t>
            </a:r>
          </a:p>
          <a:p>
            <a:endParaRPr lang="en-GB" dirty="0"/>
          </a:p>
        </p:txBody>
      </p:sp>
      <p:sp>
        <p:nvSpPr>
          <p:cNvPr id="4" name="Slide Number Placeholder 3"/>
          <p:cNvSpPr>
            <a:spLocks noGrp="1"/>
          </p:cNvSpPr>
          <p:nvPr>
            <p:ph type="sldNum" sz="quarter" idx="5"/>
          </p:nvPr>
        </p:nvSpPr>
        <p:spPr/>
        <p:txBody>
          <a:bodyPr/>
          <a:lstStyle/>
          <a:p>
            <a:fld id="{AFED7BAA-B02D-4ECF-8AF7-6A8160F2786C}" type="slidenum">
              <a:rPr lang="en-GB" smtClean="0"/>
              <a:t>37</a:t>
            </a:fld>
            <a:endParaRPr lang="en-GB"/>
          </a:p>
        </p:txBody>
      </p:sp>
    </p:spTree>
    <p:extLst>
      <p:ext uri="{BB962C8B-B14F-4D97-AF65-F5344CB8AC3E}">
        <p14:creationId xmlns:p14="http://schemas.microsoft.com/office/powerpoint/2010/main" val="1599889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next? </a:t>
            </a:r>
          </a:p>
        </p:txBody>
      </p:sp>
      <p:sp>
        <p:nvSpPr>
          <p:cNvPr id="4" name="Slide Number Placeholder 3"/>
          <p:cNvSpPr>
            <a:spLocks noGrp="1"/>
          </p:cNvSpPr>
          <p:nvPr>
            <p:ph type="sldNum" sz="quarter" idx="5"/>
          </p:nvPr>
        </p:nvSpPr>
        <p:spPr/>
        <p:txBody>
          <a:bodyPr/>
          <a:lstStyle/>
          <a:p>
            <a:pPr marL="0" marR="0" lvl="0" indent="0" algn="r" defTabSz="698830" rtl="0" eaLnBrk="1" fontAlgn="auto" latinLnBrk="0" hangingPunct="1">
              <a:lnSpc>
                <a:spcPct val="100000"/>
              </a:lnSpc>
              <a:spcBef>
                <a:spcPts val="0"/>
              </a:spcBef>
              <a:spcAft>
                <a:spcPts val="0"/>
              </a:spcAft>
              <a:buClrTx/>
              <a:buSzTx/>
              <a:buFontTx/>
              <a:buNone/>
              <a:tabLst/>
              <a:defRPr/>
            </a:pPr>
            <a:fld id="{7DE15864-0B3A-B242-9FAC-545E91CEAC4C}"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69883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96981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2E01E-F2F5-12D9-38E7-CEAFA9F15350}"/>
            </a:ext>
          </a:extLst>
        </p:cNvPr>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34C76EA3-6A35-C3A3-6E8A-CA19D22DC7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A698E0E7-ABC2-4818-8EC2-8527AFA494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en-GB" altLang="en-US" b="0" dirty="0"/>
              <a:t>So, next there will be a test of what you have learned today!  I’m only joking, there is no test but I hope this has been helpful.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0" dirty="0"/>
              <a:t>I have to reiterate again that this information is generic and should not be regarded as ‘advice’ and I do hope it has reinforced the value of seeking professional advice.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0" dirty="0"/>
              <a:t>In summary, we have covered: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0" dirty="0"/>
              <a:t>How to build your Retirement Plan When can you realistically Retire and what do you want to do</a:t>
            </a:r>
          </a:p>
          <a:p>
            <a:r>
              <a:rPr lang="en-GB" altLang="en-US" b="0" dirty="0"/>
              <a:t>Understanding Expenditure</a:t>
            </a:r>
          </a:p>
          <a:p>
            <a:r>
              <a:rPr lang="en-GB" altLang="en-US" b="0" dirty="0"/>
              <a:t>Your core secure need &amp; lifestyle additions</a:t>
            </a:r>
          </a:p>
          <a:p>
            <a:r>
              <a:rPr lang="en-GB" altLang="en-US" b="0" dirty="0"/>
              <a:t>Your discretionary spend</a:t>
            </a:r>
          </a:p>
          <a:p>
            <a:r>
              <a:rPr lang="en-GB" altLang="en-US" b="0" dirty="0"/>
              <a:t>2. Sources of income to support this.</a:t>
            </a:r>
          </a:p>
          <a:p>
            <a:r>
              <a:rPr lang="en-GB" altLang="en-US" b="0" dirty="0"/>
              <a:t>State and Employer pension Schemes – including Partial Retirement</a:t>
            </a:r>
          </a:p>
          <a:p>
            <a:r>
              <a:rPr lang="en-GB" altLang="en-US" b="0" dirty="0"/>
              <a:t>Additional contributions</a:t>
            </a:r>
          </a:p>
          <a:p>
            <a:r>
              <a:rPr lang="en-GB" altLang="en-US" b="0" dirty="0"/>
              <a:t>Other pensions - Partner Incomes as may apply ?</a:t>
            </a:r>
          </a:p>
          <a:p>
            <a:r>
              <a:rPr lang="en-GB" altLang="en-US" b="0" dirty="0"/>
              <a:t>Investment Income.</a:t>
            </a:r>
          </a:p>
          <a:p>
            <a:r>
              <a:rPr lang="en-GB" altLang="en-US" b="0" dirty="0"/>
              <a:t>Part Time working</a:t>
            </a:r>
          </a:p>
          <a:p>
            <a:r>
              <a:rPr lang="en-GB" altLang="en-US" b="0" dirty="0"/>
              <a:t>4. Understanding the “threats” to your planning </a:t>
            </a:r>
          </a:p>
          <a:p>
            <a:r>
              <a:rPr lang="en-GB" altLang="en-US" b="0" dirty="0"/>
              <a:t>• Inflation – the devil to beat for Income and Capital purchasing power preservation.</a:t>
            </a:r>
          </a:p>
          <a:p>
            <a:r>
              <a:rPr lang="en-GB" altLang="en-US" b="0" dirty="0"/>
              <a:t>• Unable to work due to Illness – Cashflow models on Tier 1 and Tier 2 benefits in play and showing limitation of Employer protection.</a:t>
            </a:r>
          </a:p>
          <a:p>
            <a:r>
              <a:rPr lang="en-GB" altLang="en-US" b="0" dirty="0"/>
              <a:t>• Dying before retirement – the impact upon your planning. Simple Illustrative cash Flow modelling again, adding in Employer pension Scheme benefits.</a:t>
            </a:r>
          </a:p>
        </p:txBody>
      </p:sp>
      <p:sp>
        <p:nvSpPr>
          <p:cNvPr id="100356" name="Slide Number Placeholder 3">
            <a:extLst>
              <a:ext uri="{FF2B5EF4-FFF2-40B4-BE49-F238E27FC236}">
                <a16:creationId xmlns:a16="http://schemas.microsoft.com/office/drawing/2014/main" id="{84F5E707-AD81-99F4-1C81-7B8B4C74C1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65137" indent="-294283" eaLnBrk="0" hangingPunct="0">
              <a:defRPr>
                <a:solidFill>
                  <a:schemeClr val="tx1"/>
                </a:solidFill>
                <a:latin typeface="Arial" pitchFamily="34" charset="0"/>
                <a:ea typeface="MS PGothic" pitchFamily="34" charset="-128"/>
              </a:defRPr>
            </a:lvl2pPr>
            <a:lvl3pPr marL="1177132" indent="-235427" eaLnBrk="0" hangingPunct="0">
              <a:defRPr>
                <a:solidFill>
                  <a:schemeClr val="tx1"/>
                </a:solidFill>
                <a:latin typeface="Arial" pitchFamily="34" charset="0"/>
                <a:ea typeface="MS PGothic" pitchFamily="34" charset="-128"/>
              </a:defRPr>
            </a:lvl3pPr>
            <a:lvl4pPr marL="1647986" indent="-235427" eaLnBrk="0" hangingPunct="0">
              <a:defRPr>
                <a:solidFill>
                  <a:schemeClr val="tx1"/>
                </a:solidFill>
                <a:latin typeface="Arial" pitchFamily="34" charset="0"/>
                <a:ea typeface="MS PGothic" pitchFamily="34" charset="-128"/>
              </a:defRPr>
            </a:lvl4pPr>
            <a:lvl5pPr marL="2118839" indent="-235427" eaLnBrk="0" hangingPunct="0">
              <a:defRPr>
                <a:solidFill>
                  <a:schemeClr val="tx1"/>
                </a:solidFill>
                <a:latin typeface="Arial" pitchFamily="34" charset="0"/>
                <a:ea typeface="MS PGothic" pitchFamily="34" charset="-128"/>
              </a:defRPr>
            </a:lvl5pPr>
            <a:lvl6pPr marL="2589692" indent="-235427" defTabSz="470853" eaLnBrk="0" fontAlgn="base" hangingPunct="0">
              <a:spcBef>
                <a:spcPct val="0"/>
              </a:spcBef>
              <a:spcAft>
                <a:spcPct val="0"/>
              </a:spcAft>
              <a:defRPr>
                <a:solidFill>
                  <a:schemeClr val="tx1"/>
                </a:solidFill>
                <a:latin typeface="Arial" pitchFamily="34" charset="0"/>
                <a:ea typeface="MS PGothic" pitchFamily="34" charset="-128"/>
              </a:defRPr>
            </a:lvl6pPr>
            <a:lvl7pPr marL="3060544" indent="-235427" defTabSz="470853" eaLnBrk="0" fontAlgn="base" hangingPunct="0">
              <a:spcBef>
                <a:spcPct val="0"/>
              </a:spcBef>
              <a:spcAft>
                <a:spcPct val="0"/>
              </a:spcAft>
              <a:defRPr>
                <a:solidFill>
                  <a:schemeClr val="tx1"/>
                </a:solidFill>
                <a:latin typeface="Arial" pitchFamily="34" charset="0"/>
                <a:ea typeface="MS PGothic" pitchFamily="34" charset="-128"/>
              </a:defRPr>
            </a:lvl7pPr>
            <a:lvl8pPr marL="3531399" indent="-235427" defTabSz="470853" eaLnBrk="0" fontAlgn="base" hangingPunct="0">
              <a:spcBef>
                <a:spcPct val="0"/>
              </a:spcBef>
              <a:spcAft>
                <a:spcPct val="0"/>
              </a:spcAft>
              <a:defRPr>
                <a:solidFill>
                  <a:schemeClr val="tx1"/>
                </a:solidFill>
                <a:latin typeface="Arial" pitchFamily="34" charset="0"/>
                <a:ea typeface="MS PGothic" pitchFamily="34" charset="-128"/>
              </a:defRPr>
            </a:lvl8pPr>
            <a:lvl9pPr marL="4002251" indent="-235427" defTabSz="470853"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465887" rtl="0" eaLnBrk="1" fontAlgn="base" latinLnBrk="0" hangingPunct="1">
              <a:lnSpc>
                <a:spcPct val="100000"/>
              </a:lnSpc>
              <a:spcBef>
                <a:spcPct val="0"/>
              </a:spcBef>
              <a:spcAft>
                <a:spcPct val="0"/>
              </a:spcAft>
              <a:buClrTx/>
              <a:buSzTx/>
              <a:buFontTx/>
              <a:buNone/>
              <a:tabLst/>
              <a:defRPr/>
            </a:pPr>
            <a:fld id="{3941DD20-B534-46A4-B80E-9247D3939FBC}" type="slidenum">
              <a:rPr kumimoji="0" lang="en-GB" alt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465887" rtl="0" eaLnBrk="1" fontAlgn="base" latinLnBrk="0" hangingPunct="1">
                <a:lnSpc>
                  <a:spcPct val="100000"/>
                </a:lnSpc>
                <a:spcBef>
                  <a:spcPct val="0"/>
                </a:spcBef>
                <a:spcAft>
                  <a:spcPct val="0"/>
                </a:spcAft>
                <a:buClrTx/>
                <a:buSzTx/>
                <a:buFontTx/>
                <a:buNone/>
                <a:tabLst/>
                <a:defRPr/>
              </a:pPr>
              <a:t>39</a:t>
            </a:fld>
            <a:endParaRPr kumimoji="0" lang="en-GB" alt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530134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next?</a:t>
            </a:r>
          </a:p>
          <a:p>
            <a:endParaRPr lang="en-GB" dirty="0"/>
          </a:p>
          <a:p>
            <a:r>
              <a:rPr lang="en-GB" dirty="0"/>
              <a:t>If you visit my adviser profile on quilter.com you can submit a form to contact me and book a free initial financial consultation. </a:t>
            </a:r>
          </a:p>
          <a:p>
            <a:endParaRPr lang="en-GB" dirty="0"/>
          </a:p>
          <a:p>
            <a:r>
              <a:rPr lang="en-GB" dirty="0"/>
              <a:t>Just google quilter.com/ADVISER-NAME</a:t>
            </a:r>
          </a:p>
        </p:txBody>
      </p:sp>
      <p:sp>
        <p:nvSpPr>
          <p:cNvPr id="4" name="Slide Number Placeholder 3"/>
          <p:cNvSpPr>
            <a:spLocks noGrp="1"/>
          </p:cNvSpPr>
          <p:nvPr>
            <p:ph type="sldNum" sz="quarter" idx="5"/>
          </p:nvPr>
        </p:nvSpPr>
        <p:spPr/>
        <p:txBody>
          <a:bodyPr/>
          <a:lstStyle/>
          <a:p>
            <a:fld id="{AFED7BAA-B02D-4ECF-8AF7-6A8160F2786C}" type="slidenum">
              <a:rPr lang="en-GB" smtClean="0"/>
              <a:t>40</a:t>
            </a:fld>
            <a:endParaRPr lang="en-GB"/>
          </a:p>
        </p:txBody>
      </p:sp>
    </p:spTree>
    <p:extLst>
      <p:ext uri="{BB962C8B-B14F-4D97-AF65-F5344CB8AC3E}">
        <p14:creationId xmlns:p14="http://schemas.microsoft.com/office/powerpoint/2010/main" val="2775974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 you can scan the QR code on the screen now which will direct you to my adviser profile on quilter.com, where you can request an initial consultation. </a:t>
            </a:r>
          </a:p>
        </p:txBody>
      </p:sp>
      <p:sp>
        <p:nvSpPr>
          <p:cNvPr id="4" name="Slide Number Placeholder 3"/>
          <p:cNvSpPr>
            <a:spLocks noGrp="1"/>
          </p:cNvSpPr>
          <p:nvPr>
            <p:ph type="sldNum" sz="quarter" idx="5"/>
          </p:nvPr>
        </p:nvSpPr>
        <p:spPr/>
        <p:txBody>
          <a:bodyPr/>
          <a:lstStyle/>
          <a:p>
            <a:fld id="{AFED7BAA-B02D-4ECF-8AF7-6A8160F2786C}" type="slidenum">
              <a:rPr lang="en-GB" smtClean="0"/>
              <a:t>41</a:t>
            </a:fld>
            <a:endParaRPr lang="en-GB"/>
          </a:p>
        </p:txBody>
      </p:sp>
    </p:spTree>
    <p:extLst>
      <p:ext uri="{BB962C8B-B14F-4D97-AF65-F5344CB8AC3E}">
        <p14:creationId xmlns:p14="http://schemas.microsoft.com/office/powerpoint/2010/main" val="3966391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2E01E-F2F5-12D9-38E7-CEAFA9F15350}"/>
            </a:ext>
          </a:extLst>
        </p:cNvPr>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34C76EA3-6A35-C3A3-6E8A-CA19D22DC7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A698E0E7-ABC2-4818-8EC2-8527AFA494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GB" altLang="en-US" b="0" dirty="0"/>
              <a:t>Today we will focus on How to build your Retirement Plan: </a:t>
            </a:r>
          </a:p>
          <a:p>
            <a:r>
              <a:rPr lang="en-GB" altLang="en-US" b="0" dirty="0"/>
              <a:t>When can you realistically Retire and what do you want to do?  Understanding Expenditure</a:t>
            </a:r>
          </a:p>
          <a:p>
            <a:r>
              <a:rPr lang="en-GB" altLang="en-US" b="0" dirty="0"/>
              <a:t>Your core secure need &amp; lifestyle additions</a:t>
            </a:r>
          </a:p>
          <a:p>
            <a:r>
              <a:rPr lang="en-GB" altLang="en-US" b="0" dirty="0"/>
              <a:t>Your discretionary spend and accelerated timetable ….</a:t>
            </a:r>
          </a:p>
          <a:p>
            <a:r>
              <a:rPr lang="en-GB" altLang="en-US" b="0" dirty="0"/>
              <a:t>Sources of income to support this.</a:t>
            </a:r>
          </a:p>
          <a:p>
            <a:r>
              <a:rPr lang="en-GB" altLang="en-US" b="0" dirty="0"/>
              <a:t>State and Employer pension Schemes – including Partial Retirement</a:t>
            </a:r>
          </a:p>
          <a:p>
            <a:r>
              <a:rPr lang="en-GB" altLang="en-US" b="0" dirty="0"/>
              <a:t>Additional contributions</a:t>
            </a:r>
          </a:p>
          <a:p>
            <a:r>
              <a:rPr lang="en-GB" altLang="en-US" b="0" dirty="0"/>
              <a:t>Other pensions - Partner Incomes as may apply ?</a:t>
            </a:r>
          </a:p>
          <a:p>
            <a:r>
              <a:rPr lang="en-GB" altLang="en-US" b="0" dirty="0"/>
              <a:t>Investment Income.</a:t>
            </a:r>
          </a:p>
          <a:p>
            <a:r>
              <a:rPr lang="en-GB" altLang="en-US" b="0" dirty="0"/>
              <a:t>Part Time working</a:t>
            </a:r>
          </a:p>
          <a:p>
            <a:pPr marL="171450" indent="-171450">
              <a:buFont typeface="Arial" panose="020B0604020202020204" pitchFamily="34" charset="0"/>
              <a:buChar char="•"/>
            </a:pPr>
            <a:r>
              <a:rPr lang="en-GB" altLang="en-US" b="0" dirty="0"/>
              <a:t>Understanding the “threats” to your planning (Target market specific)</a:t>
            </a:r>
          </a:p>
          <a:p>
            <a:pPr marL="171450" indent="-171450">
              <a:buFont typeface="Arial" panose="020B0604020202020204" pitchFamily="34" charset="0"/>
              <a:buChar char="•"/>
            </a:pPr>
            <a:r>
              <a:rPr lang="en-GB" altLang="en-US" b="0" dirty="0"/>
              <a:t>Inflation – the devil to beat for Income and Capital purchasing power preservation.</a:t>
            </a:r>
          </a:p>
          <a:p>
            <a:pPr marL="171450" indent="-171450">
              <a:buFont typeface="Arial" panose="020B0604020202020204" pitchFamily="34" charset="0"/>
              <a:buChar char="•"/>
            </a:pPr>
            <a:r>
              <a:rPr lang="en-GB" altLang="en-US" b="0" dirty="0"/>
              <a:t>Changes to Tax rates and legislation (as appropriate).</a:t>
            </a:r>
          </a:p>
        </p:txBody>
      </p:sp>
      <p:sp>
        <p:nvSpPr>
          <p:cNvPr id="100356" name="Slide Number Placeholder 3">
            <a:extLst>
              <a:ext uri="{FF2B5EF4-FFF2-40B4-BE49-F238E27FC236}">
                <a16:creationId xmlns:a16="http://schemas.microsoft.com/office/drawing/2014/main" id="{84F5E707-AD81-99F4-1C81-7B8B4C74C1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65137" indent="-294283" eaLnBrk="0" hangingPunct="0">
              <a:defRPr>
                <a:solidFill>
                  <a:schemeClr val="tx1"/>
                </a:solidFill>
                <a:latin typeface="Arial" pitchFamily="34" charset="0"/>
                <a:ea typeface="MS PGothic" pitchFamily="34" charset="-128"/>
              </a:defRPr>
            </a:lvl2pPr>
            <a:lvl3pPr marL="1177132" indent="-235427" eaLnBrk="0" hangingPunct="0">
              <a:defRPr>
                <a:solidFill>
                  <a:schemeClr val="tx1"/>
                </a:solidFill>
                <a:latin typeface="Arial" pitchFamily="34" charset="0"/>
                <a:ea typeface="MS PGothic" pitchFamily="34" charset="-128"/>
              </a:defRPr>
            </a:lvl3pPr>
            <a:lvl4pPr marL="1647986" indent="-235427" eaLnBrk="0" hangingPunct="0">
              <a:defRPr>
                <a:solidFill>
                  <a:schemeClr val="tx1"/>
                </a:solidFill>
                <a:latin typeface="Arial" pitchFamily="34" charset="0"/>
                <a:ea typeface="MS PGothic" pitchFamily="34" charset="-128"/>
              </a:defRPr>
            </a:lvl4pPr>
            <a:lvl5pPr marL="2118839" indent="-235427" eaLnBrk="0" hangingPunct="0">
              <a:defRPr>
                <a:solidFill>
                  <a:schemeClr val="tx1"/>
                </a:solidFill>
                <a:latin typeface="Arial" pitchFamily="34" charset="0"/>
                <a:ea typeface="MS PGothic" pitchFamily="34" charset="-128"/>
              </a:defRPr>
            </a:lvl5pPr>
            <a:lvl6pPr marL="2589692" indent="-235427" defTabSz="470853" eaLnBrk="0" fontAlgn="base" hangingPunct="0">
              <a:spcBef>
                <a:spcPct val="0"/>
              </a:spcBef>
              <a:spcAft>
                <a:spcPct val="0"/>
              </a:spcAft>
              <a:defRPr>
                <a:solidFill>
                  <a:schemeClr val="tx1"/>
                </a:solidFill>
                <a:latin typeface="Arial" pitchFamily="34" charset="0"/>
                <a:ea typeface="MS PGothic" pitchFamily="34" charset="-128"/>
              </a:defRPr>
            </a:lvl6pPr>
            <a:lvl7pPr marL="3060544" indent="-235427" defTabSz="470853" eaLnBrk="0" fontAlgn="base" hangingPunct="0">
              <a:spcBef>
                <a:spcPct val="0"/>
              </a:spcBef>
              <a:spcAft>
                <a:spcPct val="0"/>
              </a:spcAft>
              <a:defRPr>
                <a:solidFill>
                  <a:schemeClr val="tx1"/>
                </a:solidFill>
                <a:latin typeface="Arial" pitchFamily="34" charset="0"/>
                <a:ea typeface="MS PGothic" pitchFamily="34" charset="-128"/>
              </a:defRPr>
            </a:lvl7pPr>
            <a:lvl8pPr marL="3531399" indent="-235427" defTabSz="470853" eaLnBrk="0" fontAlgn="base" hangingPunct="0">
              <a:spcBef>
                <a:spcPct val="0"/>
              </a:spcBef>
              <a:spcAft>
                <a:spcPct val="0"/>
              </a:spcAft>
              <a:defRPr>
                <a:solidFill>
                  <a:schemeClr val="tx1"/>
                </a:solidFill>
                <a:latin typeface="Arial" pitchFamily="34" charset="0"/>
                <a:ea typeface="MS PGothic" pitchFamily="34" charset="-128"/>
              </a:defRPr>
            </a:lvl8pPr>
            <a:lvl9pPr marL="4002251" indent="-235427" defTabSz="470853"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465887" rtl="0" eaLnBrk="1" fontAlgn="base" latinLnBrk="0" hangingPunct="1">
              <a:lnSpc>
                <a:spcPct val="100000"/>
              </a:lnSpc>
              <a:spcBef>
                <a:spcPct val="0"/>
              </a:spcBef>
              <a:spcAft>
                <a:spcPct val="0"/>
              </a:spcAft>
              <a:buClrTx/>
              <a:buSzTx/>
              <a:buFontTx/>
              <a:buNone/>
              <a:tabLst/>
              <a:defRPr/>
            </a:pPr>
            <a:fld id="{3941DD20-B534-46A4-B80E-9247D3939FBC}" type="slidenum">
              <a:rPr kumimoji="0" lang="en-GB" alt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465887" rtl="0" eaLnBrk="1" fontAlgn="base" latinLnBrk="0" hangingPunct="1">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5301340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Quilter Financial Advisers, we take each client through a tried and tested advice journey which allows us to fully:</a:t>
            </a:r>
          </a:p>
          <a:p>
            <a:pPr marL="174708" indent="-174708">
              <a:buFontTx/>
              <a:buChar char="-"/>
            </a:pPr>
            <a:r>
              <a:rPr lang="en-GB" dirty="0"/>
              <a:t>Understand you and your requirements,</a:t>
            </a:r>
          </a:p>
          <a:p>
            <a:pPr marL="174708" indent="-174708">
              <a:buFontTx/>
              <a:buChar char="-"/>
            </a:pPr>
            <a:r>
              <a:rPr lang="en-GB" dirty="0"/>
              <a:t>To use our expertise to plan a tailored solution</a:t>
            </a:r>
          </a:p>
          <a:p>
            <a:pPr marL="174708" indent="-174708">
              <a:buFontTx/>
              <a:buChar char="-"/>
            </a:pPr>
            <a:r>
              <a:rPr lang="en-GB" dirty="0"/>
              <a:t>To help implement the strategy so it has the desired outcome to achieve your objectives</a:t>
            </a:r>
          </a:p>
          <a:p>
            <a:pPr marL="174708" indent="-174708">
              <a:buFontTx/>
              <a:buChar char="-"/>
            </a:pPr>
            <a:r>
              <a:rPr lang="en-GB" dirty="0"/>
              <a:t>And to review the plan regularly to ensure it remains fit for purpose. </a:t>
            </a:r>
          </a:p>
        </p:txBody>
      </p:sp>
      <p:sp>
        <p:nvSpPr>
          <p:cNvPr id="4" name="Header Placeholder 3"/>
          <p:cNvSpPr>
            <a:spLocks noGrp="1"/>
          </p:cNvSpPr>
          <p:nvPr>
            <p:ph type="hdr" sz="quarter"/>
          </p:nvPr>
        </p:nvSpPr>
        <p:spPr/>
        <p:txBody>
          <a:bodyPr/>
          <a:lstStyle/>
          <a:p>
            <a:pPr marL="0" marR="0" lvl="0" indent="0" algn="l" defTabSz="6988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6988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69883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69883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848317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00831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you want to retire and when you can afford to retire can be very different without proper planning.</a:t>
            </a:r>
          </a:p>
          <a:p>
            <a:r>
              <a:rPr lang="en-GB" dirty="0"/>
              <a:t>We want to help you make your retirement </a:t>
            </a:r>
            <a:r>
              <a:rPr lang="en-GB" b="1" dirty="0"/>
              <a:t>the longest holiday of your life </a:t>
            </a:r>
            <a:r>
              <a:rPr lang="en-GB" dirty="0"/>
              <a:t>– How long do you spend planning your annual holiday?</a:t>
            </a:r>
          </a:p>
          <a:p>
            <a:r>
              <a:rPr lang="en-GB" dirty="0"/>
              <a:t>Think about your current lifestyle and quality of life: You need to try and make sure your income lasts throughout your entire retirement.</a:t>
            </a:r>
          </a:p>
          <a:p>
            <a:r>
              <a:rPr lang="en-GB" dirty="0"/>
              <a:t>“Well, how do I know how long I’ll be retired?”</a:t>
            </a:r>
          </a:p>
          <a:p>
            <a:r>
              <a:rPr lang="en-GB" dirty="0"/>
              <a:t>Let’s look at who plans for retirement and why and some generic life expectancy data to help clarify and set expectations…</a:t>
            </a:r>
          </a:p>
        </p:txBody>
      </p:sp>
      <p:sp>
        <p:nvSpPr>
          <p:cNvPr id="4" name="Slide Number Placeholder 3"/>
          <p:cNvSpPr>
            <a:spLocks noGrp="1"/>
          </p:cNvSpPr>
          <p:nvPr>
            <p:ph type="sldNum" sz="quarter" idx="5"/>
          </p:nvPr>
        </p:nvSpPr>
        <p:spPr/>
        <p:txBody>
          <a:bodyPr/>
          <a:lstStyle/>
          <a:p>
            <a:fld id="{AFED7BAA-B02D-4ECF-8AF7-6A8160F2786C}" type="slidenum">
              <a:rPr lang="en-GB" smtClean="0"/>
              <a:t>6</a:t>
            </a:fld>
            <a:endParaRPr lang="en-GB"/>
          </a:p>
        </p:txBody>
      </p:sp>
    </p:spTree>
    <p:extLst>
      <p:ext uri="{BB962C8B-B14F-4D97-AF65-F5344CB8AC3E}">
        <p14:creationId xmlns:p14="http://schemas.microsoft.com/office/powerpoint/2010/main" val="732497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simple terms, we are all categorised as one of these ‘types’:</a:t>
            </a:r>
          </a:p>
          <a:p>
            <a:r>
              <a:rPr lang="en-GB" dirty="0"/>
              <a:t>Young future thinkers</a:t>
            </a:r>
          </a:p>
          <a:p>
            <a:r>
              <a:rPr lang="en-GB" dirty="0"/>
              <a:t>Mid-career professionals</a:t>
            </a:r>
          </a:p>
          <a:p>
            <a:r>
              <a:rPr lang="en-GB" dirty="0"/>
              <a:t>Responsible pre-retirees</a:t>
            </a:r>
          </a:p>
          <a:p>
            <a:r>
              <a:rPr lang="en-GB" dirty="0"/>
              <a:t>Everyone here today, regardless of which category you sit in, we’ll all have different ideas and goals for our retirement.</a:t>
            </a:r>
          </a:p>
          <a:p>
            <a:r>
              <a:rPr lang="en-GB" dirty="0"/>
              <a:t>If everyone took advantage of their free initial 1:1 then each of your individual consultations would have a different outcome according to those personal goals and circumstances.</a:t>
            </a:r>
          </a:p>
        </p:txBody>
      </p:sp>
      <p:sp>
        <p:nvSpPr>
          <p:cNvPr id="4" name="Slide Number Placeholder 3"/>
          <p:cNvSpPr>
            <a:spLocks noGrp="1"/>
          </p:cNvSpPr>
          <p:nvPr>
            <p:ph type="sldNum" sz="quarter" idx="5"/>
          </p:nvPr>
        </p:nvSpPr>
        <p:spPr/>
        <p:txBody>
          <a:bodyPr/>
          <a:lstStyle/>
          <a:p>
            <a:fld id="{AFED7BAA-B02D-4ECF-8AF7-6A8160F2786C}" type="slidenum">
              <a:rPr lang="en-GB" smtClean="0"/>
              <a:t>7</a:t>
            </a:fld>
            <a:endParaRPr lang="en-GB"/>
          </a:p>
        </p:txBody>
      </p:sp>
    </p:spTree>
    <p:extLst>
      <p:ext uri="{BB962C8B-B14F-4D97-AF65-F5344CB8AC3E}">
        <p14:creationId xmlns:p14="http://schemas.microsoft.com/office/powerpoint/2010/main" val="1056024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80B56-D692-F8FC-D7A0-0CD3CC8FF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0ACBC8-8644-254F-0B33-E628FA5E8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63E9DA-1F1F-890B-FFC8-E1F61DE0FA19}"/>
              </a:ext>
            </a:extLst>
          </p:cNvPr>
          <p:cNvSpPr>
            <a:spLocks noGrp="1"/>
          </p:cNvSpPr>
          <p:nvPr>
            <p:ph type="body" idx="1"/>
          </p:nvPr>
        </p:nvSpPr>
        <p:spPr/>
        <p:txBody>
          <a:bodyPr/>
          <a:lstStyle/>
          <a:p>
            <a:r>
              <a:rPr lang="en-GB" dirty="0"/>
              <a:t>Broadly speaking, according to the Office of National Statistics (ONS) we’ll all live until our mid to late eighties, all being well.</a:t>
            </a:r>
          </a:p>
          <a:p>
            <a:r>
              <a:rPr lang="en-GB" dirty="0"/>
              <a:t>That is slowly increasing.</a:t>
            </a:r>
          </a:p>
          <a:p>
            <a:r>
              <a:rPr lang="en-GB" dirty="0"/>
              <a:t>So, if we aim to retire at age 60 our retirement income will likely need to last at least 25 years, maybe longer!</a:t>
            </a:r>
          </a:p>
          <a:p>
            <a:endParaRPr lang="en-GB" dirty="0"/>
          </a:p>
          <a:p>
            <a:r>
              <a:rPr lang="en-GB" dirty="0"/>
              <a:t>SOURCE:  The mortality figures are taken from this report (section 6.5 called ‘Life Expectancy at 65’ which was based on ONS figures that were published in January 2022):  https://www.gov.uk/government/calls-for-evidence/second-state-pension-age-review-independent-report-call-for-evidence/second-state-pension-age-review-independent-report-call-for-evidence#trends-in-life-expectancy  </a:t>
            </a:r>
          </a:p>
        </p:txBody>
      </p:sp>
      <p:sp>
        <p:nvSpPr>
          <p:cNvPr id="4" name="Header Placeholder 3">
            <a:extLst>
              <a:ext uri="{FF2B5EF4-FFF2-40B4-BE49-F238E27FC236}">
                <a16:creationId xmlns:a16="http://schemas.microsoft.com/office/drawing/2014/main" id="{1A700B1E-E33A-38C4-BB33-4DB00952F32B}"/>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30BDE99-B895-5941-3C44-C091D85305F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8CFD10C-4CCB-820E-7BB9-F328A2AE98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208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could live longer;  have a go on the Ons life expectancy calculator!</a:t>
            </a:r>
          </a:p>
          <a:p>
            <a:r>
              <a:rPr lang="en-GB" dirty="0"/>
              <a:t>Simply search for ‘ONS life expectancy calculator’ online.</a:t>
            </a:r>
          </a:p>
          <a:p>
            <a:r>
              <a:rPr lang="en-GB" dirty="0"/>
              <a:t>Even if you retire at age 67, your retirement income may still need to last for 25 years!</a:t>
            </a:r>
          </a:p>
        </p:txBody>
      </p:sp>
      <p:sp>
        <p:nvSpPr>
          <p:cNvPr id="4" name="Slide Number Placeholder 3"/>
          <p:cNvSpPr>
            <a:spLocks noGrp="1"/>
          </p:cNvSpPr>
          <p:nvPr>
            <p:ph type="sldNum" sz="quarter" idx="5"/>
          </p:nvPr>
        </p:nvSpPr>
        <p:spPr/>
        <p:txBody>
          <a:bodyPr/>
          <a:lstStyle/>
          <a:p>
            <a:fld id="{AFED7BAA-B02D-4ECF-8AF7-6A8160F2786C}" type="slidenum">
              <a:rPr lang="en-GB" smtClean="0"/>
              <a:t>9</a:t>
            </a:fld>
            <a:endParaRPr lang="en-GB"/>
          </a:p>
        </p:txBody>
      </p:sp>
    </p:spTree>
    <p:extLst>
      <p:ext uri="{BB962C8B-B14F-4D97-AF65-F5344CB8AC3E}">
        <p14:creationId xmlns:p14="http://schemas.microsoft.com/office/powerpoint/2010/main" val="3308404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three main types of basic income needs:</a:t>
            </a:r>
          </a:p>
          <a:p>
            <a:r>
              <a:rPr lang="en-GB" dirty="0"/>
              <a:t>CORE: Money to live on</a:t>
            </a:r>
          </a:p>
          <a:p>
            <a:pPr marL="171450" indent="-171450">
              <a:buFont typeface="Arial" panose="020B0604020202020204" pitchFamily="34" charset="0"/>
              <a:buChar char="•"/>
            </a:pPr>
            <a:r>
              <a:rPr lang="en-GB" dirty="0"/>
              <a:t>Bills</a:t>
            </a:r>
          </a:p>
          <a:p>
            <a:pPr marL="171450" indent="-171450">
              <a:buFont typeface="Arial" panose="020B0604020202020204" pitchFamily="34" charset="0"/>
              <a:buChar char="•"/>
            </a:pPr>
            <a:r>
              <a:rPr lang="en-GB" dirty="0"/>
              <a:t>Groceries</a:t>
            </a:r>
          </a:p>
          <a:p>
            <a:pPr marL="0" indent="0">
              <a:buFont typeface="Arial" panose="020B0604020202020204" pitchFamily="34" charset="0"/>
              <a:buNone/>
            </a:pPr>
            <a:r>
              <a:rPr lang="en-GB" dirty="0"/>
              <a:t>DISCRETIONARY:</a:t>
            </a:r>
          </a:p>
          <a:p>
            <a:pPr marL="171450" indent="-171450">
              <a:buFont typeface="Arial" panose="020B0604020202020204" pitchFamily="34" charset="0"/>
              <a:buChar char="•"/>
            </a:pPr>
            <a:r>
              <a:rPr lang="en-GB" dirty="0"/>
              <a:t>Leisure / Holidays</a:t>
            </a:r>
          </a:p>
          <a:p>
            <a:pPr marL="0" indent="0">
              <a:buFont typeface="Arial" panose="020B0604020202020204" pitchFamily="34" charset="0"/>
              <a:buNone/>
            </a:pPr>
            <a:r>
              <a:rPr lang="en-GB" dirty="0"/>
              <a:t>HEALTH CARE:</a:t>
            </a:r>
          </a:p>
          <a:p>
            <a:pPr marL="171450" indent="-171450">
              <a:buFont typeface="Arial" panose="020B0604020202020204" pitchFamily="34" charset="0"/>
              <a:buChar char="•"/>
            </a:pPr>
            <a:r>
              <a:rPr lang="en-GB" dirty="0"/>
              <a:t>Plan for the unexpected / future care needs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SOURCE FOR QUOTE: https://www.ageuk.org.uk/globalassets/age-uk/documents/reports-and-publications/reports-and-briefings/money-matters/fsc_ageuk_financial_resilience_in_later_life.pdf </a:t>
            </a:r>
          </a:p>
        </p:txBody>
      </p:sp>
      <p:sp>
        <p:nvSpPr>
          <p:cNvPr id="4" name="Slide Number Placeholder 3"/>
          <p:cNvSpPr>
            <a:spLocks noGrp="1"/>
          </p:cNvSpPr>
          <p:nvPr>
            <p:ph type="sldNum" sz="quarter" idx="5"/>
          </p:nvPr>
        </p:nvSpPr>
        <p:spPr/>
        <p:txBody>
          <a:bodyPr/>
          <a:lstStyle/>
          <a:p>
            <a:fld id="{AFED7BAA-B02D-4ECF-8AF7-6A8160F2786C}" type="slidenum">
              <a:rPr lang="en-GB" smtClean="0"/>
              <a:t>10</a:t>
            </a:fld>
            <a:endParaRPr lang="en-GB"/>
          </a:p>
        </p:txBody>
      </p:sp>
    </p:spTree>
    <p:extLst>
      <p:ext uri="{BB962C8B-B14F-4D97-AF65-F5344CB8AC3E}">
        <p14:creationId xmlns:p14="http://schemas.microsoft.com/office/powerpoint/2010/main" val="523897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18" name="Picture 594" descr="Z:\_LOGOS MASTER\Quilter_Master logo\Quilter0023_Word and PPT Templates\PPt and word templates\New Quilter templates\Front Cover\Frotn page CROPPED_05.07.emf"/>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2235" t="38301" r="71459" b="12073"/>
          <a:stretch/>
        </p:blipFill>
        <p:spPr bwMode="auto">
          <a:xfrm>
            <a:off x="0" y="0"/>
            <a:ext cx="12192000" cy="6871573"/>
          </a:xfrm>
          <a:prstGeom prst="rect">
            <a:avLst/>
          </a:prstGeom>
          <a:noFill/>
          <a:extLst>
            <a:ext uri="{909E8E84-426E-40DD-AFC4-6F175D3DCCD1}">
              <a14:hiddenFill xmlns:a14="http://schemas.microsoft.com/office/drawing/2010/main">
                <a:solidFill>
                  <a:srgbClr val="FFFFFF"/>
                </a:solidFill>
              </a14:hiddenFill>
            </a:ext>
          </a:extLst>
        </p:spPr>
      </p:pic>
      <p:sp>
        <p:nvSpPr>
          <p:cNvPr id="900" name="Subtitle 2"/>
          <p:cNvSpPr>
            <a:spLocks noGrp="1"/>
          </p:cNvSpPr>
          <p:nvPr>
            <p:ph type="subTitle" idx="1"/>
          </p:nvPr>
        </p:nvSpPr>
        <p:spPr>
          <a:xfrm>
            <a:off x="5318127" y="2336483"/>
            <a:ext cx="5903911" cy="1655763"/>
          </a:xfrm>
          <a:prstGeom prst="rect">
            <a:avLst/>
          </a:prstGeom>
        </p:spPr>
        <p:txBody>
          <a:bodyPr/>
          <a:lstStyle>
            <a:lvl1pPr marL="0" indent="0" algn="r">
              <a:spcBef>
                <a:spcPts val="0"/>
              </a:spcBef>
              <a:spcAft>
                <a:spcPts val="0"/>
              </a:spcAft>
              <a:buNone/>
              <a:defRPr sz="20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sp>
        <p:nvSpPr>
          <p:cNvPr id="901" name="Title 1"/>
          <p:cNvSpPr>
            <a:spLocks noGrp="1"/>
          </p:cNvSpPr>
          <p:nvPr>
            <p:ph type="ctrTitle"/>
          </p:nvPr>
        </p:nvSpPr>
        <p:spPr>
          <a:xfrm>
            <a:off x="3566795" y="431876"/>
            <a:ext cx="7655244" cy="1769427"/>
          </a:xfrm>
          <a:prstGeom prst="rect">
            <a:avLst/>
          </a:prstGeom>
        </p:spPr>
        <p:txBody>
          <a:bodyPr anchor="b"/>
          <a:lstStyle>
            <a:lvl1pPr algn="r">
              <a:spcBef>
                <a:spcPts val="0"/>
              </a:spcBef>
              <a:spcAft>
                <a:spcPts val="0"/>
              </a:spcAft>
              <a:defRPr sz="36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pic>
        <p:nvPicPr>
          <p:cNvPr id="3"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D9CAC1D3-FAF1-02EA-C45F-B757EE934DC9}"/>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416147" y="4892849"/>
            <a:ext cx="1783300" cy="115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461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ext and image">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6584949" y="1"/>
            <a:ext cx="5607051" cy="5623719"/>
          </a:xfr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sp>
        <p:nvSpPr>
          <p:cNvPr id="3" name="Date Placeholder 2"/>
          <p:cNvSpPr>
            <a:spLocks noGrp="1"/>
          </p:cNvSpPr>
          <p:nvPr>
            <p:ph type="dt" sz="half" idx="10"/>
          </p:nvPr>
        </p:nvSpPr>
        <p:spPr>
          <a:xfrm>
            <a:off x="2055319" y="6370423"/>
            <a:ext cx="1836000" cy="180000"/>
          </a:xfrm>
          <a:prstGeom prst="rect">
            <a:avLst/>
          </a:prstGeo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15/07/2024</a:t>
            </a:fld>
            <a:endParaRPr lang="en-GB" dirty="0"/>
          </a:p>
        </p:txBody>
      </p:sp>
      <p:sp>
        <p:nvSpPr>
          <p:cNvPr id="4" name="Footer Placeholder 3"/>
          <p:cNvSpPr>
            <a:spLocks noGrp="1"/>
          </p:cNvSpPr>
          <p:nvPr>
            <p:ph type="ftr" sz="quarter" idx="11"/>
          </p:nvPr>
        </p:nvSpPr>
        <p:spPr>
          <a:xfrm>
            <a:off x="4038600" y="6370423"/>
            <a:ext cx="4114800" cy="180000"/>
          </a:xfrm>
          <a:prstGeom prst="rect">
            <a:avLst/>
          </a:prstGeo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sp>
        <p:nvSpPr>
          <p:cNvPr id="75" name="Title 1"/>
          <p:cNvSpPr>
            <a:spLocks noGrp="1"/>
          </p:cNvSpPr>
          <p:nvPr>
            <p:ph type="title"/>
          </p:nvPr>
        </p:nvSpPr>
        <p:spPr>
          <a:xfrm>
            <a:off x="947740" y="-282563"/>
            <a:ext cx="5298712" cy="915035"/>
          </a:xfrm>
        </p:spPr>
        <p:txBody>
          <a:bodyPr/>
          <a:lstStyle>
            <a:lvl1pPr>
              <a:defRPr sz="2667">
                <a:latin typeface="Arial" panose="020B0604020202020204" pitchFamily="34" charset="0"/>
                <a:ea typeface="Open Sans" panose="020B0606030504020204" pitchFamily="34" charset="0"/>
                <a:cs typeface="Arial" panose="020B0604020202020204" pitchFamily="34" charset="0"/>
              </a:defRPr>
            </a:lvl1pPr>
          </a:lstStyle>
          <a:p>
            <a:r>
              <a:rPr lang="en-US" dirty="0"/>
              <a:t>Click to edit Master title style</a:t>
            </a:r>
            <a:endParaRPr lang="en-GB" dirty="0"/>
          </a:p>
        </p:txBody>
      </p:sp>
      <p:cxnSp>
        <p:nvCxnSpPr>
          <p:cNvPr id="42" name="Straight Connector 41"/>
          <p:cNvCxnSpPr/>
          <p:nvPr userDrawn="1"/>
        </p:nvCxnSpPr>
        <p:spPr>
          <a:xfrm>
            <a:off x="975785" y="836216"/>
            <a:ext cx="5270668"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9" name="Content Placeholder 2"/>
          <p:cNvSpPr>
            <a:spLocks noGrp="1"/>
          </p:cNvSpPr>
          <p:nvPr>
            <p:ph idx="1"/>
          </p:nvPr>
        </p:nvSpPr>
        <p:spPr>
          <a:xfrm>
            <a:off x="947739" y="2246396"/>
            <a:ext cx="5298713" cy="3379705"/>
          </a:xfrm>
        </p:spPr>
        <p:txBody>
          <a:bodyPr numCol="1" spcCol="216000"/>
          <a:lstStyle>
            <a:lvl1pPr marL="380990" marR="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467" baseline="0">
                <a:solidFill>
                  <a:srgbClr val="0081C6"/>
                </a:solidFill>
                <a:latin typeface="Arial" panose="020B0604020202020204" pitchFamily="34" charset="0"/>
                <a:ea typeface="Open Sans" panose="020B0606030504020204" pitchFamily="34" charset="0"/>
                <a:cs typeface="Open Sans" panose="020B0606030504020204" pitchFamily="34" charset="0"/>
              </a:defRPr>
            </a:lvl1pPr>
            <a:lvl2pPr marL="715415" marR="0"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467">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1193770" marR="0"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909186" marR="0"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1075240" marR="0" indent="-237061" algn="l" defTabSz="914377" rtl="0" eaLnBrk="1" fontAlgn="auto" latinLnBrk="0" hangingPunct="1">
              <a:lnSpc>
                <a:spcPct val="105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380990" marR="0" lvl="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2133" b="0" i="0" u="none" strike="noStrike" kern="1200" cap="none" spc="0" normalizeH="0" baseline="0" noProof="0" dirty="0">
                <a:ln>
                  <a:noFill/>
                </a:ln>
                <a:solidFill>
                  <a:srgbClr val="000000"/>
                </a:solidFill>
                <a:effectLst/>
                <a:uLnTx/>
                <a:uFillTx/>
                <a:latin typeface="Open Sans"/>
                <a:ea typeface="Open Sans SemiBold" panose="020B0706030804020204" pitchFamily="34" charset="0"/>
                <a:cs typeface="Arial" panose="020B0604020202020204" pitchFamily="34" charset="0"/>
              </a:rPr>
              <a:t>Click to edit Master text styles</a:t>
            </a:r>
          </a:p>
          <a:p>
            <a:pPr marL="715415" marR="0" lvl="1"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8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Second level</a:t>
            </a:r>
          </a:p>
          <a:p>
            <a:pPr marL="1193770" marR="0" lvl="2"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Third level</a:t>
            </a:r>
          </a:p>
          <a:p>
            <a:pPr marL="1909186" marR="0" lvl="3"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4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Fourth level</a:t>
            </a:r>
          </a:p>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FC98024-A93D-1E14-E408-5872565DA37F}"/>
              </a:ext>
            </a:extLst>
          </p:cNvPr>
          <p:cNvGrpSpPr/>
          <p:nvPr userDrawn="1"/>
        </p:nvGrpSpPr>
        <p:grpSpPr>
          <a:xfrm>
            <a:off x="-10092" y="0"/>
            <a:ext cx="246063" cy="6858000"/>
            <a:chOff x="-1524000" y="0"/>
            <a:chExt cx="246063" cy="6858000"/>
          </a:xfrm>
        </p:grpSpPr>
        <p:sp>
          <p:nvSpPr>
            <p:cNvPr id="8" name="Rectangle 7">
              <a:extLst>
                <a:ext uri="{FF2B5EF4-FFF2-40B4-BE49-F238E27FC236}">
                  <a16:creationId xmlns:a16="http://schemas.microsoft.com/office/drawing/2014/main" id="{492A451F-E511-ACCC-FDF9-E17789BB2128}"/>
                </a:ext>
              </a:extLst>
            </p:cNvPr>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Freeform 29">
              <a:extLst>
                <a:ext uri="{FF2B5EF4-FFF2-40B4-BE49-F238E27FC236}">
                  <a16:creationId xmlns:a16="http://schemas.microsoft.com/office/drawing/2014/main" id="{C3A838B5-1785-1327-6CDE-F7BD2BA8D5BC}"/>
                </a:ext>
              </a:extLst>
            </p:cNvPr>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 name="Freeform 108">
              <a:extLst>
                <a:ext uri="{FF2B5EF4-FFF2-40B4-BE49-F238E27FC236}">
                  <a16:creationId xmlns:a16="http://schemas.microsoft.com/office/drawing/2014/main" id="{F051229E-21AC-20AA-C975-B070FD146AE3}"/>
                </a:ext>
              </a:extLst>
            </p:cNvPr>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 name="Freeform 10">
              <a:extLst>
                <a:ext uri="{FF2B5EF4-FFF2-40B4-BE49-F238E27FC236}">
                  <a16:creationId xmlns:a16="http://schemas.microsoft.com/office/drawing/2014/main" id="{9BE24395-282C-B8FC-B2B4-4BA39A2E5273}"/>
                </a:ext>
              </a:extLst>
            </p:cNvPr>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3" name="Freeform 9">
              <a:extLst>
                <a:ext uri="{FF2B5EF4-FFF2-40B4-BE49-F238E27FC236}">
                  <a16:creationId xmlns:a16="http://schemas.microsoft.com/office/drawing/2014/main" id="{CCA961E4-B1B8-9C70-7D99-40946B8836B7}"/>
                </a:ext>
              </a:extLst>
            </p:cNvPr>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4" name="Freeform 23">
              <a:extLst>
                <a:ext uri="{FF2B5EF4-FFF2-40B4-BE49-F238E27FC236}">
                  <a16:creationId xmlns:a16="http://schemas.microsoft.com/office/drawing/2014/main" id="{72959073-DFD9-A63B-D830-9678CE038DC8}"/>
                </a:ext>
              </a:extLst>
            </p:cNvPr>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5" name="Freeform 25">
              <a:extLst>
                <a:ext uri="{FF2B5EF4-FFF2-40B4-BE49-F238E27FC236}">
                  <a16:creationId xmlns:a16="http://schemas.microsoft.com/office/drawing/2014/main" id="{F9A5E9C5-A971-7D6D-0AA4-5AB036291C77}"/>
                </a:ext>
              </a:extLst>
            </p:cNvPr>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6" name="Freeform 28">
              <a:extLst>
                <a:ext uri="{FF2B5EF4-FFF2-40B4-BE49-F238E27FC236}">
                  <a16:creationId xmlns:a16="http://schemas.microsoft.com/office/drawing/2014/main" id="{B7536307-FEC6-117C-4BD7-DC20A3918150}"/>
                </a:ext>
              </a:extLst>
            </p:cNvPr>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7" name="Freeform 30">
              <a:extLst>
                <a:ext uri="{FF2B5EF4-FFF2-40B4-BE49-F238E27FC236}">
                  <a16:creationId xmlns:a16="http://schemas.microsoft.com/office/drawing/2014/main" id="{DE143254-B24F-291E-AEAB-59D0C3461A34}"/>
                </a:ext>
              </a:extLst>
            </p:cNvPr>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8" name="Freeform 38">
              <a:extLst>
                <a:ext uri="{FF2B5EF4-FFF2-40B4-BE49-F238E27FC236}">
                  <a16:creationId xmlns:a16="http://schemas.microsoft.com/office/drawing/2014/main" id="{4BB65B04-9308-E46E-AE4A-6FAC84ACFFC5}"/>
                </a:ext>
              </a:extLst>
            </p:cNvPr>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9" name="Rectangle 49">
              <a:extLst>
                <a:ext uri="{FF2B5EF4-FFF2-40B4-BE49-F238E27FC236}">
                  <a16:creationId xmlns:a16="http://schemas.microsoft.com/office/drawing/2014/main" id="{6BDBB7CB-2C8E-0189-4B48-857C0E14063A}"/>
                </a:ext>
              </a:extLst>
            </p:cNvPr>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0" name="Freeform 50">
              <a:extLst>
                <a:ext uri="{FF2B5EF4-FFF2-40B4-BE49-F238E27FC236}">
                  <a16:creationId xmlns:a16="http://schemas.microsoft.com/office/drawing/2014/main" id="{1801B501-0267-CAA4-8A80-4FB108D232C3}"/>
                </a:ext>
              </a:extLst>
            </p:cNvPr>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1" name="Freeform 60">
              <a:extLst>
                <a:ext uri="{FF2B5EF4-FFF2-40B4-BE49-F238E27FC236}">
                  <a16:creationId xmlns:a16="http://schemas.microsoft.com/office/drawing/2014/main" id="{CDD91DE7-C806-124E-8267-9CFF57A65061}"/>
                </a:ext>
              </a:extLst>
            </p:cNvPr>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2" name="Freeform 64">
              <a:extLst>
                <a:ext uri="{FF2B5EF4-FFF2-40B4-BE49-F238E27FC236}">
                  <a16:creationId xmlns:a16="http://schemas.microsoft.com/office/drawing/2014/main" id="{6D0F9D4A-C923-A319-9E9C-4D626649194F}"/>
                </a:ext>
              </a:extLst>
            </p:cNvPr>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3" name="Freeform 65">
              <a:extLst>
                <a:ext uri="{FF2B5EF4-FFF2-40B4-BE49-F238E27FC236}">
                  <a16:creationId xmlns:a16="http://schemas.microsoft.com/office/drawing/2014/main" id="{4368C043-A17C-ECFB-C38F-CE7EF9C6F0B7}"/>
                </a:ext>
              </a:extLst>
            </p:cNvPr>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4" name="Freeform 70">
              <a:extLst>
                <a:ext uri="{FF2B5EF4-FFF2-40B4-BE49-F238E27FC236}">
                  <a16:creationId xmlns:a16="http://schemas.microsoft.com/office/drawing/2014/main" id="{D3DFE89A-56B6-C2D3-B7BB-7E6C1133C021}"/>
                </a:ext>
              </a:extLst>
            </p:cNvPr>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5" name="Freeform 72">
              <a:extLst>
                <a:ext uri="{FF2B5EF4-FFF2-40B4-BE49-F238E27FC236}">
                  <a16:creationId xmlns:a16="http://schemas.microsoft.com/office/drawing/2014/main" id="{4D01A7AE-8971-9E0C-C0A5-88103469B44A}"/>
                </a:ext>
              </a:extLst>
            </p:cNvPr>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6" name="Freeform 74">
              <a:extLst>
                <a:ext uri="{FF2B5EF4-FFF2-40B4-BE49-F238E27FC236}">
                  <a16:creationId xmlns:a16="http://schemas.microsoft.com/office/drawing/2014/main" id="{DB5B4B5F-B595-23D1-8378-28FFBDD29886}"/>
                </a:ext>
              </a:extLst>
            </p:cNvPr>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7" name="Freeform 75">
              <a:extLst>
                <a:ext uri="{FF2B5EF4-FFF2-40B4-BE49-F238E27FC236}">
                  <a16:creationId xmlns:a16="http://schemas.microsoft.com/office/drawing/2014/main" id="{38EABE51-7932-667B-51FE-922FBA5E3F9C}"/>
                </a:ext>
              </a:extLst>
            </p:cNvPr>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8" name="Freeform 77">
              <a:extLst>
                <a:ext uri="{FF2B5EF4-FFF2-40B4-BE49-F238E27FC236}">
                  <a16:creationId xmlns:a16="http://schemas.microsoft.com/office/drawing/2014/main" id="{4ABE4059-4E01-86E9-628A-B1B87C74D7F0}"/>
                </a:ext>
              </a:extLst>
            </p:cNvPr>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9" name="Freeform 87">
              <a:extLst>
                <a:ext uri="{FF2B5EF4-FFF2-40B4-BE49-F238E27FC236}">
                  <a16:creationId xmlns:a16="http://schemas.microsoft.com/office/drawing/2014/main" id="{00EE77D9-B79A-428F-C4A5-801297DDA5B3}"/>
                </a:ext>
              </a:extLst>
            </p:cNvPr>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0" name="Freeform 88">
              <a:extLst>
                <a:ext uri="{FF2B5EF4-FFF2-40B4-BE49-F238E27FC236}">
                  <a16:creationId xmlns:a16="http://schemas.microsoft.com/office/drawing/2014/main" id="{40A584C0-5E3D-A98C-EEAC-59C893D7D3BB}"/>
                </a:ext>
              </a:extLst>
            </p:cNvPr>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1" name="Freeform 91">
              <a:extLst>
                <a:ext uri="{FF2B5EF4-FFF2-40B4-BE49-F238E27FC236}">
                  <a16:creationId xmlns:a16="http://schemas.microsoft.com/office/drawing/2014/main" id="{18851F61-4B61-0083-5155-048A6312D078}"/>
                </a:ext>
              </a:extLst>
            </p:cNvPr>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2" name="Freeform 104">
              <a:extLst>
                <a:ext uri="{FF2B5EF4-FFF2-40B4-BE49-F238E27FC236}">
                  <a16:creationId xmlns:a16="http://schemas.microsoft.com/office/drawing/2014/main" id="{1D7BC663-10A3-1DFE-654C-4BF3A5C37CCC}"/>
                </a:ext>
              </a:extLst>
            </p:cNvPr>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3" name="Freeform 105">
              <a:extLst>
                <a:ext uri="{FF2B5EF4-FFF2-40B4-BE49-F238E27FC236}">
                  <a16:creationId xmlns:a16="http://schemas.microsoft.com/office/drawing/2014/main" id="{418C4858-2B36-1E3C-3B2E-425A30CAE649}"/>
                </a:ext>
              </a:extLst>
            </p:cNvPr>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4" name="Freeform 106">
              <a:extLst>
                <a:ext uri="{FF2B5EF4-FFF2-40B4-BE49-F238E27FC236}">
                  <a16:creationId xmlns:a16="http://schemas.microsoft.com/office/drawing/2014/main" id="{EEBBD922-2012-5733-9329-93C659B397AB}"/>
                </a:ext>
              </a:extLst>
            </p:cNvPr>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5" name="Rectangle 107">
              <a:extLst>
                <a:ext uri="{FF2B5EF4-FFF2-40B4-BE49-F238E27FC236}">
                  <a16:creationId xmlns:a16="http://schemas.microsoft.com/office/drawing/2014/main" id="{4329EE77-841D-E8FD-B7DE-CA5DEF21DDBF}"/>
                </a:ext>
              </a:extLst>
            </p:cNvPr>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6" name="Freeform 109">
              <a:extLst>
                <a:ext uri="{FF2B5EF4-FFF2-40B4-BE49-F238E27FC236}">
                  <a16:creationId xmlns:a16="http://schemas.microsoft.com/office/drawing/2014/main" id="{02CEAB5E-1F0D-4C94-1FDD-C3E615C60581}"/>
                </a:ext>
              </a:extLst>
            </p:cNvPr>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7" name="Freeform 113">
              <a:extLst>
                <a:ext uri="{FF2B5EF4-FFF2-40B4-BE49-F238E27FC236}">
                  <a16:creationId xmlns:a16="http://schemas.microsoft.com/office/drawing/2014/main" id="{EB97E179-B974-F850-75E9-F4CA7B790D87}"/>
                </a:ext>
              </a:extLst>
            </p:cNvPr>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8" name="Freeform 114">
              <a:extLst>
                <a:ext uri="{FF2B5EF4-FFF2-40B4-BE49-F238E27FC236}">
                  <a16:creationId xmlns:a16="http://schemas.microsoft.com/office/drawing/2014/main" id="{4E97D01F-DF2C-6109-48A0-21244EEC1F10}"/>
                </a:ext>
              </a:extLst>
            </p:cNvPr>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6"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60827D66-579D-F99C-299A-EB8D3D9E34E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79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055319" y="6370423"/>
            <a:ext cx="1836000" cy="180000"/>
          </a:xfrm>
          <a:prstGeom prst="rect">
            <a:avLst/>
          </a:prstGeo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fld id="{AB96F107-AE0C-4C79-B57C-2617DC39A469}" type="datetime1">
              <a:rPr lang="en-GB" smtClean="0"/>
              <a:pPr/>
              <a:t>15/07/2024</a:t>
            </a:fld>
            <a:endParaRPr lang="en-GB" dirty="0"/>
          </a:p>
        </p:txBody>
      </p:sp>
      <p:sp>
        <p:nvSpPr>
          <p:cNvPr id="4" name="Footer Placeholder 3"/>
          <p:cNvSpPr>
            <a:spLocks noGrp="1"/>
          </p:cNvSpPr>
          <p:nvPr>
            <p:ph type="ftr" sz="quarter" idx="11"/>
          </p:nvPr>
        </p:nvSpPr>
        <p:spPr>
          <a:xfrm>
            <a:off x="4038600" y="6370423"/>
            <a:ext cx="4114800" cy="180000"/>
          </a:xfrm>
          <a:prstGeom prst="rect">
            <a:avLst/>
          </a:prstGeo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cxnSp>
        <p:nvCxnSpPr>
          <p:cNvPr id="40" name="Straight Connector 39"/>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2" name="Content Placeholder 2"/>
          <p:cNvSpPr>
            <a:spLocks noGrp="1"/>
          </p:cNvSpPr>
          <p:nvPr>
            <p:ph idx="1"/>
          </p:nvPr>
        </p:nvSpPr>
        <p:spPr>
          <a:xfrm>
            <a:off x="947739" y="1146313"/>
            <a:ext cx="10944225" cy="4055236"/>
          </a:xfrm>
        </p:spPr>
        <p:txBody>
          <a:bodyPr numCol="1" spcCol="216000"/>
          <a:lstStyle>
            <a:lvl1pPr marL="0" marR="0" indent="0"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Char char="•"/>
              <a:tabLst/>
              <a:defRPr sz="1867" baseline="0">
                <a:solidFill>
                  <a:srgbClr val="0081C6"/>
                </a:solidFill>
                <a:latin typeface="Arial" panose="020B0604020202020204" pitchFamily="34" charset="0"/>
                <a:ea typeface="Open Sans" panose="020B0606030504020204" pitchFamily="34" charset="0"/>
                <a:cs typeface="Open Sans" panose="020B0606030504020204" pitchFamily="34" charset="0"/>
              </a:defRPr>
            </a:lvl1pPr>
            <a:lvl2pPr marL="1096406" marR="0" indent="-380990" algn="l" defTabSz="954593" rtl="0" eaLnBrk="1" fontAlgn="auto" latinLnBrk="0" hangingPunct="1">
              <a:lnSpc>
                <a:spcPct val="100000"/>
              </a:lnSpc>
              <a:spcBef>
                <a:spcPts val="800"/>
              </a:spcBef>
              <a:spcAft>
                <a:spcPts val="0"/>
              </a:spcAft>
              <a:buClr>
                <a:srgbClr val="0081C6"/>
              </a:buClr>
              <a:buSzTx/>
              <a:buFont typeface="Arial" panose="020B0604020202020204" pitchFamily="34" charset="0"/>
              <a:buChar char="•"/>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1422364" marR="0" indent="-228594"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Char char="•"/>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551477" marR="0" indent="0" algn="l" defTabSz="914377" rtl="0" eaLnBrk="1" fontAlgn="auto" latinLnBrk="0" hangingPunct="1">
              <a:lnSpc>
                <a:spcPct val="100000"/>
              </a:lnSpc>
              <a:spcBef>
                <a:spcPts val="800"/>
              </a:spcBef>
              <a:spcAft>
                <a:spcPts val="0"/>
              </a:spcAft>
              <a:buClr>
                <a:srgbClr val="0081C6"/>
              </a:buClr>
              <a:buSzTx/>
              <a:buFont typeface="Courier New" panose="02070309020205020404" pitchFamily="49" charset="0"/>
              <a:buChar char="o"/>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1075240" marR="0" indent="-237061" algn="l" defTabSz="914377" rtl="0" eaLnBrk="1" fontAlgn="auto" latinLnBrk="0" hangingPunct="1">
              <a:lnSpc>
                <a:spcPct val="105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380990" marR="0" lvl="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2133" b="0" i="0" u="none" strike="noStrike" kern="1200" cap="none" spc="0" normalizeH="0" baseline="0" noProof="0" dirty="0">
                <a:ln>
                  <a:noFill/>
                </a:ln>
                <a:solidFill>
                  <a:srgbClr val="000000"/>
                </a:solidFill>
                <a:effectLst/>
                <a:uLnTx/>
                <a:uFillTx/>
                <a:latin typeface="Open Sans"/>
                <a:ea typeface="Open Sans SemiBold" panose="020B0706030804020204" pitchFamily="34" charset="0"/>
                <a:cs typeface="Arial" panose="020B0604020202020204" pitchFamily="34" charset="0"/>
              </a:rPr>
              <a:t>Click to edit Master text styles</a:t>
            </a:r>
          </a:p>
          <a:p>
            <a:pPr marL="715415" marR="0" lvl="1"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8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Second level</a:t>
            </a:r>
          </a:p>
          <a:p>
            <a:pPr marL="1193770" marR="0" lvl="2"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Third level</a:t>
            </a:r>
          </a:p>
          <a:p>
            <a:pPr marL="1909186" marR="0" lvl="3"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4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Fourth level</a:t>
            </a:r>
          </a:p>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52A35E93-ADEA-7F3B-9865-0C543C2B7FE3}"/>
              </a:ext>
            </a:extLst>
          </p:cNvPr>
          <p:cNvGrpSpPr/>
          <p:nvPr userDrawn="1"/>
        </p:nvGrpSpPr>
        <p:grpSpPr>
          <a:xfrm>
            <a:off x="-10092" y="0"/>
            <a:ext cx="246063" cy="6858000"/>
            <a:chOff x="-1524000" y="0"/>
            <a:chExt cx="246063" cy="6858000"/>
          </a:xfrm>
        </p:grpSpPr>
        <p:sp>
          <p:nvSpPr>
            <p:cNvPr id="9" name="Rectangle 8">
              <a:extLst>
                <a:ext uri="{FF2B5EF4-FFF2-40B4-BE49-F238E27FC236}">
                  <a16:creationId xmlns:a16="http://schemas.microsoft.com/office/drawing/2014/main" id="{972529DD-69F4-E4D5-D10C-D94F6948A0D1}"/>
                </a:ext>
              </a:extLst>
            </p:cNvPr>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Freeform 29">
              <a:extLst>
                <a:ext uri="{FF2B5EF4-FFF2-40B4-BE49-F238E27FC236}">
                  <a16:creationId xmlns:a16="http://schemas.microsoft.com/office/drawing/2014/main" id="{B1BBD507-551E-2F1E-C446-486644E2589A}"/>
                </a:ext>
              </a:extLst>
            </p:cNvPr>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 name="Freeform 108">
              <a:extLst>
                <a:ext uri="{FF2B5EF4-FFF2-40B4-BE49-F238E27FC236}">
                  <a16:creationId xmlns:a16="http://schemas.microsoft.com/office/drawing/2014/main" id="{20FAE070-CAEA-B189-FCB4-71814B03140A}"/>
                </a:ext>
              </a:extLst>
            </p:cNvPr>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2" name="Freeform 10">
              <a:extLst>
                <a:ext uri="{FF2B5EF4-FFF2-40B4-BE49-F238E27FC236}">
                  <a16:creationId xmlns:a16="http://schemas.microsoft.com/office/drawing/2014/main" id="{3FB48C74-212E-F29B-9230-9FA42BF3751F}"/>
                </a:ext>
              </a:extLst>
            </p:cNvPr>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3" name="Freeform 9">
              <a:extLst>
                <a:ext uri="{FF2B5EF4-FFF2-40B4-BE49-F238E27FC236}">
                  <a16:creationId xmlns:a16="http://schemas.microsoft.com/office/drawing/2014/main" id="{FDF1705B-6138-ED92-DD21-852037086E22}"/>
                </a:ext>
              </a:extLst>
            </p:cNvPr>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4" name="Freeform 23">
              <a:extLst>
                <a:ext uri="{FF2B5EF4-FFF2-40B4-BE49-F238E27FC236}">
                  <a16:creationId xmlns:a16="http://schemas.microsoft.com/office/drawing/2014/main" id="{8E7D2BCE-803F-D0D8-03BF-A2913542A869}"/>
                </a:ext>
              </a:extLst>
            </p:cNvPr>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5" name="Freeform 25">
              <a:extLst>
                <a:ext uri="{FF2B5EF4-FFF2-40B4-BE49-F238E27FC236}">
                  <a16:creationId xmlns:a16="http://schemas.microsoft.com/office/drawing/2014/main" id="{F3C33B2E-317F-8285-6A25-C105202961D4}"/>
                </a:ext>
              </a:extLst>
            </p:cNvPr>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6" name="Freeform 28">
              <a:extLst>
                <a:ext uri="{FF2B5EF4-FFF2-40B4-BE49-F238E27FC236}">
                  <a16:creationId xmlns:a16="http://schemas.microsoft.com/office/drawing/2014/main" id="{BCE7B326-DF7E-3B14-B6C0-8B4A21214AC3}"/>
                </a:ext>
              </a:extLst>
            </p:cNvPr>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7" name="Freeform 30">
              <a:extLst>
                <a:ext uri="{FF2B5EF4-FFF2-40B4-BE49-F238E27FC236}">
                  <a16:creationId xmlns:a16="http://schemas.microsoft.com/office/drawing/2014/main" id="{23EC16A9-4224-003F-4E7B-25BB1029E861}"/>
                </a:ext>
              </a:extLst>
            </p:cNvPr>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8" name="Freeform 38">
              <a:extLst>
                <a:ext uri="{FF2B5EF4-FFF2-40B4-BE49-F238E27FC236}">
                  <a16:creationId xmlns:a16="http://schemas.microsoft.com/office/drawing/2014/main" id="{24C04191-7A3C-7D1A-7EC7-E0E42E6465AF}"/>
                </a:ext>
              </a:extLst>
            </p:cNvPr>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9" name="Rectangle 49">
              <a:extLst>
                <a:ext uri="{FF2B5EF4-FFF2-40B4-BE49-F238E27FC236}">
                  <a16:creationId xmlns:a16="http://schemas.microsoft.com/office/drawing/2014/main" id="{5BB98F08-3843-8FB0-6A70-0B100CC5B58F}"/>
                </a:ext>
              </a:extLst>
            </p:cNvPr>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0" name="Freeform 50">
              <a:extLst>
                <a:ext uri="{FF2B5EF4-FFF2-40B4-BE49-F238E27FC236}">
                  <a16:creationId xmlns:a16="http://schemas.microsoft.com/office/drawing/2014/main" id="{8086BC0D-FB99-F91B-7FE3-53BD35950BF9}"/>
                </a:ext>
              </a:extLst>
            </p:cNvPr>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1" name="Freeform 60">
              <a:extLst>
                <a:ext uri="{FF2B5EF4-FFF2-40B4-BE49-F238E27FC236}">
                  <a16:creationId xmlns:a16="http://schemas.microsoft.com/office/drawing/2014/main" id="{C698395D-8F22-E990-0523-31362145C5EB}"/>
                </a:ext>
              </a:extLst>
            </p:cNvPr>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2" name="Freeform 64">
              <a:extLst>
                <a:ext uri="{FF2B5EF4-FFF2-40B4-BE49-F238E27FC236}">
                  <a16:creationId xmlns:a16="http://schemas.microsoft.com/office/drawing/2014/main" id="{43A73C61-E2AB-890A-C5BC-2206D9F7C40E}"/>
                </a:ext>
              </a:extLst>
            </p:cNvPr>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3" name="Freeform 65">
              <a:extLst>
                <a:ext uri="{FF2B5EF4-FFF2-40B4-BE49-F238E27FC236}">
                  <a16:creationId xmlns:a16="http://schemas.microsoft.com/office/drawing/2014/main" id="{2F877DFF-2D5E-5C04-C558-F9D8499046FF}"/>
                </a:ext>
              </a:extLst>
            </p:cNvPr>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4" name="Freeform 70">
              <a:extLst>
                <a:ext uri="{FF2B5EF4-FFF2-40B4-BE49-F238E27FC236}">
                  <a16:creationId xmlns:a16="http://schemas.microsoft.com/office/drawing/2014/main" id="{DBD361C5-39DD-3A40-1EB9-F63617F94A6D}"/>
                </a:ext>
              </a:extLst>
            </p:cNvPr>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5" name="Freeform 72">
              <a:extLst>
                <a:ext uri="{FF2B5EF4-FFF2-40B4-BE49-F238E27FC236}">
                  <a16:creationId xmlns:a16="http://schemas.microsoft.com/office/drawing/2014/main" id="{FF7CB4C2-4D08-7FA4-B7D3-368A45E3D7F4}"/>
                </a:ext>
              </a:extLst>
            </p:cNvPr>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6" name="Freeform 74">
              <a:extLst>
                <a:ext uri="{FF2B5EF4-FFF2-40B4-BE49-F238E27FC236}">
                  <a16:creationId xmlns:a16="http://schemas.microsoft.com/office/drawing/2014/main" id="{26FF12A6-480B-05B6-CC7B-F8534490991E}"/>
                </a:ext>
              </a:extLst>
            </p:cNvPr>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7" name="Freeform 75">
              <a:extLst>
                <a:ext uri="{FF2B5EF4-FFF2-40B4-BE49-F238E27FC236}">
                  <a16:creationId xmlns:a16="http://schemas.microsoft.com/office/drawing/2014/main" id="{42058BA6-1361-60A2-AA72-BDD21FA36944}"/>
                </a:ext>
              </a:extLst>
            </p:cNvPr>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8" name="Freeform 77">
              <a:extLst>
                <a:ext uri="{FF2B5EF4-FFF2-40B4-BE49-F238E27FC236}">
                  <a16:creationId xmlns:a16="http://schemas.microsoft.com/office/drawing/2014/main" id="{D64B321E-F7F3-59DD-39EB-4E4663BCEAAD}"/>
                </a:ext>
              </a:extLst>
            </p:cNvPr>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9" name="Freeform 87">
              <a:extLst>
                <a:ext uri="{FF2B5EF4-FFF2-40B4-BE49-F238E27FC236}">
                  <a16:creationId xmlns:a16="http://schemas.microsoft.com/office/drawing/2014/main" id="{92676F83-2EAA-509A-4720-33381E32F44B}"/>
                </a:ext>
              </a:extLst>
            </p:cNvPr>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0" name="Freeform 88">
              <a:extLst>
                <a:ext uri="{FF2B5EF4-FFF2-40B4-BE49-F238E27FC236}">
                  <a16:creationId xmlns:a16="http://schemas.microsoft.com/office/drawing/2014/main" id="{83F40CFF-5D83-8506-7EFB-1F2C2ED39978}"/>
                </a:ext>
              </a:extLst>
            </p:cNvPr>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1" name="Freeform 91">
              <a:extLst>
                <a:ext uri="{FF2B5EF4-FFF2-40B4-BE49-F238E27FC236}">
                  <a16:creationId xmlns:a16="http://schemas.microsoft.com/office/drawing/2014/main" id="{00C50B9C-933E-922C-B421-BE0CA11A4D61}"/>
                </a:ext>
              </a:extLst>
            </p:cNvPr>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2" name="Freeform 104">
              <a:extLst>
                <a:ext uri="{FF2B5EF4-FFF2-40B4-BE49-F238E27FC236}">
                  <a16:creationId xmlns:a16="http://schemas.microsoft.com/office/drawing/2014/main" id="{3016B07C-F76F-8BB4-6C55-851975F8762E}"/>
                </a:ext>
              </a:extLst>
            </p:cNvPr>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3" name="Freeform 105">
              <a:extLst>
                <a:ext uri="{FF2B5EF4-FFF2-40B4-BE49-F238E27FC236}">
                  <a16:creationId xmlns:a16="http://schemas.microsoft.com/office/drawing/2014/main" id="{535FE1FE-1921-3341-0BC7-BAEB357C3649}"/>
                </a:ext>
              </a:extLst>
            </p:cNvPr>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4" name="Freeform 106">
              <a:extLst>
                <a:ext uri="{FF2B5EF4-FFF2-40B4-BE49-F238E27FC236}">
                  <a16:creationId xmlns:a16="http://schemas.microsoft.com/office/drawing/2014/main" id="{62B8B37B-9EA1-2759-C046-EFCFDE271FEC}"/>
                </a:ext>
              </a:extLst>
            </p:cNvPr>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5" name="Rectangle 107">
              <a:extLst>
                <a:ext uri="{FF2B5EF4-FFF2-40B4-BE49-F238E27FC236}">
                  <a16:creationId xmlns:a16="http://schemas.microsoft.com/office/drawing/2014/main" id="{DBC0C82B-1E36-206F-FADC-747508328553}"/>
                </a:ext>
              </a:extLst>
            </p:cNvPr>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6" name="Freeform 109">
              <a:extLst>
                <a:ext uri="{FF2B5EF4-FFF2-40B4-BE49-F238E27FC236}">
                  <a16:creationId xmlns:a16="http://schemas.microsoft.com/office/drawing/2014/main" id="{AEB8660E-EC04-2CE9-9070-2ABC693AFB2A}"/>
                </a:ext>
              </a:extLst>
            </p:cNvPr>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7" name="Freeform 113">
              <a:extLst>
                <a:ext uri="{FF2B5EF4-FFF2-40B4-BE49-F238E27FC236}">
                  <a16:creationId xmlns:a16="http://schemas.microsoft.com/office/drawing/2014/main" id="{AADBE1CF-D27B-02AB-0641-3C6284D604D5}"/>
                </a:ext>
              </a:extLst>
            </p:cNvPr>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8" name="Freeform 114">
              <a:extLst>
                <a:ext uri="{FF2B5EF4-FFF2-40B4-BE49-F238E27FC236}">
                  <a16:creationId xmlns:a16="http://schemas.microsoft.com/office/drawing/2014/main" id="{C1D4984C-7C1F-C4CA-C2EC-279C7FD01406}"/>
                </a:ext>
              </a:extLst>
            </p:cNvPr>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6"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276C94C5-5CC2-09F8-C80C-3FFF525AF7B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801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pic>
        <p:nvPicPr>
          <p:cNvPr id="2" name="Picture 2" descr="Z:\_LOGOS MASTER\Quilter_Master logo\Quilter0023_Word and PPT Templates\PPt and word templates\New Quilter templates\Front Cover\Divider CROPPED_05.07.emf">
            <a:extLst>
              <a:ext uri="{FF2B5EF4-FFF2-40B4-BE49-F238E27FC236}">
                <a16:creationId xmlns:a16="http://schemas.microsoft.com/office/drawing/2014/main" id="{E60BB480-DEC0-1329-AC4B-030C6B93B51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7561" t="39928" b="8147"/>
          <a:stretch/>
        </p:blipFill>
        <p:spPr bwMode="auto">
          <a:xfrm>
            <a:off x="0" y="-25285"/>
            <a:ext cx="12277344" cy="6883285"/>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573">
            <a:extLst>
              <a:ext uri="{FF2B5EF4-FFF2-40B4-BE49-F238E27FC236}">
                <a16:creationId xmlns:a16="http://schemas.microsoft.com/office/drawing/2014/main" id="{7FCA5312-D5F1-7C49-331C-98D9EB596D0A}"/>
              </a:ext>
            </a:extLst>
          </p:cNvPr>
          <p:cNvSpPr>
            <a:spLocks/>
          </p:cNvSpPr>
          <p:nvPr userDrawn="1"/>
        </p:nvSpPr>
        <p:spPr bwMode="auto">
          <a:xfrm>
            <a:off x="5347497" y="3425826"/>
            <a:ext cx="485775" cy="485775"/>
          </a:xfrm>
          <a:custGeom>
            <a:avLst/>
            <a:gdLst>
              <a:gd name="T0" fmla="*/ 0 w 306"/>
              <a:gd name="T1" fmla="*/ 306 h 306"/>
              <a:gd name="T2" fmla="*/ 306 w 306"/>
              <a:gd name="T3" fmla="*/ 0 h 306"/>
              <a:gd name="T4" fmla="*/ 0 w 306"/>
              <a:gd name="T5" fmla="*/ 306 h 306"/>
            </a:gdLst>
            <a:ahLst/>
            <a:cxnLst>
              <a:cxn ang="0">
                <a:pos x="T0" y="T1"/>
              </a:cxn>
              <a:cxn ang="0">
                <a:pos x="T2" y="T3"/>
              </a:cxn>
              <a:cxn ang="0">
                <a:pos x="T4" y="T5"/>
              </a:cxn>
            </a:cxnLst>
            <a:rect l="0" t="0" r="r" b="b"/>
            <a:pathLst>
              <a:path w="306" h="306">
                <a:moveTo>
                  <a:pt x="0" y="306"/>
                </a:moveTo>
                <a:lnTo>
                  <a:pt x="306" y="0"/>
                </a:lnTo>
                <a:lnTo>
                  <a:pt x="0" y="306"/>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5BA29624-77D7-0DB6-032B-CD1C02ADC0FB}"/>
              </a:ext>
            </a:extLst>
          </p:cNvPr>
          <p:cNvSpPr>
            <a:spLocks noGrp="1"/>
          </p:cNvSpPr>
          <p:nvPr>
            <p:ph type="subTitle" idx="1"/>
          </p:nvPr>
        </p:nvSpPr>
        <p:spPr>
          <a:xfrm>
            <a:off x="5318127" y="2336483"/>
            <a:ext cx="5903911" cy="1655763"/>
          </a:xfrm>
          <a:prstGeom prst="rect">
            <a:avLst/>
          </a:prstGeom>
        </p:spPr>
        <p:txBody>
          <a:bodyPr/>
          <a:lstStyle>
            <a:lvl1pPr marL="0" indent="0" algn="r">
              <a:spcBef>
                <a:spcPts val="0"/>
              </a:spcBef>
              <a:spcAft>
                <a:spcPts val="0"/>
              </a:spcAft>
              <a:buNone/>
              <a:defRPr sz="20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sp>
        <p:nvSpPr>
          <p:cNvPr id="5" name="Title 1">
            <a:extLst>
              <a:ext uri="{FF2B5EF4-FFF2-40B4-BE49-F238E27FC236}">
                <a16:creationId xmlns:a16="http://schemas.microsoft.com/office/drawing/2014/main" id="{205656C8-720F-6277-7DEE-59A0509CB48E}"/>
              </a:ext>
            </a:extLst>
          </p:cNvPr>
          <p:cNvSpPr>
            <a:spLocks noGrp="1"/>
          </p:cNvSpPr>
          <p:nvPr>
            <p:ph type="ctrTitle" hasCustomPrompt="1"/>
          </p:nvPr>
        </p:nvSpPr>
        <p:spPr>
          <a:xfrm>
            <a:off x="3566795" y="431876"/>
            <a:ext cx="7655244" cy="1769427"/>
          </a:xfrm>
          <a:prstGeom prst="rect">
            <a:avLst/>
          </a:prstGeom>
        </p:spPr>
        <p:txBody>
          <a:bodyPr anchor="b"/>
          <a:lstStyle>
            <a:lvl1pPr algn="r">
              <a:spcBef>
                <a:spcPts val="0"/>
              </a:spcBef>
              <a:spcAft>
                <a:spcPts val="0"/>
              </a:spcAft>
              <a:defRPr sz="36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r>
              <a:rPr lang="en-US" dirty="0"/>
              <a:t>Divider Title</a:t>
            </a:r>
            <a:endParaRPr lang="en-GB" dirty="0"/>
          </a:p>
        </p:txBody>
      </p:sp>
      <p:grpSp>
        <p:nvGrpSpPr>
          <p:cNvPr id="6" name="Group 5">
            <a:extLst>
              <a:ext uri="{FF2B5EF4-FFF2-40B4-BE49-F238E27FC236}">
                <a16:creationId xmlns:a16="http://schemas.microsoft.com/office/drawing/2014/main" id="{EEDCAA2E-269F-E31A-D99B-059CDCA35290}"/>
              </a:ext>
            </a:extLst>
          </p:cNvPr>
          <p:cNvGrpSpPr/>
          <p:nvPr userDrawn="1"/>
        </p:nvGrpSpPr>
        <p:grpSpPr>
          <a:xfrm>
            <a:off x="-10092" y="0"/>
            <a:ext cx="246063" cy="6858000"/>
            <a:chOff x="-1524000" y="0"/>
            <a:chExt cx="246063" cy="6858000"/>
          </a:xfrm>
        </p:grpSpPr>
        <p:sp>
          <p:nvSpPr>
            <p:cNvPr id="8" name="Rectangle 7">
              <a:extLst>
                <a:ext uri="{FF2B5EF4-FFF2-40B4-BE49-F238E27FC236}">
                  <a16:creationId xmlns:a16="http://schemas.microsoft.com/office/drawing/2014/main" id="{B5894085-E9DC-F5C7-0513-81B1F188DA8B}"/>
                </a:ext>
              </a:extLst>
            </p:cNvPr>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Freeform 29">
              <a:extLst>
                <a:ext uri="{FF2B5EF4-FFF2-40B4-BE49-F238E27FC236}">
                  <a16:creationId xmlns:a16="http://schemas.microsoft.com/office/drawing/2014/main" id="{E2B845AD-7688-2EF2-6E86-2211DD4D0708}"/>
                </a:ext>
              </a:extLst>
            </p:cNvPr>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 name="Freeform 108">
              <a:extLst>
                <a:ext uri="{FF2B5EF4-FFF2-40B4-BE49-F238E27FC236}">
                  <a16:creationId xmlns:a16="http://schemas.microsoft.com/office/drawing/2014/main" id="{A59B178C-935E-F0B3-5CCF-B12488CEA4E7}"/>
                </a:ext>
              </a:extLst>
            </p:cNvPr>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 name="Freeform 10">
              <a:extLst>
                <a:ext uri="{FF2B5EF4-FFF2-40B4-BE49-F238E27FC236}">
                  <a16:creationId xmlns:a16="http://schemas.microsoft.com/office/drawing/2014/main" id="{9A528772-F68B-7A68-3C9D-740941558FDC}"/>
                </a:ext>
              </a:extLst>
            </p:cNvPr>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2" name="Freeform 9">
              <a:extLst>
                <a:ext uri="{FF2B5EF4-FFF2-40B4-BE49-F238E27FC236}">
                  <a16:creationId xmlns:a16="http://schemas.microsoft.com/office/drawing/2014/main" id="{75FEC602-9FCD-D66C-71E9-C5DE3198A7CB}"/>
                </a:ext>
              </a:extLst>
            </p:cNvPr>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3" name="Freeform 23">
              <a:extLst>
                <a:ext uri="{FF2B5EF4-FFF2-40B4-BE49-F238E27FC236}">
                  <a16:creationId xmlns:a16="http://schemas.microsoft.com/office/drawing/2014/main" id="{155E2993-50B0-5CC1-2552-77BEB3F6B825}"/>
                </a:ext>
              </a:extLst>
            </p:cNvPr>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4" name="Freeform 25">
              <a:extLst>
                <a:ext uri="{FF2B5EF4-FFF2-40B4-BE49-F238E27FC236}">
                  <a16:creationId xmlns:a16="http://schemas.microsoft.com/office/drawing/2014/main" id="{B97B1527-BEC5-CDE0-16C8-46661E7F0BDF}"/>
                </a:ext>
              </a:extLst>
            </p:cNvPr>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5" name="Freeform 28">
              <a:extLst>
                <a:ext uri="{FF2B5EF4-FFF2-40B4-BE49-F238E27FC236}">
                  <a16:creationId xmlns:a16="http://schemas.microsoft.com/office/drawing/2014/main" id="{AD6E92EA-A5BF-B4ED-FEBF-4373B81870FA}"/>
                </a:ext>
              </a:extLst>
            </p:cNvPr>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6" name="Freeform 30">
              <a:extLst>
                <a:ext uri="{FF2B5EF4-FFF2-40B4-BE49-F238E27FC236}">
                  <a16:creationId xmlns:a16="http://schemas.microsoft.com/office/drawing/2014/main" id="{13A105C3-8C06-7810-5F87-133A93DB5B67}"/>
                </a:ext>
              </a:extLst>
            </p:cNvPr>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7" name="Freeform 38">
              <a:extLst>
                <a:ext uri="{FF2B5EF4-FFF2-40B4-BE49-F238E27FC236}">
                  <a16:creationId xmlns:a16="http://schemas.microsoft.com/office/drawing/2014/main" id="{9AA83FD0-F3AA-C441-0506-88FF0FA819F6}"/>
                </a:ext>
              </a:extLst>
            </p:cNvPr>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8" name="Rectangle 49">
              <a:extLst>
                <a:ext uri="{FF2B5EF4-FFF2-40B4-BE49-F238E27FC236}">
                  <a16:creationId xmlns:a16="http://schemas.microsoft.com/office/drawing/2014/main" id="{36B4CA4E-5344-D683-5004-9EB67EE377B5}"/>
                </a:ext>
              </a:extLst>
            </p:cNvPr>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9" name="Freeform 50">
              <a:extLst>
                <a:ext uri="{FF2B5EF4-FFF2-40B4-BE49-F238E27FC236}">
                  <a16:creationId xmlns:a16="http://schemas.microsoft.com/office/drawing/2014/main" id="{12D3645F-8A94-BC57-380C-93D692B5CABC}"/>
                </a:ext>
              </a:extLst>
            </p:cNvPr>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0" name="Freeform 60">
              <a:extLst>
                <a:ext uri="{FF2B5EF4-FFF2-40B4-BE49-F238E27FC236}">
                  <a16:creationId xmlns:a16="http://schemas.microsoft.com/office/drawing/2014/main" id="{5AEAACA9-9D6E-467C-079D-277786215E32}"/>
                </a:ext>
              </a:extLst>
            </p:cNvPr>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1" name="Freeform 64">
              <a:extLst>
                <a:ext uri="{FF2B5EF4-FFF2-40B4-BE49-F238E27FC236}">
                  <a16:creationId xmlns:a16="http://schemas.microsoft.com/office/drawing/2014/main" id="{CD40509C-D811-8EBA-A58C-07D8192F3F31}"/>
                </a:ext>
              </a:extLst>
            </p:cNvPr>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2" name="Freeform 65">
              <a:extLst>
                <a:ext uri="{FF2B5EF4-FFF2-40B4-BE49-F238E27FC236}">
                  <a16:creationId xmlns:a16="http://schemas.microsoft.com/office/drawing/2014/main" id="{1E564EBF-3782-3E28-FB2F-456ABA648F5B}"/>
                </a:ext>
              </a:extLst>
            </p:cNvPr>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3" name="Freeform 70">
              <a:extLst>
                <a:ext uri="{FF2B5EF4-FFF2-40B4-BE49-F238E27FC236}">
                  <a16:creationId xmlns:a16="http://schemas.microsoft.com/office/drawing/2014/main" id="{F3AFE86E-2B10-8DDC-A239-B94CC3DBC5E1}"/>
                </a:ext>
              </a:extLst>
            </p:cNvPr>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4" name="Freeform 72">
              <a:extLst>
                <a:ext uri="{FF2B5EF4-FFF2-40B4-BE49-F238E27FC236}">
                  <a16:creationId xmlns:a16="http://schemas.microsoft.com/office/drawing/2014/main" id="{23682F5E-3085-1410-698B-09C2171E02F5}"/>
                </a:ext>
              </a:extLst>
            </p:cNvPr>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5" name="Freeform 74">
              <a:extLst>
                <a:ext uri="{FF2B5EF4-FFF2-40B4-BE49-F238E27FC236}">
                  <a16:creationId xmlns:a16="http://schemas.microsoft.com/office/drawing/2014/main" id="{8E6E78A7-6B98-5FED-F9CF-BEBE9E9AD58F}"/>
                </a:ext>
              </a:extLst>
            </p:cNvPr>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6" name="Freeform 75">
              <a:extLst>
                <a:ext uri="{FF2B5EF4-FFF2-40B4-BE49-F238E27FC236}">
                  <a16:creationId xmlns:a16="http://schemas.microsoft.com/office/drawing/2014/main" id="{D4A20D19-6686-2D8D-4DB3-D74D085B7C45}"/>
                </a:ext>
              </a:extLst>
            </p:cNvPr>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7" name="Freeform 77">
              <a:extLst>
                <a:ext uri="{FF2B5EF4-FFF2-40B4-BE49-F238E27FC236}">
                  <a16:creationId xmlns:a16="http://schemas.microsoft.com/office/drawing/2014/main" id="{515D71D4-F50E-9F97-D53F-DD0D951BB5F8}"/>
                </a:ext>
              </a:extLst>
            </p:cNvPr>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8" name="Freeform 87">
              <a:extLst>
                <a:ext uri="{FF2B5EF4-FFF2-40B4-BE49-F238E27FC236}">
                  <a16:creationId xmlns:a16="http://schemas.microsoft.com/office/drawing/2014/main" id="{F75D935C-6279-D0D6-CC37-8D0873785996}"/>
                </a:ext>
              </a:extLst>
            </p:cNvPr>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9" name="Freeform 88">
              <a:extLst>
                <a:ext uri="{FF2B5EF4-FFF2-40B4-BE49-F238E27FC236}">
                  <a16:creationId xmlns:a16="http://schemas.microsoft.com/office/drawing/2014/main" id="{EA23074C-1AD0-BBD9-1BD7-5EED7A754244}"/>
                </a:ext>
              </a:extLst>
            </p:cNvPr>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0" name="Freeform 91">
              <a:extLst>
                <a:ext uri="{FF2B5EF4-FFF2-40B4-BE49-F238E27FC236}">
                  <a16:creationId xmlns:a16="http://schemas.microsoft.com/office/drawing/2014/main" id="{874CE95F-EB94-FD71-3CF2-35C63901267B}"/>
                </a:ext>
              </a:extLst>
            </p:cNvPr>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1" name="Freeform 104">
              <a:extLst>
                <a:ext uri="{FF2B5EF4-FFF2-40B4-BE49-F238E27FC236}">
                  <a16:creationId xmlns:a16="http://schemas.microsoft.com/office/drawing/2014/main" id="{0C7B26C7-4459-5778-7272-D5349E64FFD4}"/>
                </a:ext>
              </a:extLst>
            </p:cNvPr>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2" name="Freeform 105">
              <a:extLst>
                <a:ext uri="{FF2B5EF4-FFF2-40B4-BE49-F238E27FC236}">
                  <a16:creationId xmlns:a16="http://schemas.microsoft.com/office/drawing/2014/main" id="{E05EF1A3-812F-0C05-90FC-0729880B2FA2}"/>
                </a:ext>
              </a:extLst>
            </p:cNvPr>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3" name="Freeform 106">
              <a:extLst>
                <a:ext uri="{FF2B5EF4-FFF2-40B4-BE49-F238E27FC236}">
                  <a16:creationId xmlns:a16="http://schemas.microsoft.com/office/drawing/2014/main" id="{BCED0EB4-759D-B52E-E0D0-D7BEED5CF6EA}"/>
                </a:ext>
              </a:extLst>
            </p:cNvPr>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4" name="Rectangle 107">
              <a:extLst>
                <a:ext uri="{FF2B5EF4-FFF2-40B4-BE49-F238E27FC236}">
                  <a16:creationId xmlns:a16="http://schemas.microsoft.com/office/drawing/2014/main" id="{1C1DBBCB-975A-1851-5E70-6FAE1A171943}"/>
                </a:ext>
              </a:extLst>
            </p:cNvPr>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5" name="Freeform 109">
              <a:extLst>
                <a:ext uri="{FF2B5EF4-FFF2-40B4-BE49-F238E27FC236}">
                  <a16:creationId xmlns:a16="http://schemas.microsoft.com/office/drawing/2014/main" id="{7F201FC9-3558-8034-C4A8-52B87BA4261A}"/>
                </a:ext>
              </a:extLst>
            </p:cNvPr>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6" name="Freeform 113">
              <a:extLst>
                <a:ext uri="{FF2B5EF4-FFF2-40B4-BE49-F238E27FC236}">
                  <a16:creationId xmlns:a16="http://schemas.microsoft.com/office/drawing/2014/main" id="{E9C4E1EA-B1BE-EA12-C142-0FF1ECBE7CA1}"/>
                </a:ext>
              </a:extLst>
            </p:cNvPr>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7" name="Freeform 114">
              <a:extLst>
                <a:ext uri="{FF2B5EF4-FFF2-40B4-BE49-F238E27FC236}">
                  <a16:creationId xmlns:a16="http://schemas.microsoft.com/office/drawing/2014/main" id="{F58CF063-FD34-729B-14B6-CCA76D596AC0}"/>
                </a:ext>
              </a:extLst>
            </p:cNvPr>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38"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6D734CF7-2828-FFAA-7585-D440B5A6F038}"/>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770691" y="4892849"/>
            <a:ext cx="1783300" cy="115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239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Quilter Outro">
    <p:spTree>
      <p:nvGrpSpPr>
        <p:cNvPr id="1" name=""/>
        <p:cNvGrpSpPr/>
        <p:nvPr/>
      </p:nvGrpSpPr>
      <p:grpSpPr>
        <a:xfrm>
          <a:off x="0" y="0"/>
          <a:ext cx="0" cy="0"/>
          <a:chOff x="0" y="0"/>
          <a:chExt cx="0" cy="0"/>
        </a:xfrm>
      </p:grpSpPr>
      <p:sp>
        <p:nvSpPr>
          <p:cNvPr id="91" name="Freeform 118"/>
          <p:cNvSpPr>
            <a:spLocks/>
          </p:cNvSpPr>
          <p:nvPr userDrawn="1"/>
        </p:nvSpPr>
        <p:spPr bwMode="auto">
          <a:xfrm>
            <a:off x="2410884" y="6858000"/>
            <a:ext cx="984251" cy="8467"/>
          </a:xfrm>
          <a:custGeom>
            <a:avLst/>
            <a:gdLst>
              <a:gd name="T0" fmla="*/ 4 w 465"/>
              <a:gd name="T1" fmla="*/ 0 h 4"/>
              <a:gd name="T2" fmla="*/ 0 w 465"/>
              <a:gd name="T3" fmla="*/ 4 h 4"/>
              <a:gd name="T4" fmla="*/ 465 w 465"/>
              <a:gd name="T5" fmla="*/ 4 h 4"/>
              <a:gd name="T6" fmla="*/ 465 w 465"/>
              <a:gd name="T7" fmla="*/ 0 h 4"/>
              <a:gd name="T8" fmla="*/ 4 w 465"/>
              <a:gd name="T9" fmla="*/ 0 h 4"/>
            </a:gdLst>
            <a:ahLst/>
            <a:cxnLst>
              <a:cxn ang="0">
                <a:pos x="T0" y="T1"/>
              </a:cxn>
              <a:cxn ang="0">
                <a:pos x="T2" y="T3"/>
              </a:cxn>
              <a:cxn ang="0">
                <a:pos x="T4" y="T5"/>
              </a:cxn>
              <a:cxn ang="0">
                <a:pos x="T6" y="T7"/>
              </a:cxn>
              <a:cxn ang="0">
                <a:pos x="T8" y="T9"/>
              </a:cxn>
            </a:cxnLst>
            <a:rect l="0" t="0" r="r" b="b"/>
            <a:pathLst>
              <a:path w="465" h="4">
                <a:moveTo>
                  <a:pt x="4" y="0"/>
                </a:moveTo>
                <a:lnTo>
                  <a:pt x="0" y="4"/>
                </a:lnTo>
                <a:lnTo>
                  <a:pt x="465" y="4"/>
                </a:lnTo>
                <a:lnTo>
                  <a:pt x="465"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2" name="Rectangle 119"/>
          <p:cNvSpPr>
            <a:spLocks noChangeArrowheads="1"/>
          </p:cNvSpPr>
          <p:nvPr userDrawn="1"/>
        </p:nvSpPr>
        <p:spPr bwMode="auto">
          <a:xfrm>
            <a:off x="3395133" y="0"/>
            <a:ext cx="982133" cy="2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3" name="Freeform 120"/>
          <p:cNvSpPr>
            <a:spLocks/>
          </p:cNvSpPr>
          <p:nvPr userDrawn="1"/>
        </p:nvSpPr>
        <p:spPr bwMode="auto">
          <a:xfrm>
            <a:off x="3395133" y="6858000"/>
            <a:ext cx="982133" cy="8467"/>
          </a:xfrm>
          <a:custGeom>
            <a:avLst/>
            <a:gdLst>
              <a:gd name="T0" fmla="*/ 0 w 464"/>
              <a:gd name="T1" fmla="*/ 0 h 4"/>
              <a:gd name="T2" fmla="*/ 0 w 464"/>
              <a:gd name="T3" fmla="*/ 4 h 4"/>
              <a:gd name="T4" fmla="*/ 464 w 464"/>
              <a:gd name="T5" fmla="*/ 4 h 4"/>
              <a:gd name="T6" fmla="*/ 460 w 464"/>
              <a:gd name="T7" fmla="*/ 0 h 4"/>
              <a:gd name="T8" fmla="*/ 0 w 464"/>
              <a:gd name="T9" fmla="*/ 0 h 4"/>
            </a:gdLst>
            <a:ahLst/>
            <a:cxnLst>
              <a:cxn ang="0">
                <a:pos x="T0" y="T1"/>
              </a:cxn>
              <a:cxn ang="0">
                <a:pos x="T2" y="T3"/>
              </a:cxn>
              <a:cxn ang="0">
                <a:pos x="T4" y="T5"/>
              </a:cxn>
              <a:cxn ang="0">
                <a:pos x="T6" y="T7"/>
              </a:cxn>
              <a:cxn ang="0">
                <a:pos x="T8" y="T9"/>
              </a:cxn>
            </a:cxnLst>
            <a:rect l="0" t="0" r="r" b="b"/>
            <a:pathLst>
              <a:path w="464" h="4">
                <a:moveTo>
                  <a:pt x="0" y="0"/>
                </a:moveTo>
                <a:lnTo>
                  <a:pt x="0" y="4"/>
                </a:lnTo>
                <a:lnTo>
                  <a:pt x="464" y="4"/>
                </a:lnTo>
                <a:lnTo>
                  <a:pt x="460" y="0"/>
                </a:lnTo>
                <a:lnTo>
                  <a:pt x="0"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4" name="Freeform 121"/>
          <p:cNvSpPr>
            <a:spLocks/>
          </p:cNvSpPr>
          <p:nvPr userDrawn="1"/>
        </p:nvSpPr>
        <p:spPr bwMode="auto">
          <a:xfrm>
            <a:off x="4377267" y="6858000"/>
            <a:ext cx="1962151" cy="8467"/>
          </a:xfrm>
          <a:custGeom>
            <a:avLst/>
            <a:gdLst>
              <a:gd name="T0" fmla="*/ 0 w 927"/>
              <a:gd name="T1" fmla="*/ 4 h 4"/>
              <a:gd name="T2" fmla="*/ 463 w 927"/>
              <a:gd name="T3" fmla="*/ 4 h 4"/>
              <a:gd name="T4" fmla="*/ 927 w 927"/>
              <a:gd name="T5" fmla="*/ 4 h 4"/>
              <a:gd name="T6" fmla="*/ 927 w 927"/>
              <a:gd name="T7" fmla="*/ 0 h 4"/>
              <a:gd name="T8" fmla="*/ 2 w 927"/>
              <a:gd name="T9" fmla="*/ 0 h 4"/>
              <a:gd name="T10" fmla="*/ 0 w 927"/>
              <a:gd name="T11" fmla="*/ 4 h 4"/>
            </a:gdLst>
            <a:ahLst/>
            <a:cxnLst>
              <a:cxn ang="0">
                <a:pos x="T0" y="T1"/>
              </a:cxn>
              <a:cxn ang="0">
                <a:pos x="T2" y="T3"/>
              </a:cxn>
              <a:cxn ang="0">
                <a:pos x="T4" y="T5"/>
              </a:cxn>
              <a:cxn ang="0">
                <a:pos x="T6" y="T7"/>
              </a:cxn>
              <a:cxn ang="0">
                <a:pos x="T8" y="T9"/>
              </a:cxn>
              <a:cxn ang="0">
                <a:pos x="T10" y="T11"/>
              </a:cxn>
            </a:cxnLst>
            <a:rect l="0" t="0" r="r" b="b"/>
            <a:pathLst>
              <a:path w="927" h="4">
                <a:moveTo>
                  <a:pt x="0" y="4"/>
                </a:moveTo>
                <a:lnTo>
                  <a:pt x="463" y="4"/>
                </a:lnTo>
                <a:lnTo>
                  <a:pt x="927" y="4"/>
                </a:lnTo>
                <a:lnTo>
                  <a:pt x="927" y="0"/>
                </a:lnTo>
                <a:lnTo>
                  <a:pt x="2" y="0"/>
                </a:lnTo>
                <a:lnTo>
                  <a:pt x="0" y="4"/>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5" name="Freeform 122"/>
          <p:cNvSpPr>
            <a:spLocks/>
          </p:cNvSpPr>
          <p:nvPr userDrawn="1"/>
        </p:nvSpPr>
        <p:spPr bwMode="auto">
          <a:xfrm>
            <a:off x="4377267" y="0"/>
            <a:ext cx="1962151" cy="0"/>
          </a:xfrm>
          <a:custGeom>
            <a:avLst/>
            <a:gdLst>
              <a:gd name="T0" fmla="*/ 927 w 927"/>
              <a:gd name="T1" fmla="*/ 927 w 927"/>
              <a:gd name="T2" fmla="*/ 463 w 927"/>
              <a:gd name="T3" fmla="*/ 0 w 927"/>
              <a:gd name="T4" fmla="*/ 0 w 927"/>
              <a:gd name="T5" fmla="*/ 927 w 927"/>
            </a:gdLst>
            <a:ahLst/>
            <a:cxnLst>
              <a:cxn ang="0">
                <a:pos x="T0" y="0"/>
              </a:cxn>
              <a:cxn ang="0">
                <a:pos x="T1" y="0"/>
              </a:cxn>
              <a:cxn ang="0">
                <a:pos x="T2" y="0"/>
              </a:cxn>
              <a:cxn ang="0">
                <a:pos x="T3" y="0"/>
              </a:cxn>
              <a:cxn ang="0">
                <a:pos x="T4" y="0"/>
              </a:cxn>
              <a:cxn ang="0">
                <a:pos x="T5" y="0"/>
              </a:cxn>
            </a:cxnLst>
            <a:rect l="0" t="0" r="r" b="b"/>
            <a:pathLst>
              <a:path w="927">
                <a:moveTo>
                  <a:pt x="927" y="0"/>
                </a:moveTo>
                <a:lnTo>
                  <a:pt x="927" y="0"/>
                </a:lnTo>
                <a:lnTo>
                  <a:pt x="463" y="0"/>
                </a:lnTo>
                <a:lnTo>
                  <a:pt x="0" y="0"/>
                </a:lnTo>
                <a:lnTo>
                  <a:pt x="0" y="0"/>
                </a:lnTo>
                <a:lnTo>
                  <a:pt x="927"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6" name="Freeform 123"/>
          <p:cNvSpPr>
            <a:spLocks/>
          </p:cNvSpPr>
          <p:nvPr userDrawn="1"/>
        </p:nvSpPr>
        <p:spPr bwMode="auto">
          <a:xfrm>
            <a:off x="448734" y="0"/>
            <a:ext cx="1962151" cy="0"/>
          </a:xfrm>
          <a:custGeom>
            <a:avLst/>
            <a:gdLst>
              <a:gd name="T0" fmla="*/ 927 w 927"/>
              <a:gd name="T1" fmla="*/ 465 w 927"/>
              <a:gd name="T2" fmla="*/ 0 w 927"/>
              <a:gd name="T3" fmla="*/ 0 w 927"/>
              <a:gd name="T4" fmla="*/ 927 w 927"/>
              <a:gd name="T5" fmla="*/ 927 w 927"/>
            </a:gdLst>
            <a:ahLst/>
            <a:cxnLst>
              <a:cxn ang="0">
                <a:pos x="T0" y="0"/>
              </a:cxn>
              <a:cxn ang="0">
                <a:pos x="T1" y="0"/>
              </a:cxn>
              <a:cxn ang="0">
                <a:pos x="T2" y="0"/>
              </a:cxn>
              <a:cxn ang="0">
                <a:pos x="T3" y="0"/>
              </a:cxn>
              <a:cxn ang="0">
                <a:pos x="T4" y="0"/>
              </a:cxn>
              <a:cxn ang="0">
                <a:pos x="T5" y="0"/>
              </a:cxn>
            </a:cxnLst>
            <a:rect l="0" t="0" r="r" b="b"/>
            <a:pathLst>
              <a:path w="927">
                <a:moveTo>
                  <a:pt x="927" y="0"/>
                </a:moveTo>
                <a:lnTo>
                  <a:pt x="465" y="0"/>
                </a:lnTo>
                <a:lnTo>
                  <a:pt x="0" y="0"/>
                </a:lnTo>
                <a:lnTo>
                  <a:pt x="0" y="0"/>
                </a:lnTo>
                <a:lnTo>
                  <a:pt x="927" y="0"/>
                </a:lnTo>
                <a:lnTo>
                  <a:pt x="927"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7" name="Freeform 124"/>
          <p:cNvSpPr>
            <a:spLocks/>
          </p:cNvSpPr>
          <p:nvPr userDrawn="1"/>
        </p:nvSpPr>
        <p:spPr bwMode="auto">
          <a:xfrm>
            <a:off x="1432985" y="6858000"/>
            <a:ext cx="986367" cy="8467"/>
          </a:xfrm>
          <a:custGeom>
            <a:avLst/>
            <a:gdLst>
              <a:gd name="T0" fmla="*/ 0 w 466"/>
              <a:gd name="T1" fmla="*/ 0 h 4"/>
              <a:gd name="T2" fmla="*/ 0 w 466"/>
              <a:gd name="T3" fmla="*/ 4 h 4"/>
              <a:gd name="T4" fmla="*/ 462 w 466"/>
              <a:gd name="T5" fmla="*/ 4 h 4"/>
              <a:gd name="T6" fmla="*/ 466 w 466"/>
              <a:gd name="T7" fmla="*/ 0 h 4"/>
              <a:gd name="T8" fmla="*/ 0 w 466"/>
              <a:gd name="T9" fmla="*/ 0 h 4"/>
            </a:gdLst>
            <a:ahLst/>
            <a:cxnLst>
              <a:cxn ang="0">
                <a:pos x="T0" y="T1"/>
              </a:cxn>
              <a:cxn ang="0">
                <a:pos x="T2" y="T3"/>
              </a:cxn>
              <a:cxn ang="0">
                <a:pos x="T4" y="T5"/>
              </a:cxn>
              <a:cxn ang="0">
                <a:pos x="T6" y="T7"/>
              </a:cxn>
              <a:cxn ang="0">
                <a:pos x="T8" y="T9"/>
              </a:cxn>
            </a:cxnLst>
            <a:rect l="0" t="0" r="r" b="b"/>
            <a:pathLst>
              <a:path w="466" h="4">
                <a:moveTo>
                  <a:pt x="0" y="0"/>
                </a:moveTo>
                <a:lnTo>
                  <a:pt x="0" y="4"/>
                </a:lnTo>
                <a:lnTo>
                  <a:pt x="462" y="4"/>
                </a:lnTo>
                <a:lnTo>
                  <a:pt x="466" y="0"/>
                </a:lnTo>
                <a:lnTo>
                  <a:pt x="0"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8" name="Rectangle 125"/>
          <p:cNvSpPr>
            <a:spLocks noChangeArrowheads="1"/>
          </p:cNvSpPr>
          <p:nvPr userDrawn="1"/>
        </p:nvSpPr>
        <p:spPr bwMode="auto">
          <a:xfrm>
            <a:off x="2410884" y="0"/>
            <a:ext cx="984251" cy="2117"/>
          </a:xfrm>
          <a:prstGeom prst="rect">
            <a:avLst/>
          </a:prstGeom>
          <a:solidFill>
            <a:srgbClr val="E5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9" name="Freeform 126"/>
          <p:cNvSpPr>
            <a:spLocks/>
          </p:cNvSpPr>
          <p:nvPr userDrawn="1"/>
        </p:nvSpPr>
        <p:spPr bwMode="auto">
          <a:xfrm>
            <a:off x="4368801" y="6858000"/>
            <a:ext cx="12700" cy="8467"/>
          </a:xfrm>
          <a:custGeom>
            <a:avLst/>
            <a:gdLst>
              <a:gd name="T0" fmla="*/ 0 w 6"/>
              <a:gd name="T1" fmla="*/ 0 h 4"/>
              <a:gd name="T2" fmla="*/ 4 w 6"/>
              <a:gd name="T3" fmla="*/ 4 h 4"/>
              <a:gd name="T4" fmla="*/ 6 w 6"/>
              <a:gd name="T5" fmla="*/ 0 h 4"/>
              <a:gd name="T6" fmla="*/ 0 w 6"/>
              <a:gd name="T7" fmla="*/ 0 h 4"/>
            </a:gdLst>
            <a:ahLst/>
            <a:cxnLst>
              <a:cxn ang="0">
                <a:pos x="T0" y="T1"/>
              </a:cxn>
              <a:cxn ang="0">
                <a:pos x="T2" y="T3"/>
              </a:cxn>
              <a:cxn ang="0">
                <a:pos x="T4" y="T5"/>
              </a:cxn>
              <a:cxn ang="0">
                <a:pos x="T6" y="T7"/>
              </a:cxn>
            </a:cxnLst>
            <a:rect l="0" t="0" r="r" b="b"/>
            <a:pathLst>
              <a:path w="6" h="4">
                <a:moveTo>
                  <a:pt x="0" y="0"/>
                </a:moveTo>
                <a:lnTo>
                  <a:pt x="4" y="4"/>
                </a:lnTo>
                <a:lnTo>
                  <a:pt x="6" y="0"/>
                </a:lnTo>
                <a:lnTo>
                  <a:pt x="0" y="0"/>
                </a:lnTo>
                <a:close/>
              </a:path>
            </a:pathLst>
          </a:custGeom>
          <a:solidFill>
            <a:srgbClr val="E5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0" name="Freeform 127"/>
          <p:cNvSpPr>
            <a:spLocks/>
          </p:cNvSpPr>
          <p:nvPr userDrawn="1"/>
        </p:nvSpPr>
        <p:spPr bwMode="auto">
          <a:xfrm>
            <a:off x="448733" y="6858000"/>
            <a:ext cx="984251" cy="8467"/>
          </a:xfrm>
          <a:custGeom>
            <a:avLst/>
            <a:gdLst>
              <a:gd name="T0" fmla="*/ 4 w 465"/>
              <a:gd name="T1" fmla="*/ 0 h 4"/>
              <a:gd name="T2" fmla="*/ 0 w 465"/>
              <a:gd name="T3" fmla="*/ 4 h 4"/>
              <a:gd name="T4" fmla="*/ 465 w 465"/>
              <a:gd name="T5" fmla="*/ 4 h 4"/>
              <a:gd name="T6" fmla="*/ 465 w 465"/>
              <a:gd name="T7" fmla="*/ 0 h 4"/>
              <a:gd name="T8" fmla="*/ 4 w 465"/>
              <a:gd name="T9" fmla="*/ 0 h 4"/>
            </a:gdLst>
            <a:ahLst/>
            <a:cxnLst>
              <a:cxn ang="0">
                <a:pos x="T0" y="T1"/>
              </a:cxn>
              <a:cxn ang="0">
                <a:pos x="T2" y="T3"/>
              </a:cxn>
              <a:cxn ang="0">
                <a:pos x="T4" y="T5"/>
              </a:cxn>
              <a:cxn ang="0">
                <a:pos x="T6" y="T7"/>
              </a:cxn>
              <a:cxn ang="0">
                <a:pos x="T8" y="T9"/>
              </a:cxn>
            </a:cxnLst>
            <a:rect l="0" t="0" r="r" b="b"/>
            <a:pathLst>
              <a:path w="465" h="4">
                <a:moveTo>
                  <a:pt x="4" y="0"/>
                </a:moveTo>
                <a:lnTo>
                  <a:pt x="0" y="4"/>
                </a:lnTo>
                <a:lnTo>
                  <a:pt x="465" y="4"/>
                </a:lnTo>
                <a:lnTo>
                  <a:pt x="465" y="0"/>
                </a:lnTo>
                <a:lnTo>
                  <a:pt x="4" y="0"/>
                </a:lnTo>
                <a:close/>
              </a:path>
            </a:pathLst>
          </a:custGeom>
          <a:solidFill>
            <a:srgbClr val="E5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1" name="Freeform 128"/>
          <p:cNvSpPr>
            <a:spLocks/>
          </p:cNvSpPr>
          <p:nvPr userDrawn="1"/>
        </p:nvSpPr>
        <p:spPr bwMode="auto">
          <a:xfrm>
            <a:off x="9283700" y="6858000"/>
            <a:ext cx="984251" cy="8467"/>
          </a:xfrm>
          <a:custGeom>
            <a:avLst/>
            <a:gdLst>
              <a:gd name="T0" fmla="*/ 4 w 465"/>
              <a:gd name="T1" fmla="*/ 0 h 4"/>
              <a:gd name="T2" fmla="*/ 0 w 465"/>
              <a:gd name="T3" fmla="*/ 4 h 4"/>
              <a:gd name="T4" fmla="*/ 465 w 465"/>
              <a:gd name="T5" fmla="*/ 4 h 4"/>
              <a:gd name="T6" fmla="*/ 465 w 465"/>
              <a:gd name="T7" fmla="*/ 0 h 4"/>
              <a:gd name="T8" fmla="*/ 4 w 465"/>
              <a:gd name="T9" fmla="*/ 0 h 4"/>
            </a:gdLst>
            <a:ahLst/>
            <a:cxnLst>
              <a:cxn ang="0">
                <a:pos x="T0" y="T1"/>
              </a:cxn>
              <a:cxn ang="0">
                <a:pos x="T2" y="T3"/>
              </a:cxn>
              <a:cxn ang="0">
                <a:pos x="T4" y="T5"/>
              </a:cxn>
              <a:cxn ang="0">
                <a:pos x="T6" y="T7"/>
              </a:cxn>
              <a:cxn ang="0">
                <a:pos x="T8" y="T9"/>
              </a:cxn>
            </a:cxnLst>
            <a:rect l="0" t="0" r="r" b="b"/>
            <a:pathLst>
              <a:path w="465" h="4">
                <a:moveTo>
                  <a:pt x="4" y="0"/>
                </a:moveTo>
                <a:lnTo>
                  <a:pt x="0" y="4"/>
                </a:lnTo>
                <a:lnTo>
                  <a:pt x="465" y="4"/>
                </a:lnTo>
                <a:lnTo>
                  <a:pt x="465"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2" name="Rectangle 131"/>
          <p:cNvSpPr>
            <a:spLocks noChangeArrowheads="1"/>
          </p:cNvSpPr>
          <p:nvPr userDrawn="1"/>
        </p:nvSpPr>
        <p:spPr bwMode="auto">
          <a:xfrm>
            <a:off x="10267951" y="0"/>
            <a:ext cx="977900" cy="2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3" name="Rectangle 132"/>
          <p:cNvSpPr>
            <a:spLocks noChangeArrowheads="1"/>
          </p:cNvSpPr>
          <p:nvPr userDrawn="1"/>
        </p:nvSpPr>
        <p:spPr bwMode="auto">
          <a:xfrm>
            <a:off x="6339417" y="0"/>
            <a:ext cx="984251" cy="2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4" name="Rectangle 133"/>
          <p:cNvSpPr>
            <a:spLocks noChangeArrowheads="1"/>
          </p:cNvSpPr>
          <p:nvPr userDrawn="1"/>
        </p:nvSpPr>
        <p:spPr bwMode="auto">
          <a:xfrm>
            <a:off x="6339418" y="0"/>
            <a:ext cx="2117" cy="2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5" name="Freeform 135"/>
          <p:cNvSpPr>
            <a:spLocks/>
          </p:cNvSpPr>
          <p:nvPr userDrawn="1"/>
        </p:nvSpPr>
        <p:spPr bwMode="auto">
          <a:xfrm>
            <a:off x="10267951" y="6858000"/>
            <a:ext cx="977900" cy="8467"/>
          </a:xfrm>
          <a:custGeom>
            <a:avLst/>
            <a:gdLst>
              <a:gd name="T0" fmla="*/ 0 w 462"/>
              <a:gd name="T1" fmla="*/ 0 h 4"/>
              <a:gd name="T2" fmla="*/ 0 w 462"/>
              <a:gd name="T3" fmla="*/ 4 h 4"/>
              <a:gd name="T4" fmla="*/ 462 w 462"/>
              <a:gd name="T5" fmla="*/ 4 h 4"/>
              <a:gd name="T6" fmla="*/ 460 w 462"/>
              <a:gd name="T7" fmla="*/ 0 h 4"/>
              <a:gd name="T8" fmla="*/ 0 w 462"/>
              <a:gd name="T9" fmla="*/ 0 h 4"/>
            </a:gdLst>
            <a:ahLst/>
            <a:cxnLst>
              <a:cxn ang="0">
                <a:pos x="T0" y="T1"/>
              </a:cxn>
              <a:cxn ang="0">
                <a:pos x="T2" y="T3"/>
              </a:cxn>
              <a:cxn ang="0">
                <a:pos x="T4" y="T5"/>
              </a:cxn>
              <a:cxn ang="0">
                <a:pos x="T6" y="T7"/>
              </a:cxn>
              <a:cxn ang="0">
                <a:pos x="T8" y="T9"/>
              </a:cxn>
            </a:cxnLst>
            <a:rect l="0" t="0" r="r" b="b"/>
            <a:pathLst>
              <a:path w="462" h="4">
                <a:moveTo>
                  <a:pt x="0" y="0"/>
                </a:moveTo>
                <a:lnTo>
                  <a:pt x="0" y="4"/>
                </a:lnTo>
                <a:lnTo>
                  <a:pt x="462" y="4"/>
                </a:lnTo>
                <a:lnTo>
                  <a:pt x="460" y="0"/>
                </a:lnTo>
                <a:lnTo>
                  <a:pt x="0"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6" name="Freeform 136"/>
          <p:cNvSpPr>
            <a:spLocks/>
          </p:cNvSpPr>
          <p:nvPr userDrawn="1"/>
        </p:nvSpPr>
        <p:spPr bwMode="auto">
          <a:xfrm>
            <a:off x="7323668" y="0"/>
            <a:ext cx="1960033" cy="0"/>
          </a:xfrm>
          <a:custGeom>
            <a:avLst/>
            <a:gdLst>
              <a:gd name="T0" fmla="*/ 926 w 926"/>
              <a:gd name="T1" fmla="*/ 926 w 926"/>
              <a:gd name="T2" fmla="*/ 462 w 926"/>
              <a:gd name="T3" fmla="*/ 0 w 926"/>
              <a:gd name="T4" fmla="*/ 0 w 926"/>
              <a:gd name="T5" fmla="*/ 926 w 926"/>
            </a:gdLst>
            <a:ahLst/>
            <a:cxnLst>
              <a:cxn ang="0">
                <a:pos x="T0" y="0"/>
              </a:cxn>
              <a:cxn ang="0">
                <a:pos x="T1" y="0"/>
              </a:cxn>
              <a:cxn ang="0">
                <a:pos x="T2" y="0"/>
              </a:cxn>
              <a:cxn ang="0">
                <a:pos x="T3" y="0"/>
              </a:cxn>
              <a:cxn ang="0">
                <a:pos x="T4" y="0"/>
              </a:cxn>
              <a:cxn ang="0">
                <a:pos x="T5" y="0"/>
              </a:cxn>
            </a:cxnLst>
            <a:rect l="0" t="0" r="r" b="b"/>
            <a:pathLst>
              <a:path w="926">
                <a:moveTo>
                  <a:pt x="926" y="0"/>
                </a:moveTo>
                <a:lnTo>
                  <a:pt x="926" y="0"/>
                </a:lnTo>
                <a:lnTo>
                  <a:pt x="462" y="0"/>
                </a:lnTo>
                <a:lnTo>
                  <a:pt x="0" y="0"/>
                </a:lnTo>
                <a:lnTo>
                  <a:pt x="0" y="0"/>
                </a:lnTo>
                <a:lnTo>
                  <a:pt x="926"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7" name="Freeform 137"/>
          <p:cNvSpPr>
            <a:spLocks/>
          </p:cNvSpPr>
          <p:nvPr userDrawn="1"/>
        </p:nvSpPr>
        <p:spPr bwMode="auto">
          <a:xfrm>
            <a:off x="8301567" y="6858000"/>
            <a:ext cx="990600" cy="8467"/>
          </a:xfrm>
          <a:custGeom>
            <a:avLst/>
            <a:gdLst>
              <a:gd name="T0" fmla="*/ 0 w 468"/>
              <a:gd name="T1" fmla="*/ 0 h 4"/>
              <a:gd name="T2" fmla="*/ 0 w 468"/>
              <a:gd name="T3" fmla="*/ 4 h 4"/>
              <a:gd name="T4" fmla="*/ 464 w 468"/>
              <a:gd name="T5" fmla="*/ 4 h 4"/>
              <a:gd name="T6" fmla="*/ 468 w 468"/>
              <a:gd name="T7" fmla="*/ 0 h 4"/>
              <a:gd name="T8" fmla="*/ 0 w 468"/>
              <a:gd name="T9" fmla="*/ 0 h 4"/>
            </a:gdLst>
            <a:ahLst/>
            <a:cxnLst>
              <a:cxn ang="0">
                <a:pos x="T0" y="T1"/>
              </a:cxn>
              <a:cxn ang="0">
                <a:pos x="T2" y="T3"/>
              </a:cxn>
              <a:cxn ang="0">
                <a:pos x="T4" y="T5"/>
              </a:cxn>
              <a:cxn ang="0">
                <a:pos x="T6" y="T7"/>
              </a:cxn>
              <a:cxn ang="0">
                <a:pos x="T8" y="T9"/>
              </a:cxn>
            </a:cxnLst>
            <a:rect l="0" t="0" r="r" b="b"/>
            <a:pathLst>
              <a:path w="468" h="4">
                <a:moveTo>
                  <a:pt x="0" y="0"/>
                </a:moveTo>
                <a:lnTo>
                  <a:pt x="0" y="4"/>
                </a:lnTo>
                <a:lnTo>
                  <a:pt x="464" y="4"/>
                </a:lnTo>
                <a:lnTo>
                  <a:pt x="468" y="0"/>
                </a:lnTo>
                <a:lnTo>
                  <a:pt x="0"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8" name="Freeform 138"/>
          <p:cNvSpPr>
            <a:spLocks/>
          </p:cNvSpPr>
          <p:nvPr userDrawn="1"/>
        </p:nvSpPr>
        <p:spPr bwMode="auto">
          <a:xfrm>
            <a:off x="6339417" y="6858000"/>
            <a:ext cx="992717" cy="8467"/>
          </a:xfrm>
          <a:custGeom>
            <a:avLst/>
            <a:gdLst>
              <a:gd name="T0" fmla="*/ 4 w 469"/>
              <a:gd name="T1" fmla="*/ 0 h 4"/>
              <a:gd name="T2" fmla="*/ 0 w 469"/>
              <a:gd name="T3" fmla="*/ 4 h 4"/>
              <a:gd name="T4" fmla="*/ 0 w 469"/>
              <a:gd name="T5" fmla="*/ 4 h 4"/>
              <a:gd name="T6" fmla="*/ 465 w 469"/>
              <a:gd name="T7" fmla="*/ 4 h 4"/>
              <a:gd name="T8" fmla="*/ 469 w 469"/>
              <a:gd name="T9" fmla="*/ 0 h 4"/>
              <a:gd name="T10" fmla="*/ 4 w 469"/>
              <a:gd name="T11" fmla="*/ 0 h 4"/>
            </a:gdLst>
            <a:ahLst/>
            <a:cxnLst>
              <a:cxn ang="0">
                <a:pos x="T0" y="T1"/>
              </a:cxn>
              <a:cxn ang="0">
                <a:pos x="T2" y="T3"/>
              </a:cxn>
              <a:cxn ang="0">
                <a:pos x="T4" y="T5"/>
              </a:cxn>
              <a:cxn ang="0">
                <a:pos x="T6" y="T7"/>
              </a:cxn>
              <a:cxn ang="0">
                <a:pos x="T8" y="T9"/>
              </a:cxn>
              <a:cxn ang="0">
                <a:pos x="T10" y="T11"/>
              </a:cxn>
            </a:cxnLst>
            <a:rect l="0" t="0" r="r" b="b"/>
            <a:pathLst>
              <a:path w="469" h="4">
                <a:moveTo>
                  <a:pt x="4" y="0"/>
                </a:moveTo>
                <a:lnTo>
                  <a:pt x="0" y="4"/>
                </a:lnTo>
                <a:lnTo>
                  <a:pt x="0" y="4"/>
                </a:lnTo>
                <a:lnTo>
                  <a:pt x="465" y="4"/>
                </a:lnTo>
                <a:lnTo>
                  <a:pt x="469" y="0"/>
                </a:lnTo>
                <a:lnTo>
                  <a:pt x="4"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9" name="Rectangle 139"/>
          <p:cNvSpPr>
            <a:spLocks noChangeArrowheads="1"/>
          </p:cNvSpPr>
          <p:nvPr userDrawn="1"/>
        </p:nvSpPr>
        <p:spPr bwMode="auto">
          <a:xfrm>
            <a:off x="6339418" y="6866467"/>
            <a:ext cx="2117" cy="2117"/>
          </a:xfrm>
          <a:prstGeom prst="rect">
            <a:avLst/>
          </a:prstGeom>
          <a:solidFill>
            <a:srgbClr val="F1F0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0" name="Rectangle 140"/>
          <p:cNvSpPr>
            <a:spLocks noChangeArrowheads="1"/>
          </p:cNvSpPr>
          <p:nvPr userDrawn="1"/>
        </p:nvSpPr>
        <p:spPr bwMode="auto">
          <a:xfrm>
            <a:off x="9283700" y="0"/>
            <a:ext cx="984251" cy="2117"/>
          </a:xfrm>
          <a:prstGeom prst="rect">
            <a:avLst/>
          </a:prstGeom>
          <a:solidFill>
            <a:srgbClr val="E5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1" name="Freeform 142"/>
          <p:cNvSpPr>
            <a:spLocks/>
          </p:cNvSpPr>
          <p:nvPr userDrawn="1"/>
        </p:nvSpPr>
        <p:spPr bwMode="auto">
          <a:xfrm>
            <a:off x="11241618" y="6858000"/>
            <a:ext cx="12700" cy="8467"/>
          </a:xfrm>
          <a:custGeom>
            <a:avLst/>
            <a:gdLst>
              <a:gd name="T0" fmla="*/ 0 w 6"/>
              <a:gd name="T1" fmla="*/ 0 h 4"/>
              <a:gd name="T2" fmla="*/ 2 w 6"/>
              <a:gd name="T3" fmla="*/ 4 h 4"/>
              <a:gd name="T4" fmla="*/ 6 w 6"/>
              <a:gd name="T5" fmla="*/ 0 h 4"/>
              <a:gd name="T6" fmla="*/ 0 w 6"/>
              <a:gd name="T7" fmla="*/ 0 h 4"/>
            </a:gdLst>
            <a:ahLst/>
            <a:cxnLst>
              <a:cxn ang="0">
                <a:pos x="T0" y="T1"/>
              </a:cxn>
              <a:cxn ang="0">
                <a:pos x="T2" y="T3"/>
              </a:cxn>
              <a:cxn ang="0">
                <a:pos x="T4" y="T5"/>
              </a:cxn>
              <a:cxn ang="0">
                <a:pos x="T6" y="T7"/>
              </a:cxn>
            </a:cxnLst>
            <a:rect l="0" t="0" r="r" b="b"/>
            <a:pathLst>
              <a:path w="6" h="4">
                <a:moveTo>
                  <a:pt x="0" y="0"/>
                </a:moveTo>
                <a:lnTo>
                  <a:pt x="2" y="4"/>
                </a:lnTo>
                <a:lnTo>
                  <a:pt x="6" y="0"/>
                </a:lnTo>
                <a:lnTo>
                  <a:pt x="0" y="0"/>
                </a:lnTo>
                <a:close/>
              </a:path>
            </a:pathLst>
          </a:custGeom>
          <a:solidFill>
            <a:srgbClr val="E5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2" name="Freeform 143"/>
          <p:cNvSpPr>
            <a:spLocks/>
          </p:cNvSpPr>
          <p:nvPr userDrawn="1"/>
        </p:nvSpPr>
        <p:spPr bwMode="auto">
          <a:xfrm>
            <a:off x="7323667" y="6858000"/>
            <a:ext cx="977900" cy="8467"/>
          </a:xfrm>
          <a:custGeom>
            <a:avLst/>
            <a:gdLst>
              <a:gd name="T0" fmla="*/ 4 w 462"/>
              <a:gd name="T1" fmla="*/ 0 h 4"/>
              <a:gd name="T2" fmla="*/ 0 w 462"/>
              <a:gd name="T3" fmla="*/ 4 h 4"/>
              <a:gd name="T4" fmla="*/ 462 w 462"/>
              <a:gd name="T5" fmla="*/ 4 h 4"/>
              <a:gd name="T6" fmla="*/ 462 w 462"/>
              <a:gd name="T7" fmla="*/ 0 h 4"/>
              <a:gd name="T8" fmla="*/ 4 w 462"/>
              <a:gd name="T9" fmla="*/ 0 h 4"/>
            </a:gdLst>
            <a:ahLst/>
            <a:cxnLst>
              <a:cxn ang="0">
                <a:pos x="T0" y="T1"/>
              </a:cxn>
              <a:cxn ang="0">
                <a:pos x="T2" y="T3"/>
              </a:cxn>
              <a:cxn ang="0">
                <a:pos x="T4" y="T5"/>
              </a:cxn>
              <a:cxn ang="0">
                <a:pos x="T6" y="T7"/>
              </a:cxn>
              <a:cxn ang="0">
                <a:pos x="T8" y="T9"/>
              </a:cxn>
            </a:cxnLst>
            <a:rect l="0" t="0" r="r" b="b"/>
            <a:pathLst>
              <a:path w="462" h="4">
                <a:moveTo>
                  <a:pt x="4" y="0"/>
                </a:moveTo>
                <a:lnTo>
                  <a:pt x="0" y="4"/>
                </a:lnTo>
                <a:lnTo>
                  <a:pt x="462" y="4"/>
                </a:lnTo>
                <a:lnTo>
                  <a:pt x="462" y="0"/>
                </a:lnTo>
                <a:lnTo>
                  <a:pt x="4" y="0"/>
                </a:lnTo>
                <a:close/>
              </a:path>
            </a:pathLst>
          </a:custGeom>
          <a:solidFill>
            <a:srgbClr val="E5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3" name="Freeform 144"/>
          <p:cNvSpPr>
            <a:spLocks/>
          </p:cNvSpPr>
          <p:nvPr userDrawn="1"/>
        </p:nvSpPr>
        <p:spPr bwMode="auto">
          <a:xfrm>
            <a:off x="6339417" y="6858000"/>
            <a:ext cx="8467" cy="8467"/>
          </a:xfrm>
          <a:custGeom>
            <a:avLst/>
            <a:gdLst>
              <a:gd name="T0" fmla="*/ 0 w 4"/>
              <a:gd name="T1" fmla="*/ 4 h 4"/>
              <a:gd name="T2" fmla="*/ 4 w 4"/>
              <a:gd name="T3" fmla="*/ 0 h 4"/>
              <a:gd name="T4" fmla="*/ 0 w 4"/>
              <a:gd name="T5" fmla="*/ 0 h 4"/>
              <a:gd name="T6" fmla="*/ 0 w 4"/>
              <a:gd name="T7" fmla="*/ 4 h 4"/>
            </a:gdLst>
            <a:ahLst/>
            <a:cxnLst>
              <a:cxn ang="0">
                <a:pos x="T0" y="T1"/>
              </a:cxn>
              <a:cxn ang="0">
                <a:pos x="T2" y="T3"/>
              </a:cxn>
              <a:cxn ang="0">
                <a:pos x="T4" y="T5"/>
              </a:cxn>
              <a:cxn ang="0">
                <a:pos x="T6" y="T7"/>
              </a:cxn>
            </a:cxnLst>
            <a:rect l="0" t="0" r="r" b="b"/>
            <a:pathLst>
              <a:path w="4" h="4">
                <a:moveTo>
                  <a:pt x="0" y="4"/>
                </a:moveTo>
                <a:lnTo>
                  <a:pt x="4" y="0"/>
                </a:lnTo>
                <a:lnTo>
                  <a:pt x="0" y="0"/>
                </a:lnTo>
                <a:lnTo>
                  <a:pt x="0" y="4"/>
                </a:lnTo>
                <a:close/>
              </a:path>
            </a:pathLst>
          </a:custGeom>
          <a:solidFill>
            <a:srgbClr val="E5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4" name="Rectangle 145"/>
          <p:cNvSpPr>
            <a:spLocks noChangeArrowheads="1"/>
          </p:cNvSpPr>
          <p:nvPr userDrawn="1"/>
        </p:nvSpPr>
        <p:spPr bwMode="auto">
          <a:xfrm>
            <a:off x="6339418" y="6858000"/>
            <a:ext cx="2117" cy="8467"/>
          </a:xfrm>
          <a:prstGeom prst="rect">
            <a:avLst/>
          </a:prstGeom>
          <a:solidFill>
            <a:srgbClr val="E5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5" name="Freeform 146"/>
          <p:cNvSpPr>
            <a:spLocks/>
          </p:cNvSpPr>
          <p:nvPr userDrawn="1"/>
        </p:nvSpPr>
        <p:spPr bwMode="auto">
          <a:xfrm>
            <a:off x="2419351" y="5884333"/>
            <a:ext cx="975784" cy="973667"/>
          </a:xfrm>
          <a:custGeom>
            <a:avLst/>
            <a:gdLst>
              <a:gd name="T0" fmla="*/ 0 w 461"/>
              <a:gd name="T1" fmla="*/ 460 h 460"/>
              <a:gd name="T2" fmla="*/ 461 w 461"/>
              <a:gd name="T3" fmla="*/ 460 h 460"/>
              <a:gd name="T4" fmla="*/ 461 w 461"/>
              <a:gd name="T5" fmla="*/ 0 h 460"/>
              <a:gd name="T6" fmla="*/ 0 w 461"/>
              <a:gd name="T7" fmla="*/ 460 h 460"/>
            </a:gdLst>
            <a:ahLst/>
            <a:cxnLst>
              <a:cxn ang="0">
                <a:pos x="T0" y="T1"/>
              </a:cxn>
              <a:cxn ang="0">
                <a:pos x="T2" y="T3"/>
              </a:cxn>
              <a:cxn ang="0">
                <a:pos x="T4" y="T5"/>
              </a:cxn>
              <a:cxn ang="0">
                <a:pos x="T6" y="T7"/>
              </a:cxn>
            </a:cxnLst>
            <a:rect l="0" t="0" r="r" b="b"/>
            <a:pathLst>
              <a:path w="461" h="460">
                <a:moveTo>
                  <a:pt x="0" y="460"/>
                </a:moveTo>
                <a:lnTo>
                  <a:pt x="461" y="460"/>
                </a:lnTo>
                <a:lnTo>
                  <a:pt x="461" y="0"/>
                </a:lnTo>
                <a:lnTo>
                  <a:pt x="0" y="46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16" name="Freeform 147"/>
          <p:cNvSpPr>
            <a:spLocks/>
          </p:cNvSpPr>
          <p:nvPr userDrawn="1"/>
        </p:nvSpPr>
        <p:spPr bwMode="auto">
          <a:xfrm>
            <a:off x="2410884" y="3924301"/>
            <a:ext cx="984251" cy="1960033"/>
          </a:xfrm>
          <a:custGeom>
            <a:avLst/>
            <a:gdLst>
              <a:gd name="T0" fmla="*/ 465 w 465"/>
              <a:gd name="T1" fmla="*/ 926 h 926"/>
              <a:gd name="T2" fmla="*/ 465 w 465"/>
              <a:gd name="T3" fmla="*/ 462 h 926"/>
              <a:gd name="T4" fmla="*/ 465 w 465"/>
              <a:gd name="T5" fmla="*/ 0 h 926"/>
              <a:gd name="T6" fmla="*/ 0 w 465"/>
              <a:gd name="T7" fmla="*/ 462 h 926"/>
              <a:gd name="T8" fmla="*/ 465 w 465"/>
              <a:gd name="T9" fmla="*/ 926 h 926"/>
            </a:gdLst>
            <a:ahLst/>
            <a:cxnLst>
              <a:cxn ang="0">
                <a:pos x="T0" y="T1"/>
              </a:cxn>
              <a:cxn ang="0">
                <a:pos x="T2" y="T3"/>
              </a:cxn>
              <a:cxn ang="0">
                <a:pos x="T4" y="T5"/>
              </a:cxn>
              <a:cxn ang="0">
                <a:pos x="T6" y="T7"/>
              </a:cxn>
              <a:cxn ang="0">
                <a:pos x="T8" y="T9"/>
              </a:cxn>
            </a:cxnLst>
            <a:rect l="0" t="0" r="r" b="b"/>
            <a:pathLst>
              <a:path w="465" h="926">
                <a:moveTo>
                  <a:pt x="465" y="926"/>
                </a:moveTo>
                <a:lnTo>
                  <a:pt x="465" y="462"/>
                </a:lnTo>
                <a:lnTo>
                  <a:pt x="465" y="0"/>
                </a:lnTo>
                <a:lnTo>
                  <a:pt x="0" y="462"/>
                </a:lnTo>
                <a:lnTo>
                  <a:pt x="465" y="926"/>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17" name="Freeform 148"/>
          <p:cNvSpPr>
            <a:spLocks/>
          </p:cNvSpPr>
          <p:nvPr userDrawn="1"/>
        </p:nvSpPr>
        <p:spPr bwMode="auto">
          <a:xfrm>
            <a:off x="1432985" y="3924300"/>
            <a:ext cx="977900" cy="491067"/>
          </a:xfrm>
          <a:custGeom>
            <a:avLst/>
            <a:gdLst>
              <a:gd name="T0" fmla="*/ 462 w 462"/>
              <a:gd name="T1" fmla="*/ 0 h 232"/>
              <a:gd name="T2" fmla="*/ 0 w 462"/>
              <a:gd name="T3" fmla="*/ 0 h 232"/>
              <a:gd name="T4" fmla="*/ 230 w 462"/>
              <a:gd name="T5" fmla="*/ 232 h 232"/>
              <a:gd name="T6" fmla="*/ 462 w 462"/>
              <a:gd name="T7" fmla="*/ 0 h 232"/>
            </a:gdLst>
            <a:ahLst/>
            <a:cxnLst>
              <a:cxn ang="0">
                <a:pos x="T0" y="T1"/>
              </a:cxn>
              <a:cxn ang="0">
                <a:pos x="T2" y="T3"/>
              </a:cxn>
              <a:cxn ang="0">
                <a:pos x="T4" y="T5"/>
              </a:cxn>
              <a:cxn ang="0">
                <a:pos x="T6" y="T7"/>
              </a:cxn>
            </a:cxnLst>
            <a:rect l="0" t="0" r="r" b="b"/>
            <a:pathLst>
              <a:path w="462" h="232">
                <a:moveTo>
                  <a:pt x="462" y="0"/>
                </a:moveTo>
                <a:lnTo>
                  <a:pt x="0" y="0"/>
                </a:lnTo>
                <a:lnTo>
                  <a:pt x="230" y="232"/>
                </a:lnTo>
                <a:lnTo>
                  <a:pt x="462" y="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18" name="Rectangle 149"/>
          <p:cNvSpPr>
            <a:spLocks noChangeArrowheads="1"/>
          </p:cNvSpPr>
          <p:nvPr userDrawn="1"/>
        </p:nvSpPr>
        <p:spPr bwMode="auto">
          <a:xfrm>
            <a:off x="3395133" y="0"/>
            <a:ext cx="982133" cy="982133"/>
          </a:xfrm>
          <a:prstGeom prst="rect">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19" name="Freeform 150"/>
          <p:cNvSpPr>
            <a:spLocks/>
          </p:cNvSpPr>
          <p:nvPr userDrawn="1"/>
        </p:nvSpPr>
        <p:spPr bwMode="auto">
          <a:xfrm>
            <a:off x="3395133" y="982134"/>
            <a:ext cx="982133" cy="977900"/>
          </a:xfrm>
          <a:custGeom>
            <a:avLst/>
            <a:gdLst>
              <a:gd name="T0" fmla="*/ 464 w 464"/>
              <a:gd name="T1" fmla="*/ 462 h 462"/>
              <a:gd name="T2" fmla="*/ 0 w 464"/>
              <a:gd name="T3" fmla="*/ 0 h 462"/>
              <a:gd name="T4" fmla="*/ 0 w 464"/>
              <a:gd name="T5" fmla="*/ 462 h 462"/>
              <a:gd name="T6" fmla="*/ 464 w 464"/>
              <a:gd name="T7" fmla="*/ 462 h 462"/>
            </a:gdLst>
            <a:ahLst/>
            <a:cxnLst>
              <a:cxn ang="0">
                <a:pos x="T0" y="T1"/>
              </a:cxn>
              <a:cxn ang="0">
                <a:pos x="T2" y="T3"/>
              </a:cxn>
              <a:cxn ang="0">
                <a:pos x="T4" y="T5"/>
              </a:cxn>
              <a:cxn ang="0">
                <a:pos x="T6" y="T7"/>
              </a:cxn>
            </a:cxnLst>
            <a:rect l="0" t="0" r="r" b="b"/>
            <a:pathLst>
              <a:path w="464" h="462">
                <a:moveTo>
                  <a:pt x="464" y="462"/>
                </a:moveTo>
                <a:lnTo>
                  <a:pt x="0" y="0"/>
                </a:lnTo>
                <a:lnTo>
                  <a:pt x="0" y="462"/>
                </a:lnTo>
                <a:lnTo>
                  <a:pt x="464" y="462"/>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0" name="Freeform 151"/>
          <p:cNvSpPr>
            <a:spLocks/>
          </p:cNvSpPr>
          <p:nvPr userDrawn="1"/>
        </p:nvSpPr>
        <p:spPr bwMode="auto">
          <a:xfrm>
            <a:off x="4377268" y="4902200"/>
            <a:ext cx="980017" cy="982133"/>
          </a:xfrm>
          <a:custGeom>
            <a:avLst/>
            <a:gdLst>
              <a:gd name="T0" fmla="*/ 0 w 463"/>
              <a:gd name="T1" fmla="*/ 0 h 464"/>
              <a:gd name="T2" fmla="*/ 463 w 463"/>
              <a:gd name="T3" fmla="*/ 464 h 464"/>
              <a:gd name="T4" fmla="*/ 463 w 463"/>
              <a:gd name="T5" fmla="*/ 0 h 464"/>
              <a:gd name="T6" fmla="*/ 0 w 463"/>
              <a:gd name="T7" fmla="*/ 0 h 464"/>
            </a:gdLst>
            <a:ahLst/>
            <a:cxnLst>
              <a:cxn ang="0">
                <a:pos x="T0" y="T1"/>
              </a:cxn>
              <a:cxn ang="0">
                <a:pos x="T2" y="T3"/>
              </a:cxn>
              <a:cxn ang="0">
                <a:pos x="T4" y="T5"/>
              </a:cxn>
              <a:cxn ang="0">
                <a:pos x="T6" y="T7"/>
              </a:cxn>
            </a:cxnLst>
            <a:rect l="0" t="0" r="r" b="b"/>
            <a:pathLst>
              <a:path w="463" h="464">
                <a:moveTo>
                  <a:pt x="0" y="0"/>
                </a:moveTo>
                <a:lnTo>
                  <a:pt x="463" y="464"/>
                </a:lnTo>
                <a:lnTo>
                  <a:pt x="463" y="0"/>
                </a:lnTo>
                <a:lnTo>
                  <a:pt x="0" y="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1" name="Freeform 152"/>
          <p:cNvSpPr>
            <a:spLocks/>
          </p:cNvSpPr>
          <p:nvPr userDrawn="1"/>
        </p:nvSpPr>
        <p:spPr bwMode="auto">
          <a:xfrm>
            <a:off x="4377268" y="1960034"/>
            <a:ext cx="980017" cy="2942167"/>
          </a:xfrm>
          <a:custGeom>
            <a:avLst/>
            <a:gdLst>
              <a:gd name="T0" fmla="*/ 0 w 463"/>
              <a:gd name="T1" fmla="*/ 1390 h 1390"/>
              <a:gd name="T2" fmla="*/ 463 w 463"/>
              <a:gd name="T3" fmla="*/ 928 h 1390"/>
              <a:gd name="T4" fmla="*/ 463 w 463"/>
              <a:gd name="T5" fmla="*/ 0 h 1390"/>
              <a:gd name="T6" fmla="*/ 0 w 463"/>
              <a:gd name="T7" fmla="*/ 464 h 1390"/>
              <a:gd name="T8" fmla="*/ 0 w 463"/>
              <a:gd name="T9" fmla="*/ 928 h 1390"/>
              <a:gd name="T10" fmla="*/ 0 w 463"/>
              <a:gd name="T11" fmla="*/ 1390 h 1390"/>
            </a:gdLst>
            <a:ahLst/>
            <a:cxnLst>
              <a:cxn ang="0">
                <a:pos x="T0" y="T1"/>
              </a:cxn>
              <a:cxn ang="0">
                <a:pos x="T2" y="T3"/>
              </a:cxn>
              <a:cxn ang="0">
                <a:pos x="T4" y="T5"/>
              </a:cxn>
              <a:cxn ang="0">
                <a:pos x="T6" y="T7"/>
              </a:cxn>
              <a:cxn ang="0">
                <a:pos x="T8" y="T9"/>
              </a:cxn>
              <a:cxn ang="0">
                <a:pos x="T10" y="T11"/>
              </a:cxn>
            </a:cxnLst>
            <a:rect l="0" t="0" r="r" b="b"/>
            <a:pathLst>
              <a:path w="463" h="1390">
                <a:moveTo>
                  <a:pt x="0" y="1390"/>
                </a:moveTo>
                <a:lnTo>
                  <a:pt x="463" y="928"/>
                </a:lnTo>
                <a:lnTo>
                  <a:pt x="463" y="0"/>
                </a:lnTo>
                <a:lnTo>
                  <a:pt x="0" y="464"/>
                </a:lnTo>
                <a:lnTo>
                  <a:pt x="0" y="928"/>
                </a:lnTo>
                <a:lnTo>
                  <a:pt x="0" y="139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2" name="Rectangle 153"/>
          <p:cNvSpPr>
            <a:spLocks noChangeArrowheads="1"/>
          </p:cNvSpPr>
          <p:nvPr userDrawn="1"/>
        </p:nvSpPr>
        <p:spPr bwMode="auto">
          <a:xfrm>
            <a:off x="0" y="0"/>
            <a:ext cx="448733" cy="982133"/>
          </a:xfrm>
          <a:prstGeom prst="rect">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3" name="Freeform 154"/>
          <p:cNvSpPr>
            <a:spLocks/>
          </p:cNvSpPr>
          <p:nvPr userDrawn="1"/>
        </p:nvSpPr>
        <p:spPr bwMode="auto">
          <a:xfrm>
            <a:off x="0" y="1960033"/>
            <a:ext cx="1432984" cy="1964267"/>
          </a:xfrm>
          <a:custGeom>
            <a:avLst/>
            <a:gdLst>
              <a:gd name="T0" fmla="*/ 677 w 677"/>
              <a:gd name="T1" fmla="*/ 464 h 928"/>
              <a:gd name="T2" fmla="*/ 677 w 677"/>
              <a:gd name="T3" fmla="*/ 0 h 928"/>
              <a:gd name="T4" fmla="*/ 0 w 677"/>
              <a:gd name="T5" fmla="*/ 676 h 928"/>
              <a:gd name="T6" fmla="*/ 0 w 677"/>
              <a:gd name="T7" fmla="*/ 928 h 928"/>
              <a:gd name="T8" fmla="*/ 677 w 677"/>
              <a:gd name="T9" fmla="*/ 928 h 928"/>
              <a:gd name="T10" fmla="*/ 677 w 677"/>
              <a:gd name="T11" fmla="*/ 464 h 928"/>
            </a:gdLst>
            <a:ahLst/>
            <a:cxnLst>
              <a:cxn ang="0">
                <a:pos x="T0" y="T1"/>
              </a:cxn>
              <a:cxn ang="0">
                <a:pos x="T2" y="T3"/>
              </a:cxn>
              <a:cxn ang="0">
                <a:pos x="T4" y="T5"/>
              </a:cxn>
              <a:cxn ang="0">
                <a:pos x="T6" y="T7"/>
              </a:cxn>
              <a:cxn ang="0">
                <a:pos x="T8" y="T9"/>
              </a:cxn>
              <a:cxn ang="0">
                <a:pos x="T10" y="T11"/>
              </a:cxn>
            </a:cxnLst>
            <a:rect l="0" t="0" r="r" b="b"/>
            <a:pathLst>
              <a:path w="677" h="928">
                <a:moveTo>
                  <a:pt x="677" y="464"/>
                </a:moveTo>
                <a:lnTo>
                  <a:pt x="677" y="0"/>
                </a:lnTo>
                <a:lnTo>
                  <a:pt x="0" y="676"/>
                </a:lnTo>
                <a:lnTo>
                  <a:pt x="0" y="928"/>
                </a:lnTo>
                <a:lnTo>
                  <a:pt x="677" y="928"/>
                </a:lnTo>
                <a:lnTo>
                  <a:pt x="677" y="464"/>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4" name="Freeform 155"/>
          <p:cNvSpPr>
            <a:spLocks/>
          </p:cNvSpPr>
          <p:nvPr userDrawn="1"/>
        </p:nvSpPr>
        <p:spPr bwMode="auto">
          <a:xfrm>
            <a:off x="3395133" y="2942168"/>
            <a:ext cx="982133" cy="1960033"/>
          </a:xfrm>
          <a:custGeom>
            <a:avLst/>
            <a:gdLst>
              <a:gd name="T0" fmla="*/ 232 w 464"/>
              <a:gd name="T1" fmla="*/ 696 h 926"/>
              <a:gd name="T2" fmla="*/ 464 w 464"/>
              <a:gd name="T3" fmla="*/ 926 h 926"/>
              <a:gd name="T4" fmla="*/ 464 w 464"/>
              <a:gd name="T5" fmla="*/ 464 h 926"/>
              <a:gd name="T6" fmla="*/ 464 w 464"/>
              <a:gd name="T7" fmla="*/ 0 h 926"/>
              <a:gd name="T8" fmla="*/ 0 w 464"/>
              <a:gd name="T9" fmla="*/ 464 h 926"/>
              <a:gd name="T10" fmla="*/ 232 w 464"/>
              <a:gd name="T11" fmla="*/ 696 h 926"/>
            </a:gdLst>
            <a:ahLst/>
            <a:cxnLst>
              <a:cxn ang="0">
                <a:pos x="T0" y="T1"/>
              </a:cxn>
              <a:cxn ang="0">
                <a:pos x="T2" y="T3"/>
              </a:cxn>
              <a:cxn ang="0">
                <a:pos x="T4" y="T5"/>
              </a:cxn>
              <a:cxn ang="0">
                <a:pos x="T6" y="T7"/>
              </a:cxn>
              <a:cxn ang="0">
                <a:pos x="T8" y="T9"/>
              </a:cxn>
              <a:cxn ang="0">
                <a:pos x="T10" y="T11"/>
              </a:cxn>
            </a:cxnLst>
            <a:rect l="0" t="0" r="r" b="b"/>
            <a:pathLst>
              <a:path w="464" h="926">
                <a:moveTo>
                  <a:pt x="232" y="696"/>
                </a:moveTo>
                <a:lnTo>
                  <a:pt x="464" y="926"/>
                </a:lnTo>
                <a:lnTo>
                  <a:pt x="464" y="464"/>
                </a:lnTo>
                <a:lnTo>
                  <a:pt x="464" y="0"/>
                </a:lnTo>
                <a:lnTo>
                  <a:pt x="0" y="464"/>
                </a:lnTo>
                <a:lnTo>
                  <a:pt x="232" y="696"/>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5" name="Freeform 157"/>
          <p:cNvSpPr>
            <a:spLocks/>
          </p:cNvSpPr>
          <p:nvPr userDrawn="1"/>
        </p:nvSpPr>
        <p:spPr bwMode="auto">
          <a:xfrm>
            <a:off x="4377268" y="4902200"/>
            <a:ext cx="980017" cy="982133"/>
          </a:xfrm>
          <a:custGeom>
            <a:avLst/>
            <a:gdLst>
              <a:gd name="T0" fmla="*/ 0 w 463"/>
              <a:gd name="T1" fmla="*/ 464 h 464"/>
              <a:gd name="T2" fmla="*/ 463 w 463"/>
              <a:gd name="T3" fmla="*/ 464 h 464"/>
              <a:gd name="T4" fmla="*/ 0 w 463"/>
              <a:gd name="T5" fmla="*/ 0 h 464"/>
              <a:gd name="T6" fmla="*/ 0 w 463"/>
              <a:gd name="T7" fmla="*/ 464 h 464"/>
            </a:gdLst>
            <a:ahLst/>
            <a:cxnLst>
              <a:cxn ang="0">
                <a:pos x="T0" y="T1"/>
              </a:cxn>
              <a:cxn ang="0">
                <a:pos x="T2" y="T3"/>
              </a:cxn>
              <a:cxn ang="0">
                <a:pos x="T4" y="T5"/>
              </a:cxn>
              <a:cxn ang="0">
                <a:pos x="T6" y="T7"/>
              </a:cxn>
            </a:cxnLst>
            <a:rect l="0" t="0" r="r" b="b"/>
            <a:pathLst>
              <a:path w="463" h="464">
                <a:moveTo>
                  <a:pt x="0" y="464"/>
                </a:moveTo>
                <a:lnTo>
                  <a:pt x="463" y="464"/>
                </a:lnTo>
                <a:lnTo>
                  <a:pt x="0" y="0"/>
                </a:lnTo>
                <a:lnTo>
                  <a:pt x="0" y="464"/>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6" name="Freeform 158"/>
          <p:cNvSpPr>
            <a:spLocks/>
          </p:cNvSpPr>
          <p:nvPr userDrawn="1"/>
        </p:nvSpPr>
        <p:spPr bwMode="auto">
          <a:xfrm>
            <a:off x="3395133" y="5884333"/>
            <a:ext cx="973667" cy="973667"/>
          </a:xfrm>
          <a:custGeom>
            <a:avLst/>
            <a:gdLst>
              <a:gd name="T0" fmla="*/ 0 w 460"/>
              <a:gd name="T1" fmla="*/ 0 h 460"/>
              <a:gd name="T2" fmla="*/ 0 w 460"/>
              <a:gd name="T3" fmla="*/ 460 h 460"/>
              <a:gd name="T4" fmla="*/ 460 w 460"/>
              <a:gd name="T5" fmla="*/ 460 h 460"/>
              <a:gd name="T6" fmla="*/ 232 w 460"/>
              <a:gd name="T7" fmla="*/ 232 h 460"/>
              <a:gd name="T8" fmla="*/ 0 w 460"/>
              <a:gd name="T9" fmla="*/ 0 h 460"/>
            </a:gdLst>
            <a:ahLst/>
            <a:cxnLst>
              <a:cxn ang="0">
                <a:pos x="T0" y="T1"/>
              </a:cxn>
              <a:cxn ang="0">
                <a:pos x="T2" y="T3"/>
              </a:cxn>
              <a:cxn ang="0">
                <a:pos x="T4" y="T5"/>
              </a:cxn>
              <a:cxn ang="0">
                <a:pos x="T6" y="T7"/>
              </a:cxn>
              <a:cxn ang="0">
                <a:pos x="T8" y="T9"/>
              </a:cxn>
            </a:cxnLst>
            <a:rect l="0" t="0" r="r" b="b"/>
            <a:pathLst>
              <a:path w="460" h="460">
                <a:moveTo>
                  <a:pt x="0" y="0"/>
                </a:moveTo>
                <a:lnTo>
                  <a:pt x="0" y="460"/>
                </a:lnTo>
                <a:lnTo>
                  <a:pt x="460" y="460"/>
                </a:lnTo>
                <a:lnTo>
                  <a:pt x="232" y="232"/>
                </a:lnTo>
                <a:lnTo>
                  <a:pt x="0"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7" name="Freeform 161"/>
          <p:cNvSpPr>
            <a:spLocks/>
          </p:cNvSpPr>
          <p:nvPr userDrawn="1"/>
        </p:nvSpPr>
        <p:spPr bwMode="auto">
          <a:xfrm>
            <a:off x="1432985" y="2942168"/>
            <a:ext cx="1962151" cy="1960033"/>
          </a:xfrm>
          <a:custGeom>
            <a:avLst/>
            <a:gdLst>
              <a:gd name="T0" fmla="*/ 230 w 927"/>
              <a:gd name="T1" fmla="*/ 696 h 926"/>
              <a:gd name="T2" fmla="*/ 462 w 927"/>
              <a:gd name="T3" fmla="*/ 926 h 926"/>
              <a:gd name="T4" fmla="*/ 927 w 927"/>
              <a:gd name="T5" fmla="*/ 464 h 926"/>
              <a:gd name="T6" fmla="*/ 927 w 927"/>
              <a:gd name="T7" fmla="*/ 0 h 926"/>
              <a:gd name="T8" fmla="*/ 462 w 927"/>
              <a:gd name="T9" fmla="*/ 0 h 926"/>
              <a:gd name="T10" fmla="*/ 0 w 927"/>
              <a:gd name="T11" fmla="*/ 464 h 926"/>
              <a:gd name="T12" fmla="*/ 462 w 927"/>
              <a:gd name="T13" fmla="*/ 464 h 926"/>
              <a:gd name="T14" fmla="*/ 230 w 927"/>
              <a:gd name="T15" fmla="*/ 696 h 9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7" h="926">
                <a:moveTo>
                  <a:pt x="230" y="696"/>
                </a:moveTo>
                <a:lnTo>
                  <a:pt x="462" y="926"/>
                </a:lnTo>
                <a:lnTo>
                  <a:pt x="927" y="464"/>
                </a:lnTo>
                <a:lnTo>
                  <a:pt x="927" y="0"/>
                </a:lnTo>
                <a:lnTo>
                  <a:pt x="462" y="0"/>
                </a:lnTo>
                <a:lnTo>
                  <a:pt x="0" y="464"/>
                </a:lnTo>
                <a:lnTo>
                  <a:pt x="462" y="464"/>
                </a:lnTo>
                <a:lnTo>
                  <a:pt x="230" y="696"/>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8" name="Freeform 162"/>
          <p:cNvSpPr>
            <a:spLocks/>
          </p:cNvSpPr>
          <p:nvPr userDrawn="1"/>
        </p:nvSpPr>
        <p:spPr bwMode="auto">
          <a:xfrm>
            <a:off x="2410884" y="1960034"/>
            <a:ext cx="984251" cy="982133"/>
          </a:xfrm>
          <a:custGeom>
            <a:avLst/>
            <a:gdLst>
              <a:gd name="T0" fmla="*/ 465 w 465"/>
              <a:gd name="T1" fmla="*/ 0 h 464"/>
              <a:gd name="T2" fmla="*/ 0 w 465"/>
              <a:gd name="T3" fmla="*/ 0 h 464"/>
              <a:gd name="T4" fmla="*/ 0 w 465"/>
              <a:gd name="T5" fmla="*/ 464 h 464"/>
              <a:gd name="T6" fmla="*/ 465 w 465"/>
              <a:gd name="T7" fmla="*/ 0 h 464"/>
            </a:gdLst>
            <a:ahLst/>
            <a:cxnLst>
              <a:cxn ang="0">
                <a:pos x="T0" y="T1"/>
              </a:cxn>
              <a:cxn ang="0">
                <a:pos x="T2" y="T3"/>
              </a:cxn>
              <a:cxn ang="0">
                <a:pos x="T4" y="T5"/>
              </a:cxn>
              <a:cxn ang="0">
                <a:pos x="T6" y="T7"/>
              </a:cxn>
            </a:cxnLst>
            <a:rect l="0" t="0" r="r" b="b"/>
            <a:pathLst>
              <a:path w="465" h="464">
                <a:moveTo>
                  <a:pt x="465" y="0"/>
                </a:moveTo>
                <a:lnTo>
                  <a:pt x="0" y="0"/>
                </a:lnTo>
                <a:lnTo>
                  <a:pt x="0" y="464"/>
                </a:lnTo>
                <a:lnTo>
                  <a:pt x="465"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9" name="Freeform 163"/>
          <p:cNvSpPr>
            <a:spLocks/>
          </p:cNvSpPr>
          <p:nvPr userDrawn="1"/>
        </p:nvSpPr>
        <p:spPr bwMode="auto">
          <a:xfrm>
            <a:off x="1" y="1"/>
            <a:ext cx="2410884" cy="3390900"/>
          </a:xfrm>
          <a:custGeom>
            <a:avLst/>
            <a:gdLst>
              <a:gd name="T0" fmla="*/ 677 w 1139"/>
              <a:gd name="T1" fmla="*/ 1390 h 1602"/>
              <a:gd name="T2" fmla="*/ 1139 w 1139"/>
              <a:gd name="T3" fmla="*/ 926 h 1602"/>
              <a:gd name="T4" fmla="*/ 907 w 1139"/>
              <a:gd name="T5" fmla="*/ 696 h 1602"/>
              <a:gd name="T6" fmla="*/ 677 w 1139"/>
              <a:gd name="T7" fmla="*/ 464 h 1602"/>
              <a:gd name="T8" fmla="*/ 1139 w 1139"/>
              <a:gd name="T9" fmla="*/ 464 h 1602"/>
              <a:gd name="T10" fmla="*/ 1139 w 1139"/>
              <a:gd name="T11" fmla="*/ 0 h 1602"/>
              <a:gd name="T12" fmla="*/ 212 w 1139"/>
              <a:gd name="T13" fmla="*/ 0 h 1602"/>
              <a:gd name="T14" fmla="*/ 212 w 1139"/>
              <a:gd name="T15" fmla="*/ 464 h 1602"/>
              <a:gd name="T16" fmla="*/ 0 w 1139"/>
              <a:gd name="T17" fmla="*/ 464 h 1602"/>
              <a:gd name="T18" fmla="*/ 0 w 1139"/>
              <a:gd name="T19" fmla="*/ 1602 h 1602"/>
              <a:gd name="T20" fmla="*/ 677 w 1139"/>
              <a:gd name="T21" fmla="*/ 926 h 1602"/>
              <a:gd name="T22" fmla="*/ 677 w 1139"/>
              <a:gd name="T23" fmla="*/ 139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9" h="1602">
                <a:moveTo>
                  <a:pt x="677" y="1390"/>
                </a:moveTo>
                <a:lnTo>
                  <a:pt x="1139" y="926"/>
                </a:lnTo>
                <a:lnTo>
                  <a:pt x="907" y="696"/>
                </a:lnTo>
                <a:lnTo>
                  <a:pt x="677" y="464"/>
                </a:lnTo>
                <a:lnTo>
                  <a:pt x="1139" y="464"/>
                </a:lnTo>
                <a:lnTo>
                  <a:pt x="1139" y="0"/>
                </a:lnTo>
                <a:lnTo>
                  <a:pt x="212" y="0"/>
                </a:lnTo>
                <a:lnTo>
                  <a:pt x="212" y="464"/>
                </a:lnTo>
                <a:lnTo>
                  <a:pt x="0" y="464"/>
                </a:lnTo>
                <a:lnTo>
                  <a:pt x="0" y="1602"/>
                </a:lnTo>
                <a:lnTo>
                  <a:pt x="677" y="926"/>
                </a:lnTo>
                <a:lnTo>
                  <a:pt x="677" y="139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0" name="Freeform 164"/>
          <p:cNvSpPr>
            <a:spLocks/>
          </p:cNvSpPr>
          <p:nvPr userDrawn="1"/>
        </p:nvSpPr>
        <p:spPr bwMode="auto">
          <a:xfrm>
            <a:off x="1432985" y="3924301"/>
            <a:ext cx="486833" cy="977900"/>
          </a:xfrm>
          <a:custGeom>
            <a:avLst/>
            <a:gdLst>
              <a:gd name="T0" fmla="*/ 0 w 230"/>
              <a:gd name="T1" fmla="*/ 0 h 462"/>
              <a:gd name="T2" fmla="*/ 0 w 230"/>
              <a:gd name="T3" fmla="*/ 462 h 462"/>
              <a:gd name="T4" fmla="*/ 230 w 230"/>
              <a:gd name="T5" fmla="*/ 232 h 462"/>
              <a:gd name="T6" fmla="*/ 0 w 230"/>
              <a:gd name="T7" fmla="*/ 0 h 462"/>
            </a:gdLst>
            <a:ahLst/>
            <a:cxnLst>
              <a:cxn ang="0">
                <a:pos x="T0" y="T1"/>
              </a:cxn>
              <a:cxn ang="0">
                <a:pos x="T2" y="T3"/>
              </a:cxn>
              <a:cxn ang="0">
                <a:pos x="T4" y="T5"/>
              </a:cxn>
              <a:cxn ang="0">
                <a:pos x="T6" y="T7"/>
              </a:cxn>
            </a:cxnLst>
            <a:rect l="0" t="0" r="r" b="b"/>
            <a:pathLst>
              <a:path w="230" h="462">
                <a:moveTo>
                  <a:pt x="0" y="0"/>
                </a:moveTo>
                <a:lnTo>
                  <a:pt x="0" y="462"/>
                </a:lnTo>
                <a:lnTo>
                  <a:pt x="230" y="232"/>
                </a:lnTo>
                <a:lnTo>
                  <a:pt x="0"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1" name="Freeform 165"/>
          <p:cNvSpPr>
            <a:spLocks/>
          </p:cNvSpPr>
          <p:nvPr userDrawn="1"/>
        </p:nvSpPr>
        <p:spPr bwMode="auto">
          <a:xfrm>
            <a:off x="1432985" y="4902200"/>
            <a:ext cx="1962151" cy="1955800"/>
          </a:xfrm>
          <a:custGeom>
            <a:avLst/>
            <a:gdLst>
              <a:gd name="T0" fmla="*/ 462 w 927"/>
              <a:gd name="T1" fmla="*/ 0 h 924"/>
              <a:gd name="T2" fmla="*/ 462 w 927"/>
              <a:gd name="T3" fmla="*/ 464 h 924"/>
              <a:gd name="T4" fmla="*/ 0 w 927"/>
              <a:gd name="T5" fmla="*/ 464 h 924"/>
              <a:gd name="T6" fmla="*/ 0 w 927"/>
              <a:gd name="T7" fmla="*/ 924 h 924"/>
              <a:gd name="T8" fmla="*/ 466 w 927"/>
              <a:gd name="T9" fmla="*/ 924 h 924"/>
              <a:gd name="T10" fmla="*/ 927 w 927"/>
              <a:gd name="T11" fmla="*/ 464 h 924"/>
              <a:gd name="T12" fmla="*/ 462 w 927"/>
              <a:gd name="T13" fmla="*/ 0 h 924"/>
            </a:gdLst>
            <a:ahLst/>
            <a:cxnLst>
              <a:cxn ang="0">
                <a:pos x="T0" y="T1"/>
              </a:cxn>
              <a:cxn ang="0">
                <a:pos x="T2" y="T3"/>
              </a:cxn>
              <a:cxn ang="0">
                <a:pos x="T4" y="T5"/>
              </a:cxn>
              <a:cxn ang="0">
                <a:pos x="T6" y="T7"/>
              </a:cxn>
              <a:cxn ang="0">
                <a:pos x="T8" y="T9"/>
              </a:cxn>
              <a:cxn ang="0">
                <a:pos x="T10" y="T11"/>
              </a:cxn>
              <a:cxn ang="0">
                <a:pos x="T12" y="T13"/>
              </a:cxn>
            </a:cxnLst>
            <a:rect l="0" t="0" r="r" b="b"/>
            <a:pathLst>
              <a:path w="927" h="924">
                <a:moveTo>
                  <a:pt x="462" y="0"/>
                </a:moveTo>
                <a:lnTo>
                  <a:pt x="462" y="464"/>
                </a:lnTo>
                <a:lnTo>
                  <a:pt x="0" y="464"/>
                </a:lnTo>
                <a:lnTo>
                  <a:pt x="0" y="924"/>
                </a:lnTo>
                <a:lnTo>
                  <a:pt x="466" y="924"/>
                </a:lnTo>
                <a:lnTo>
                  <a:pt x="927" y="464"/>
                </a:lnTo>
                <a:lnTo>
                  <a:pt x="462"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2" name="Freeform 166"/>
          <p:cNvSpPr>
            <a:spLocks/>
          </p:cNvSpPr>
          <p:nvPr userDrawn="1"/>
        </p:nvSpPr>
        <p:spPr bwMode="auto">
          <a:xfrm>
            <a:off x="0" y="4902200"/>
            <a:ext cx="1432984" cy="1955800"/>
          </a:xfrm>
          <a:custGeom>
            <a:avLst/>
            <a:gdLst>
              <a:gd name="T0" fmla="*/ 677 w 677"/>
              <a:gd name="T1" fmla="*/ 0 h 924"/>
              <a:gd name="T2" fmla="*/ 444 w 677"/>
              <a:gd name="T3" fmla="*/ 232 h 924"/>
              <a:gd name="T4" fmla="*/ 212 w 677"/>
              <a:gd name="T5" fmla="*/ 464 h 924"/>
              <a:gd name="T6" fmla="*/ 0 w 677"/>
              <a:gd name="T7" fmla="*/ 676 h 924"/>
              <a:gd name="T8" fmla="*/ 0 w 677"/>
              <a:gd name="T9" fmla="*/ 924 h 924"/>
              <a:gd name="T10" fmla="*/ 216 w 677"/>
              <a:gd name="T11" fmla="*/ 924 h 924"/>
              <a:gd name="T12" fmla="*/ 677 w 677"/>
              <a:gd name="T13" fmla="*/ 464 h 924"/>
              <a:gd name="T14" fmla="*/ 677 w 677"/>
              <a:gd name="T15" fmla="*/ 0 h 9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7" h="924">
                <a:moveTo>
                  <a:pt x="677" y="0"/>
                </a:moveTo>
                <a:lnTo>
                  <a:pt x="444" y="232"/>
                </a:lnTo>
                <a:lnTo>
                  <a:pt x="212" y="464"/>
                </a:lnTo>
                <a:lnTo>
                  <a:pt x="0" y="676"/>
                </a:lnTo>
                <a:lnTo>
                  <a:pt x="0" y="924"/>
                </a:lnTo>
                <a:lnTo>
                  <a:pt x="216" y="924"/>
                </a:lnTo>
                <a:lnTo>
                  <a:pt x="677" y="464"/>
                </a:lnTo>
                <a:lnTo>
                  <a:pt x="677"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3" name="Freeform 167"/>
          <p:cNvSpPr>
            <a:spLocks/>
          </p:cNvSpPr>
          <p:nvPr userDrawn="1"/>
        </p:nvSpPr>
        <p:spPr bwMode="auto">
          <a:xfrm>
            <a:off x="0" y="3924301"/>
            <a:ext cx="1432984" cy="1960033"/>
          </a:xfrm>
          <a:custGeom>
            <a:avLst/>
            <a:gdLst>
              <a:gd name="T0" fmla="*/ 212 w 677"/>
              <a:gd name="T1" fmla="*/ 462 h 926"/>
              <a:gd name="T2" fmla="*/ 677 w 677"/>
              <a:gd name="T3" fmla="*/ 0 h 926"/>
              <a:gd name="T4" fmla="*/ 0 w 677"/>
              <a:gd name="T5" fmla="*/ 0 h 926"/>
              <a:gd name="T6" fmla="*/ 0 w 677"/>
              <a:gd name="T7" fmla="*/ 926 h 926"/>
              <a:gd name="T8" fmla="*/ 212 w 677"/>
              <a:gd name="T9" fmla="*/ 926 h 926"/>
              <a:gd name="T10" fmla="*/ 212 w 677"/>
              <a:gd name="T11" fmla="*/ 462 h 926"/>
            </a:gdLst>
            <a:ahLst/>
            <a:cxnLst>
              <a:cxn ang="0">
                <a:pos x="T0" y="T1"/>
              </a:cxn>
              <a:cxn ang="0">
                <a:pos x="T2" y="T3"/>
              </a:cxn>
              <a:cxn ang="0">
                <a:pos x="T4" y="T5"/>
              </a:cxn>
              <a:cxn ang="0">
                <a:pos x="T6" y="T7"/>
              </a:cxn>
              <a:cxn ang="0">
                <a:pos x="T8" y="T9"/>
              </a:cxn>
              <a:cxn ang="0">
                <a:pos x="T10" y="T11"/>
              </a:cxn>
            </a:cxnLst>
            <a:rect l="0" t="0" r="r" b="b"/>
            <a:pathLst>
              <a:path w="677" h="926">
                <a:moveTo>
                  <a:pt x="212" y="462"/>
                </a:moveTo>
                <a:lnTo>
                  <a:pt x="677" y="0"/>
                </a:lnTo>
                <a:lnTo>
                  <a:pt x="0" y="0"/>
                </a:lnTo>
                <a:lnTo>
                  <a:pt x="0" y="926"/>
                </a:lnTo>
                <a:lnTo>
                  <a:pt x="212" y="926"/>
                </a:lnTo>
                <a:lnTo>
                  <a:pt x="212" y="462"/>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4" name="Freeform 168"/>
          <p:cNvSpPr>
            <a:spLocks/>
          </p:cNvSpPr>
          <p:nvPr userDrawn="1"/>
        </p:nvSpPr>
        <p:spPr bwMode="auto">
          <a:xfrm>
            <a:off x="5357284" y="982134"/>
            <a:ext cx="982133" cy="977900"/>
          </a:xfrm>
          <a:custGeom>
            <a:avLst/>
            <a:gdLst>
              <a:gd name="T0" fmla="*/ 232 w 464"/>
              <a:gd name="T1" fmla="*/ 232 h 462"/>
              <a:gd name="T2" fmla="*/ 464 w 464"/>
              <a:gd name="T3" fmla="*/ 462 h 462"/>
              <a:gd name="T4" fmla="*/ 464 w 464"/>
              <a:gd name="T5" fmla="*/ 0 h 462"/>
              <a:gd name="T6" fmla="*/ 0 w 464"/>
              <a:gd name="T7" fmla="*/ 0 h 462"/>
              <a:gd name="T8" fmla="*/ 232 w 464"/>
              <a:gd name="T9" fmla="*/ 232 h 462"/>
            </a:gdLst>
            <a:ahLst/>
            <a:cxnLst>
              <a:cxn ang="0">
                <a:pos x="T0" y="T1"/>
              </a:cxn>
              <a:cxn ang="0">
                <a:pos x="T2" y="T3"/>
              </a:cxn>
              <a:cxn ang="0">
                <a:pos x="T4" y="T5"/>
              </a:cxn>
              <a:cxn ang="0">
                <a:pos x="T6" y="T7"/>
              </a:cxn>
              <a:cxn ang="0">
                <a:pos x="T8" y="T9"/>
              </a:cxn>
            </a:cxnLst>
            <a:rect l="0" t="0" r="r" b="b"/>
            <a:pathLst>
              <a:path w="464" h="462">
                <a:moveTo>
                  <a:pt x="232" y="232"/>
                </a:moveTo>
                <a:lnTo>
                  <a:pt x="464" y="462"/>
                </a:lnTo>
                <a:lnTo>
                  <a:pt x="464" y="0"/>
                </a:lnTo>
                <a:lnTo>
                  <a:pt x="0" y="0"/>
                </a:lnTo>
                <a:lnTo>
                  <a:pt x="232" y="232"/>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5" name="Freeform 169"/>
          <p:cNvSpPr>
            <a:spLocks/>
          </p:cNvSpPr>
          <p:nvPr userDrawn="1"/>
        </p:nvSpPr>
        <p:spPr bwMode="auto">
          <a:xfrm>
            <a:off x="5357284" y="2942167"/>
            <a:ext cx="982133" cy="982133"/>
          </a:xfrm>
          <a:custGeom>
            <a:avLst/>
            <a:gdLst>
              <a:gd name="T0" fmla="*/ 464 w 464"/>
              <a:gd name="T1" fmla="*/ 464 h 464"/>
              <a:gd name="T2" fmla="*/ 464 w 464"/>
              <a:gd name="T3" fmla="*/ 0 h 464"/>
              <a:gd name="T4" fmla="*/ 0 w 464"/>
              <a:gd name="T5" fmla="*/ 464 h 464"/>
              <a:gd name="T6" fmla="*/ 464 w 464"/>
              <a:gd name="T7" fmla="*/ 464 h 464"/>
            </a:gdLst>
            <a:ahLst/>
            <a:cxnLst>
              <a:cxn ang="0">
                <a:pos x="T0" y="T1"/>
              </a:cxn>
              <a:cxn ang="0">
                <a:pos x="T2" y="T3"/>
              </a:cxn>
              <a:cxn ang="0">
                <a:pos x="T4" y="T5"/>
              </a:cxn>
              <a:cxn ang="0">
                <a:pos x="T6" y="T7"/>
              </a:cxn>
            </a:cxnLst>
            <a:rect l="0" t="0" r="r" b="b"/>
            <a:pathLst>
              <a:path w="464" h="464">
                <a:moveTo>
                  <a:pt x="464" y="464"/>
                </a:moveTo>
                <a:lnTo>
                  <a:pt x="464" y="0"/>
                </a:lnTo>
                <a:lnTo>
                  <a:pt x="0" y="464"/>
                </a:lnTo>
                <a:lnTo>
                  <a:pt x="464"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6" name="Freeform 170"/>
          <p:cNvSpPr>
            <a:spLocks/>
          </p:cNvSpPr>
          <p:nvPr userDrawn="1"/>
        </p:nvSpPr>
        <p:spPr bwMode="auto">
          <a:xfrm>
            <a:off x="2410884" y="1960033"/>
            <a:ext cx="1966384" cy="1964267"/>
          </a:xfrm>
          <a:custGeom>
            <a:avLst/>
            <a:gdLst>
              <a:gd name="T0" fmla="*/ 0 w 929"/>
              <a:gd name="T1" fmla="*/ 464 h 928"/>
              <a:gd name="T2" fmla="*/ 465 w 929"/>
              <a:gd name="T3" fmla="*/ 464 h 928"/>
              <a:gd name="T4" fmla="*/ 465 w 929"/>
              <a:gd name="T5" fmla="*/ 928 h 928"/>
              <a:gd name="T6" fmla="*/ 929 w 929"/>
              <a:gd name="T7" fmla="*/ 464 h 928"/>
              <a:gd name="T8" fmla="*/ 929 w 929"/>
              <a:gd name="T9" fmla="*/ 0 h 928"/>
              <a:gd name="T10" fmla="*/ 465 w 929"/>
              <a:gd name="T11" fmla="*/ 0 h 928"/>
              <a:gd name="T12" fmla="*/ 0 w 929"/>
              <a:gd name="T13" fmla="*/ 464 h 928"/>
            </a:gdLst>
            <a:ahLst/>
            <a:cxnLst>
              <a:cxn ang="0">
                <a:pos x="T0" y="T1"/>
              </a:cxn>
              <a:cxn ang="0">
                <a:pos x="T2" y="T3"/>
              </a:cxn>
              <a:cxn ang="0">
                <a:pos x="T4" y="T5"/>
              </a:cxn>
              <a:cxn ang="0">
                <a:pos x="T6" y="T7"/>
              </a:cxn>
              <a:cxn ang="0">
                <a:pos x="T8" y="T9"/>
              </a:cxn>
              <a:cxn ang="0">
                <a:pos x="T10" y="T11"/>
              </a:cxn>
              <a:cxn ang="0">
                <a:pos x="T12" y="T13"/>
              </a:cxn>
            </a:cxnLst>
            <a:rect l="0" t="0" r="r" b="b"/>
            <a:pathLst>
              <a:path w="929" h="928">
                <a:moveTo>
                  <a:pt x="0" y="464"/>
                </a:moveTo>
                <a:lnTo>
                  <a:pt x="465" y="464"/>
                </a:lnTo>
                <a:lnTo>
                  <a:pt x="465" y="928"/>
                </a:lnTo>
                <a:lnTo>
                  <a:pt x="929" y="464"/>
                </a:lnTo>
                <a:lnTo>
                  <a:pt x="929" y="0"/>
                </a:lnTo>
                <a:lnTo>
                  <a:pt x="465" y="0"/>
                </a:lnTo>
                <a:lnTo>
                  <a:pt x="0"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7" name="Freeform 171"/>
          <p:cNvSpPr>
            <a:spLocks/>
          </p:cNvSpPr>
          <p:nvPr userDrawn="1"/>
        </p:nvSpPr>
        <p:spPr bwMode="auto">
          <a:xfrm>
            <a:off x="1432985" y="1960033"/>
            <a:ext cx="977900" cy="1964267"/>
          </a:xfrm>
          <a:custGeom>
            <a:avLst/>
            <a:gdLst>
              <a:gd name="T0" fmla="*/ 462 w 462"/>
              <a:gd name="T1" fmla="*/ 0 h 928"/>
              <a:gd name="T2" fmla="*/ 0 w 462"/>
              <a:gd name="T3" fmla="*/ 464 h 928"/>
              <a:gd name="T4" fmla="*/ 0 w 462"/>
              <a:gd name="T5" fmla="*/ 928 h 928"/>
              <a:gd name="T6" fmla="*/ 462 w 462"/>
              <a:gd name="T7" fmla="*/ 464 h 928"/>
              <a:gd name="T8" fmla="*/ 462 w 462"/>
              <a:gd name="T9" fmla="*/ 0 h 928"/>
            </a:gdLst>
            <a:ahLst/>
            <a:cxnLst>
              <a:cxn ang="0">
                <a:pos x="T0" y="T1"/>
              </a:cxn>
              <a:cxn ang="0">
                <a:pos x="T2" y="T3"/>
              </a:cxn>
              <a:cxn ang="0">
                <a:pos x="T4" y="T5"/>
              </a:cxn>
              <a:cxn ang="0">
                <a:pos x="T6" y="T7"/>
              </a:cxn>
              <a:cxn ang="0">
                <a:pos x="T8" y="T9"/>
              </a:cxn>
            </a:cxnLst>
            <a:rect l="0" t="0" r="r" b="b"/>
            <a:pathLst>
              <a:path w="462" h="928">
                <a:moveTo>
                  <a:pt x="462" y="0"/>
                </a:moveTo>
                <a:lnTo>
                  <a:pt x="0" y="464"/>
                </a:lnTo>
                <a:lnTo>
                  <a:pt x="0" y="928"/>
                </a:lnTo>
                <a:lnTo>
                  <a:pt x="462" y="464"/>
                </a:lnTo>
                <a:lnTo>
                  <a:pt x="462" y="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8" name="Freeform 172"/>
          <p:cNvSpPr>
            <a:spLocks/>
          </p:cNvSpPr>
          <p:nvPr userDrawn="1"/>
        </p:nvSpPr>
        <p:spPr bwMode="auto">
          <a:xfrm>
            <a:off x="1432985" y="1"/>
            <a:ext cx="1962151" cy="1960033"/>
          </a:xfrm>
          <a:custGeom>
            <a:avLst/>
            <a:gdLst>
              <a:gd name="T0" fmla="*/ 927 w 927"/>
              <a:gd name="T1" fmla="*/ 464 h 926"/>
              <a:gd name="T2" fmla="*/ 927 w 927"/>
              <a:gd name="T3" fmla="*/ 0 h 926"/>
              <a:gd name="T4" fmla="*/ 462 w 927"/>
              <a:gd name="T5" fmla="*/ 0 h 926"/>
              <a:gd name="T6" fmla="*/ 462 w 927"/>
              <a:gd name="T7" fmla="*/ 464 h 926"/>
              <a:gd name="T8" fmla="*/ 0 w 927"/>
              <a:gd name="T9" fmla="*/ 464 h 926"/>
              <a:gd name="T10" fmla="*/ 230 w 927"/>
              <a:gd name="T11" fmla="*/ 696 h 926"/>
              <a:gd name="T12" fmla="*/ 462 w 927"/>
              <a:gd name="T13" fmla="*/ 926 h 926"/>
              <a:gd name="T14" fmla="*/ 927 w 927"/>
              <a:gd name="T15" fmla="*/ 926 h 926"/>
              <a:gd name="T16" fmla="*/ 927 w 927"/>
              <a:gd name="T17" fmla="*/ 464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7" h="926">
                <a:moveTo>
                  <a:pt x="927" y="464"/>
                </a:moveTo>
                <a:lnTo>
                  <a:pt x="927" y="0"/>
                </a:lnTo>
                <a:lnTo>
                  <a:pt x="462" y="0"/>
                </a:lnTo>
                <a:lnTo>
                  <a:pt x="462" y="464"/>
                </a:lnTo>
                <a:lnTo>
                  <a:pt x="0" y="464"/>
                </a:lnTo>
                <a:lnTo>
                  <a:pt x="230" y="696"/>
                </a:lnTo>
                <a:lnTo>
                  <a:pt x="462" y="926"/>
                </a:lnTo>
                <a:lnTo>
                  <a:pt x="927" y="926"/>
                </a:lnTo>
                <a:lnTo>
                  <a:pt x="927"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9" name="Freeform 173"/>
          <p:cNvSpPr>
            <a:spLocks/>
          </p:cNvSpPr>
          <p:nvPr userDrawn="1"/>
        </p:nvSpPr>
        <p:spPr bwMode="auto">
          <a:xfrm>
            <a:off x="3395134" y="3924301"/>
            <a:ext cx="1962151" cy="2933700"/>
          </a:xfrm>
          <a:custGeom>
            <a:avLst/>
            <a:gdLst>
              <a:gd name="T0" fmla="*/ 464 w 927"/>
              <a:gd name="T1" fmla="*/ 462 h 1386"/>
              <a:gd name="T2" fmla="*/ 232 w 927"/>
              <a:gd name="T3" fmla="*/ 232 h 1386"/>
              <a:gd name="T4" fmla="*/ 0 w 927"/>
              <a:gd name="T5" fmla="*/ 0 h 1386"/>
              <a:gd name="T6" fmla="*/ 0 w 927"/>
              <a:gd name="T7" fmla="*/ 462 h 1386"/>
              <a:gd name="T8" fmla="*/ 0 w 927"/>
              <a:gd name="T9" fmla="*/ 926 h 1386"/>
              <a:gd name="T10" fmla="*/ 232 w 927"/>
              <a:gd name="T11" fmla="*/ 1158 h 1386"/>
              <a:gd name="T12" fmla="*/ 460 w 927"/>
              <a:gd name="T13" fmla="*/ 1386 h 1386"/>
              <a:gd name="T14" fmla="*/ 466 w 927"/>
              <a:gd name="T15" fmla="*/ 1386 h 1386"/>
              <a:gd name="T16" fmla="*/ 927 w 927"/>
              <a:gd name="T17" fmla="*/ 926 h 1386"/>
              <a:gd name="T18" fmla="*/ 464 w 927"/>
              <a:gd name="T19" fmla="*/ 926 h 1386"/>
              <a:gd name="T20" fmla="*/ 464 w 927"/>
              <a:gd name="T21" fmla="*/ 462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7" h="1386">
                <a:moveTo>
                  <a:pt x="464" y="462"/>
                </a:moveTo>
                <a:lnTo>
                  <a:pt x="232" y="232"/>
                </a:lnTo>
                <a:lnTo>
                  <a:pt x="0" y="0"/>
                </a:lnTo>
                <a:lnTo>
                  <a:pt x="0" y="462"/>
                </a:lnTo>
                <a:lnTo>
                  <a:pt x="0" y="926"/>
                </a:lnTo>
                <a:lnTo>
                  <a:pt x="232" y="1158"/>
                </a:lnTo>
                <a:lnTo>
                  <a:pt x="460" y="1386"/>
                </a:lnTo>
                <a:lnTo>
                  <a:pt x="466" y="1386"/>
                </a:lnTo>
                <a:lnTo>
                  <a:pt x="927" y="926"/>
                </a:lnTo>
                <a:lnTo>
                  <a:pt x="464" y="926"/>
                </a:lnTo>
                <a:lnTo>
                  <a:pt x="464" y="462"/>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0" name="Freeform 174"/>
          <p:cNvSpPr>
            <a:spLocks/>
          </p:cNvSpPr>
          <p:nvPr userDrawn="1"/>
        </p:nvSpPr>
        <p:spPr bwMode="auto">
          <a:xfrm>
            <a:off x="448733" y="3924301"/>
            <a:ext cx="984251" cy="1960033"/>
          </a:xfrm>
          <a:custGeom>
            <a:avLst/>
            <a:gdLst>
              <a:gd name="T0" fmla="*/ 0 w 465"/>
              <a:gd name="T1" fmla="*/ 462 h 926"/>
              <a:gd name="T2" fmla="*/ 0 w 465"/>
              <a:gd name="T3" fmla="*/ 926 h 926"/>
              <a:gd name="T4" fmla="*/ 232 w 465"/>
              <a:gd name="T5" fmla="*/ 694 h 926"/>
              <a:gd name="T6" fmla="*/ 465 w 465"/>
              <a:gd name="T7" fmla="*/ 462 h 926"/>
              <a:gd name="T8" fmla="*/ 465 w 465"/>
              <a:gd name="T9" fmla="*/ 0 h 926"/>
              <a:gd name="T10" fmla="*/ 0 w 465"/>
              <a:gd name="T11" fmla="*/ 462 h 926"/>
            </a:gdLst>
            <a:ahLst/>
            <a:cxnLst>
              <a:cxn ang="0">
                <a:pos x="T0" y="T1"/>
              </a:cxn>
              <a:cxn ang="0">
                <a:pos x="T2" y="T3"/>
              </a:cxn>
              <a:cxn ang="0">
                <a:pos x="T4" y="T5"/>
              </a:cxn>
              <a:cxn ang="0">
                <a:pos x="T6" y="T7"/>
              </a:cxn>
              <a:cxn ang="0">
                <a:pos x="T8" y="T9"/>
              </a:cxn>
              <a:cxn ang="0">
                <a:pos x="T10" y="T11"/>
              </a:cxn>
            </a:cxnLst>
            <a:rect l="0" t="0" r="r" b="b"/>
            <a:pathLst>
              <a:path w="465" h="926">
                <a:moveTo>
                  <a:pt x="0" y="462"/>
                </a:moveTo>
                <a:lnTo>
                  <a:pt x="0" y="926"/>
                </a:lnTo>
                <a:lnTo>
                  <a:pt x="232" y="694"/>
                </a:lnTo>
                <a:lnTo>
                  <a:pt x="465" y="462"/>
                </a:lnTo>
                <a:lnTo>
                  <a:pt x="465" y="0"/>
                </a:lnTo>
                <a:lnTo>
                  <a:pt x="0" y="462"/>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1" name="Freeform 175"/>
          <p:cNvSpPr>
            <a:spLocks/>
          </p:cNvSpPr>
          <p:nvPr userDrawn="1"/>
        </p:nvSpPr>
        <p:spPr bwMode="auto">
          <a:xfrm>
            <a:off x="457200" y="5884333"/>
            <a:ext cx="975784" cy="973667"/>
          </a:xfrm>
          <a:custGeom>
            <a:avLst/>
            <a:gdLst>
              <a:gd name="T0" fmla="*/ 461 w 461"/>
              <a:gd name="T1" fmla="*/ 0 h 460"/>
              <a:gd name="T2" fmla="*/ 0 w 461"/>
              <a:gd name="T3" fmla="*/ 460 h 460"/>
              <a:gd name="T4" fmla="*/ 461 w 461"/>
              <a:gd name="T5" fmla="*/ 460 h 460"/>
              <a:gd name="T6" fmla="*/ 461 w 461"/>
              <a:gd name="T7" fmla="*/ 0 h 460"/>
            </a:gdLst>
            <a:ahLst/>
            <a:cxnLst>
              <a:cxn ang="0">
                <a:pos x="T0" y="T1"/>
              </a:cxn>
              <a:cxn ang="0">
                <a:pos x="T2" y="T3"/>
              </a:cxn>
              <a:cxn ang="0">
                <a:pos x="T4" y="T5"/>
              </a:cxn>
              <a:cxn ang="0">
                <a:pos x="T6" y="T7"/>
              </a:cxn>
            </a:cxnLst>
            <a:rect l="0" t="0" r="r" b="b"/>
            <a:pathLst>
              <a:path w="461" h="460">
                <a:moveTo>
                  <a:pt x="461" y="0"/>
                </a:moveTo>
                <a:lnTo>
                  <a:pt x="0" y="460"/>
                </a:lnTo>
                <a:lnTo>
                  <a:pt x="461" y="460"/>
                </a:lnTo>
                <a:lnTo>
                  <a:pt x="461" y="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2" name="Freeform 176"/>
          <p:cNvSpPr>
            <a:spLocks/>
          </p:cNvSpPr>
          <p:nvPr userDrawn="1"/>
        </p:nvSpPr>
        <p:spPr bwMode="auto">
          <a:xfrm>
            <a:off x="0" y="5884334"/>
            <a:ext cx="448733" cy="448733"/>
          </a:xfrm>
          <a:custGeom>
            <a:avLst/>
            <a:gdLst>
              <a:gd name="T0" fmla="*/ 0 w 212"/>
              <a:gd name="T1" fmla="*/ 0 h 212"/>
              <a:gd name="T2" fmla="*/ 0 w 212"/>
              <a:gd name="T3" fmla="*/ 212 h 212"/>
              <a:gd name="T4" fmla="*/ 212 w 212"/>
              <a:gd name="T5" fmla="*/ 0 h 212"/>
              <a:gd name="T6" fmla="*/ 0 w 212"/>
              <a:gd name="T7" fmla="*/ 0 h 212"/>
            </a:gdLst>
            <a:ahLst/>
            <a:cxnLst>
              <a:cxn ang="0">
                <a:pos x="T0" y="T1"/>
              </a:cxn>
              <a:cxn ang="0">
                <a:pos x="T2" y="T3"/>
              </a:cxn>
              <a:cxn ang="0">
                <a:pos x="T4" y="T5"/>
              </a:cxn>
              <a:cxn ang="0">
                <a:pos x="T6" y="T7"/>
              </a:cxn>
            </a:cxnLst>
            <a:rect l="0" t="0" r="r" b="b"/>
            <a:pathLst>
              <a:path w="212" h="212">
                <a:moveTo>
                  <a:pt x="0" y="0"/>
                </a:moveTo>
                <a:lnTo>
                  <a:pt x="0" y="212"/>
                </a:lnTo>
                <a:lnTo>
                  <a:pt x="212" y="0"/>
                </a:lnTo>
                <a:lnTo>
                  <a:pt x="0" y="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3" name="Freeform 177"/>
          <p:cNvSpPr>
            <a:spLocks/>
          </p:cNvSpPr>
          <p:nvPr userDrawn="1"/>
        </p:nvSpPr>
        <p:spPr bwMode="auto">
          <a:xfrm>
            <a:off x="1432985" y="4415367"/>
            <a:ext cx="977900" cy="1468967"/>
          </a:xfrm>
          <a:custGeom>
            <a:avLst/>
            <a:gdLst>
              <a:gd name="T0" fmla="*/ 462 w 462"/>
              <a:gd name="T1" fmla="*/ 230 h 694"/>
              <a:gd name="T2" fmla="*/ 230 w 462"/>
              <a:gd name="T3" fmla="*/ 0 h 694"/>
              <a:gd name="T4" fmla="*/ 0 w 462"/>
              <a:gd name="T5" fmla="*/ 230 h 694"/>
              <a:gd name="T6" fmla="*/ 0 w 462"/>
              <a:gd name="T7" fmla="*/ 694 h 694"/>
              <a:gd name="T8" fmla="*/ 462 w 462"/>
              <a:gd name="T9" fmla="*/ 694 h 694"/>
              <a:gd name="T10" fmla="*/ 462 w 462"/>
              <a:gd name="T11" fmla="*/ 230 h 694"/>
            </a:gdLst>
            <a:ahLst/>
            <a:cxnLst>
              <a:cxn ang="0">
                <a:pos x="T0" y="T1"/>
              </a:cxn>
              <a:cxn ang="0">
                <a:pos x="T2" y="T3"/>
              </a:cxn>
              <a:cxn ang="0">
                <a:pos x="T4" y="T5"/>
              </a:cxn>
              <a:cxn ang="0">
                <a:pos x="T6" y="T7"/>
              </a:cxn>
              <a:cxn ang="0">
                <a:pos x="T8" y="T9"/>
              </a:cxn>
              <a:cxn ang="0">
                <a:pos x="T10" y="T11"/>
              </a:cxn>
            </a:cxnLst>
            <a:rect l="0" t="0" r="r" b="b"/>
            <a:pathLst>
              <a:path w="462" h="694">
                <a:moveTo>
                  <a:pt x="462" y="230"/>
                </a:moveTo>
                <a:lnTo>
                  <a:pt x="230" y="0"/>
                </a:lnTo>
                <a:lnTo>
                  <a:pt x="0" y="230"/>
                </a:lnTo>
                <a:lnTo>
                  <a:pt x="0" y="694"/>
                </a:lnTo>
                <a:lnTo>
                  <a:pt x="462" y="694"/>
                </a:lnTo>
                <a:lnTo>
                  <a:pt x="462" y="23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4" name="Freeform 178"/>
          <p:cNvSpPr>
            <a:spLocks/>
          </p:cNvSpPr>
          <p:nvPr userDrawn="1"/>
        </p:nvSpPr>
        <p:spPr bwMode="auto">
          <a:xfrm>
            <a:off x="9292167" y="5884333"/>
            <a:ext cx="975784" cy="973667"/>
          </a:xfrm>
          <a:custGeom>
            <a:avLst/>
            <a:gdLst>
              <a:gd name="T0" fmla="*/ 0 w 461"/>
              <a:gd name="T1" fmla="*/ 460 h 460"/>
              <a:gd name="T2" fmla="*/ 461 w 461"/>
              <a:gd name="T3" fmla="*/ 460 h 460"/>
              <a:gd name="T4" fmla="*/ 461 w 461"/>
              <a:gd name="T5" fmla="*/ 0 h 460"/>
              <a:gd name="T6" fmla="*/ 0 w 461"/>
              <a:gd name="T7" fmla="*/ 460 h 460"/>
            </a:gdLst>
            <a:ahLst/>
            <a:cxnLst>
              <a:cxn ang="0">
                <a:pos x="T0" y="T1"/>
              </a:cxn>
              <a:cxn ang="0">
                <a:pos x="T2" y="T3"/>
              </a:cxn>
              <a:cxn ang="0">
                <a:pos x="T4" y="T5"/>
              </a:cxn>
              <a:cxn ang="0">
                <a:pos x="T6" y="T7"/>
              </a:cxn>
            </a:cxnLst>
            <a:rect l="0" t="0" r="r" b="b"/>
            <a:pathLst>
              <a:path w="461" h="460">
                <a:moveTo>
                  <a:pt x="0" y="460"/>
                </a:moveTo>
                <a:lnTo>
                  <a:pt x="461" y="460"/>
                </a:lnTo>
                <a:lnTo>
                  <a:pt x="461" y="0"/>
                </a:lnTo>
                <a:lnTo>
                  <a:pt x="0" y="46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5" name="Freeform 179"/>
          <p:cNvSpPr>
            <a:spLocks/>
          </p:cNvSpPr>
          <p:nvPr userDrawn="1"/>
        </p:nvSpPr>
        <p:spPr bwMode="auto">
          <a:xfrm>
            <a:off x="8301567" y="3924300"/>
            <a:ext cx="982133" cy="491067"/>
          </a:xfrm>
          <a:custGeom>
            <a:avLst/>
            <a:gdLst>
              <a:gd name="T0" fmla="*/ 464 w 464"/>
              <a:gd name="T1" fmla="*/ 0 h 232"/>
              <a:gd name="T2" fmla="*/ 0 w 464"/>
              <a:gd name="T3" fmla="*/ 0 h 232"/>
              <a:gd name="T4" fmla="*/ 232 w 464"/>
              <a:gd name="T5" fmla="*/ 232 h 232"/>
              <a:gd name="T6" fmla="*/ 464 w 464"/>
              <a:gd name="T7" fmla="*/ 0 h 232"/>
            </a:gdLst>
            <a:ahLst/>
            <a:cxnLst>
              <a:cxn ang="0">
                <a:pos x="T0" y="T1"/>
              </a:cxn>
              <a:cxn ang="0">
                <a:pos x="T2" y="T3"/>
              </a:cxn>
              <a:cxn ang="0">
                <a:pos x="T4" y="T5"/>
              </a:cxn>
              <a:cxn ang="0">
                <a:pos x="T6" y="T7"/>
              </a:cxn>
            </a:cxnLst>
            <a:rect l="0" t="0" r="r" b="b"/>
            <a:pathLst>
              <a:path w="464" h="232">
                <a:moveTo>
                  <a:pt x="464" y="0"/>
                </a:moveTo>
                <a:lnTo>
                  <a:pt x="0" y="0"/>
                </a:lnTo>
                <a:lnTo>
                  <a:pt x="232" y="232"/>
                </a:lnTo>
                <a:lnTo>
                  <a:pt x="464" y="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6" name="Freeform 180"/>
          <p:cNvSpPr>
            <a:spLocks/>
          </p:cNvSpPr>
          <p:nvPr userDrawn="1"/>
        </p:nvSpPr>
        <p:spPr bwMode="auto">
          <a:xfrm>
            <a:off x="10267951" y="982134"/>
            <a:ext cx="977900" cy="977900"/>
          </a:xfrm>
          <a:custGeom>
            <a:avLst/>
            <a:gdLst>
              <a:gd name="T0" fmla="*/ 0 w 462"/>
              <a:gd name="T1" fmla="*/ 0 h 462"/>
              <a:gd name="T2" fmla="*/ 0 w 462"/>
              <a:gd name="T3" fmla="*/ 462 h 462"/>
              <a:gd name="T4" fmla="*/ 462 w 462"/>
              <a:gd name="T5" fmla="*/ 462 h 462"/>
              <a:gd name="T6" fmla="*/ 0 w 462"/>
              <a:gd name="T7" fmla="*/ 0 h 462"/>
            </a:gdLst>
            <a:ahLst/>
            <a:cxnLst>
              <a:cxn ang="0">
                <a:pos x="T0" y="T1"/>
              </a:cxn>
              <a:cxn ang="0">
                <a:pos x="T2" y="T3"/>
              </a:cxn>
              <a:cxn ang="0">
                <a:pos x="T4" y="T5"/>
              </a:cxn>
              <a:cxn ang="0">
                <a:pos x="T6" y="T7"/>
              </a:cxn>
            </a:cxnLst>
            <a:rect l="0" t="0" r="r" b="b"/>
            <a:pathLst>
              <a:path w="462" h="462">
                <a:moveTo>
                  <a:pt x="0" y="0"/>
                </a:moveTo>
                <a:lnTo>
                  <a:pt x="0" y="462"/>
                </a:lnTo>
                <a:lnTo>
                  <a:pt x="462" y="462"/>
                </a:lnTo>
                <a:lnTo>
                  <a:pt x="0" y="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7" name="Freeform 181"/>
          <p:cNvSpPr>
            <a:spLocks/>
          </p:cNvSpPr>
          <p:nvPr userDrawn="1"/>
        </p:nvSpPr>
        <p:spPr bwMode="auto">
          <a:xfrm>
            <a:off x="9283700" y="3924301"/>
            <a:ext cx="984251" cy="1960033"/>
          </a:xfrm>
          <a:custGeom>
            <a:avLst/>
            <a:gdLst>
              <a:gd name="T0" fmla="*/ 465 w 465"/>
              <a:gd name="T1" fmla="*/ 926 h 926"/>
              <a:gd name="T2" fmla="*/ 465 w 465"/>
              <a:gd name="T3" fmla="*/ 462 h 926"/>
              <a:gd name="T4" fmla="*/ 465 w 465"/>
              <a:gd name="T5" fmla="*/ 0 h 926"/>
              <a:gd name="T6" fmla="*/ 0 w 465"/>
              <a:gd name="T7" fmla="*/ 462 h 926"/>
              <a:gd name="T8" fmla="*/ 465 w 465"/>
              <a:gd name="T9" fmla="*/ 926 h 926"/>
            </a:gdLst>
            <a:ahLst/>
            <a:cxnLst>
              <a:cxn ang="0">
                <a:pos x="T0" y="T1"/>
              </a:cxn>
              <a:cxn ang="0">
                <a:pos x="T2" y="T3"/>
              </a:cxn>
              <a:cxn ang="0">
                <a:pos x="T4" y="T5"/>
              </a:cxn>
              <a:cxn ang="0">
                <a:pos x="T6" y="T7"/>
              </a:cxn>
              <a:cxn ang="0">
                <a:pos x="T8" y="T9"/>
              </a:cxn>
            </a:cxnLst>
            <a:rect l="0" t="0" r="r" b="b"/>
            <a:pathLst>
              <a:path w="465" h="926">
                <a:moveTo>
                  <a:pt x="465" y="926"/>
                </a:moveTo>
                <a:lnTo>
                  <a:pt x="465" y="462"/>
                </a:lnTo>
                <a:lnTo>
                  <a:pt x="465" y="0"/>
                </a:lnTo>
                <a:lnTo>
                  <a:pt x="0" y="462"/>
                </a:lnTo>
                <a:lnTo>
                  <a:pt x="465" y="926"/>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8" name="Freeform 182"/>
          <p:cNvSpPr>
            <a:spLocks/>
          </p:cNvSpPr>
          <p:nvPr userDrawn="1"/>
        </p:nvSpPr>
        <p:spPr bwMode="auto">
          <a:xfrm>
            <a:off x="6339418" y="1960033"/>
            <a:ext cx="1962151" cy="1964267"/>
          </a:xfrm>
          <a:custGeom>
            <a:avLst/>
            <a:gdLst>
              <a:gd name="T0" fmla="*/ 927 w 927"/>
              <a:gd name="T1" fmla="*/ 928 h 928"/>
              <a:gd name="T2" fmla="*/ 927 w 927"/>
              <a:gd name="T3" fmla="*/ 464 h 928"/>
              <a:gd name="T4" fmla="*/ 927 w 927"/>
              <a:gd name="T5" fmla="*/ 0 h 928"/>
              <a:gd name="T6" fmla="*/ 0 w 927"/>
              <a:gd name="T7" fmla="*/ 928 h 928"/>
              <a:gd name="T8" fmla="*/ 0 w 927"/>
              <a:gd name="T9" fmla="*/ 928 h 928"/>
              <a:gd name="T10" fmla="*/ 927 w 927"/>
              <a:gd name="T11" fmla="*/ 928 h 928"/>
            </a:gdLst>
            <a:ahLst/>
            <a:cxnLst>
              <a:cxn ang="0">
                <a:pos x="T0" y="T1"/>
              </a:cxn>
              <a:cxn ang="0">
                <a:pos x="T2" y="T3"/>
              </a:cxn>
              <a:cxn ang="0">
                <a:pos x="T4" y="T5"/>
              </a:cxn>
              <a:cxn ang="0">
                <a:pos x="T6" y="T7"/>
              </a:cxn>
              <a:cxn ang="0">
                <a:pos x="T8" y="T9"/>
              </a:cxn>
              <a:cxn ang="0">
                <a:pos x="T10" y="T11"/>
              </a:cxn>
            </a:cxnLst>
            <a:rect l="0" t="0" r="r" b="b"/>
            <a:pathLst>
              <a:path w="927" h="928">
                <a:moveTo>
                  <a:pt x="927" y="928"/>
                </a:moveTo>
                <a:lnTo>
                  <a:pt x="927" y="464"/>
                </a:lnTo>
                <a:lnTo>
                  <a:pt x="927" y="0"/>
                </a:lnTo>
                <a:lnTo>
                  <a:pt x="0" y="928"/>
                </a:lnTo>
                <a:lnTo>
                  <a:pt x="0" y="928"/>
                </a:lnTo>
                <a:lnTo>
                  <a:pt x="927" y="928"/>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9" name="Rectangle 185"/>
          <p:cNvSpPr>
            <a:spLocks noChangeArrowheads="1"/>
          </p:cNvSpPr>
          <p:nvPr userDrawn="1"/>
        </p:nvSpPr>
        <p:spPr bwMode="auto">
          <a:xfrm>
            <a:off x="10267951" y="0"/>
            <a:ext cx="977900" cy="982133"/>
          </a:xfrm>
          <a:prstGeom prst="rect">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0" name="Freeform 186"/>
          <p:cNvSpPr>
            <a:spLocks/>
          </p:cNvSpPr>
          <p:nvPr userDrawn="1"/>
        </p:nvSpPr>
        <p:spPr bwMode="auto">
          <a:xfrm>
            <a:off x="11245851" y="4902200"/>
            <a:ext cx="958851" cy="956733"/>
          </a:xfrm>
          <a:custGeom>
            <a:avLst/>
            <a:gdLst>
              <a:gd name="T0" fmla="*/ 453 w 453"/>
              <a:gd name="T1" fmla="*/ 452 h 452"/>
              <a:gd name="T2" fmla="*/ 453 w 453"/>
              <a:gd name="T3" fmla="*/ 0 h 452"/>
              <a:gd name="T4" fmla="*/ 0 w 453"/>
              <a:gd name="T5" fmla="*/ 0 h 452"/>
              <a:gd name="T6" fmla="*/ 453 w 453"/>
              <a:gd name="T7" fmla="*/ 452 h 452"/>
            </a:gdLst>
            <a:ahLst/>
            <a:cxnLst>
              <a:cxn ang="0">
                <a:pos x="T0" y="T1"/>
              </a:cxn>
              <a:cxn ang="0">
                <a:pos x="T2" y="T3"/>
              </a:cxn>
              <a:cxn ang="0">
                <a:pos x="T4" y="T5"/>
              </a:cxn>
              <a:cxn ang="0">
                <a:pos x="T6" y="T7"/>
              </a:cxn>
            </a:cxnLst>
            <a:rect l="0" t="0" r="r" b="b"/>
            <a:pathLst>
              <a:path w="453" h="452">
                <a:moveTo>
                  <a:pt x="453" y="452"/>
                </a:moveTo>
                <a:lnTo>
                  <a:pt x="453" y="0"/>
                </a:lnTo>
                <a:lnTo>
                  <a:pt x="0" y="0"/>
                </a:lnTo>
                <a:lnTo>
                  <a:pt x="453" y="452"/>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1" name="Freeform 187"/>
          <p:cNvSpPr>
            <a:spLocks/>
          </p:cNvSpPr>
          <p:nvPr userDrawn="1"/>
        </p:nvSpPr>
        <p:spPr bwMode="auto">
          <a:xfrm>
            <a:off x="11245851" y="1989667"/>
            <a:ext cx="958851" cy="2912533"/>
          </a:xfrm>
          <a:custGeom>
            <a:avLst/>
            <a:gdLst>
              <a:gd name="T0" fmla="*/ 0 w 453"/>
              <a:gd name="T1" fmla="*/ 914 h 1376"/>
              <a:gd name="T2" fmla="*/ 0 w 453"/>
              <a:gd name="T3" fmla="*/ 1376 h 1376"/>
              <a:gd name="T4" fmla="*/ 453 w 453"/>
              <a:gd name="T5" fmla="*/ 926 h 1376"/>
              <a:gd name="T6" fmla="*/ 453 w 453"/>
              <a:gd name="T7" fmla="*/ 0 h 1376"/>
              <a:gd name="T8" fmla="*/ 0 w 453"/>
              <a:gd name="T9" fmla="*/ 450 h 1376"/>
              <a:gd name="T10" fmla="*/ 0 w 453"/>
              <a:gd name="T11" fmla="*/ 914 h 1376"/>
            </a:gdLst>
            <a:ahLst/>
            <a:cxnLst>
              <a:cxn ang="0">
                <a:pos x="T0" y="T1"/>
              </a:cxn>
              <a:cxn ang="0">
                <a:pos x="T2" y="T3"/>
              </a:cxn>
              <a:cxn ang="0">
                <a:pos x="T4" y="T5"/>
              </a:cxn>
              <a:cxn ang="0">
                <a:pos x="T6" y="T7"/>
              </a:cxn>
              <a:cxn ang="0">
                <a:pos x="T8" y="T9"/>
              </a:cxn>
              <a:cxn ang="0">
                <a:pos x="T10" y="T11"/>
              </a:cxn>
            </a:cxnLst>
            <a:rect l="0" t="0" r="r" b="b"/>
            <a:pathLst>
              <a:path w="453" h="1376">
                <a:moveTo>
                  <a:pt x="0" y="914"/>
                </a:moveTo>
                <a:lnTo>
                  <a:pt x="0" y="1376"/>
                </a:lnTo>
                <a:lnTo>
                  <a:pt x="453" y="926"/>
                </a:lnTo>
                <a:lnTo>
                  <a:pt x="453" y="0"/>
                </a:lnTo>
                <a:lnTo>
                  <a:pt x="0" y="450"/>
                </a:lnTo>
                <a:lnTo>
                  <a:pt x="0" y="914"/>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2" name="Rectangle 188"/>
          <p:cNvSpPr>
            <a:spLocks noChangeArrowheads="1"/>
          </p:cNvSpPr>
          <p:nvPr userDrawn="1"/>
        </p:nvSpPr>
        <p:spPr bwMode="auto">
          <a:xfrm>
            <a:off x="6339417" y="0"/>
            <a:ext cx="984251" cy="982133"/>
          </a:xfrm>
          <a:prstGeom prst="rect">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3" name="Freeform 189"/>
          <p:cNvSpPr>
            <a:spLocks/>
          </p:cNvSpPr>
          <p:nvPr userDrawn="1"/>
        </p:nvSpPr>
        <p:spPr bwMode="auto">
          <a:xfrm>
            <a:off x="11245851" y="4902200"/>
            <a:ext cx="958851" cy="982133"/>
          </a:xfrm>
          <a:custGeom>
            <a:avLst/>
            <a:gdLst>
              <a:gd name="T0" fmla="*/ 453 w 453"/>
              <a:gd name="T1" fmla="*/ 464 h 464"/>
              <a:gd name="T2" fmla="*/ 453 w 453"/>
              <a:gd name="T3" fmla="*/ 452 h 464"/>
              <a:gd name="T4" fmla="*/ 0 w 453"/>
              <a:gd name="T5" fmla="*/ 0 h 464"/>
              <a:gd name="T6" fmla="*/ 0 w 453"/>
              <a:gd name="T7" fmla="*/ 464 h 464"/>
              <a:gd name="T8" fmla="*/ 453 w 453"/>
              <a:gd name="T9" fmla="*/ 464 h 464"/>
            </a:gdLst>
            <a:ahLst/>
            <a:cxnLst>
              <a:cxn ang="0">
                <a:pos x="T0" y="T1"/>
              </a:cxn>
              <a:cxn ang="0">
                <a:pos x="T2" y="T3"/>
              </a:cxn>
              <a:cxn ang="0">
                <a:pos x="T4" y="T5"/>
              </a:cxn>
              <a:cxn ang="0">
                <a:pos x="T6" y="T7"/>
              </a:cxn>
              <a:cxn ang="0">
                <a:pos x="T8" y="T9"/>
              </a:cxn>
            </a:cxnLst>
            <a:rect l="0" t="0" r="r" b="b"/>
            <a:pathLst>
              <a:path w="453" h="464">
                <a:moveTo>
                  <a:pt x="453" y="464"/>
                </a:moveTo>
                <a:lnTo>
                  <a:pt x="453" y="452"/>
                </a:lnTo>
                <a:lnTo>
                  <a:pt x="0" y="0"/>
                </a:lnTo>
                <a:lnTo>
                  <a:pt x="0" y="464"/>
                </a:lnTo>
                <a:lnTo>
                  <a:pt x="453" y="464"/>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4" name="Freeform 190"/>
          <p:cNvSpPr>
            <a:spLocks/>
          </p:cNvSpPr>
          <p:nvPr userDrawn="1"/>
        </p:nvSpPr>
        <p:spPr bwMode="auto">
          <a:xfrm>
            <a:off x="10267951" y="2942168"/>
            <a:ext cx="977900" cy="1960033"/>
          </a:xfrm>
          <a:custGeom>
            <a:avLst/>
            <a:gdLst>
              <a:gd name="T0" fmla="*/ 232 w 462"/>
              <a:gd name="T1" fmla="*/ 696 h 926"/>
              <a:gd name="T2" fmla="*/ 462 w 462"/>
              <a:gd name="T3" fmla="*/ 926 h 926"/>
              <a:gd name="T4" fmla="*/ 462 w 462"/>
              <a:gd name="T5" fmla="*/ 464 h 926"/>
              <a:gd name="T6" fmla="*/ 462 w 462"/>
              <a:gd name="T7" fmla="*/ 0 h 926"/>
              <a:gd name="T8" fmla="*/ 0 w 462"/>
              <a:gd name="T9" fmla="*/ 464 h 926"/>
              <a:gd name="T10" fmla="*/ 232 w 462"/>
              <a:gd name="T11" fmla="*/ 696 h 926"/>
            </a:gdLst>
            <a:ahLst/>
            <a:cxnLst>
              <a:cxn ang="0">
                <a:pos x="T0" y="T1"/>
              </a:cxn>
              <a:cxn ang="0">
                <a:pos x="T2" y="T3"/>
              </a:cxn>
              <a:cxn ang="0">
                <a:pos x="T4" y="T5"/>
              </a:cxn>
              <a:cxn ang="0">
                <a:pos x="T6" y="T7"/>
              </a:cxn>
              <a:cxn ang="0">
                <a:pos x="T8" y="T9"/>
              </a:cxn>
              <a:cxn ang="0">
                <a:pos x="T10" y="T11"/>
              </a:cxn>
            </a:cxnLst>
            <a:rect l="0" t="0" r="r" b="b"/>
            <a:pathLst>
              <a:path w="462" h="926">
                <a:moveTo>
                  <a:pt x="232" y="696"/>
                </a:moveTo>
                <a:lnTo>
                  <a:pt x="462" y="926"/>
                </a:lnTo>
                <a:lnTo>
                  <a:pt x="462" y="464"/>
                </a:lnTo>
                <a:lnTo>
                  <a:pt x="462" y="0"/>
                </a:lnTo>
                <a:lnTo>
                  <a:pt x="0" y="464"/>
                </a:lnTo>
                <a:lnTo>
                  <a:pt x="232" y="696"/>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5" name="Freeform 191"/>
          <p:cNvSpPr>
            <a:spLocks/>
          </p:cNvSpPr>
          <p:nvPr userDrawn="1"/>
        </p:nvSpPr>
        <p:spPr bwMode="auto">
          <a:xfrm>
            <a:off x="11245851" y="3949701"/>
            <a:ext cx="958851" cy="952500"/>
          </a:xfrm>
          <a:custGeom>
            <a:avLst/>
            <a:gdLst>
              <a:gd name="T0" fmla="*/ 453 w 453"/>
              <a:gd name="T1" fmla="*/ 450 h 450"/>
              <a:gd name="T2" fmla="*/ 453 w 453"/>
              <a:gd name="T3" fmla="*/ 0 h 450"/>
              <a:gd name="T4" fmla="*/ 0 w 453"/>
              <a:gd name="T5" fmla="*/ 450 h 450"/>
              <a:gd name="T6" fmla="*/ 453 w 453"/>
              <a:gd name="T7" fmla="*/ 450 h 450"/>
            </a:gdLst>
            <a:ahLst/>
            <a:cxnLst>
              <a:cxn ang="0">
                <a:pos x="T0" y="T1"/>
              </a:cxn>
              <a:cxn ang="0">
                <a:pos x="T2" y="T3"/>
              </a:cxn>
              <a:cxn ang="0">
                <a:pos x="T4" y="T5"/>
              </a:cxn>
              <a:cxn ang="0">
                <a:pos x="T6" y="T7"/>
              </a:cxn>
            </a:cxnLst>
            <a:rect l="0" t="0" r="r" b="b"/>
            <a:pathLst>
              <a:path w="453" h="450">
                <a:moveTo>
                  <a:pt x="453" y="450"/>
                </a:moveTo>
                <a:lnTo>
                  <a:pt x="453" y="0"/>
                </a:lnTo>
                <a:lnTo>
                  <a:pt x="0" y="450"/>
                </a:lnTo>
                <a:lnTo>
                  <a:pt x="453" y="45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6" name="Freeform 192"/>
          <p:cNvSpPr>
            <a:spLocks/>
          </p:cNvSpPr>
          <p:nvPr userDrawn="1"/>
        </p:nvSpPr>
        <p:spPr bwMode="auto">
          <a:xfrm>
            <a:off x="10267951" y="5884333"/>
            <a:ext cx="973667" cy="973667"/>
          </a:xfrm>
          <a:custGeom>
            <a:avLst/>
            <a:gdLst>
              <a:gd name="T0" fmla="*/ 0 w 460"/>
              <a:gd name="T1" fmla="*/ 0 h 460"/>
              <a:gd name="T2" fmla="*/ 0 w 460"/>
              <a:gd name="T3" fmla="*/ 460 h 460"/>
              <a:gd name="T4" fmla="*/ 460 w 460"/>
              <a:gd name="T5" fmla="*/ 460 h 460"/>
              <a:gd name="T6" fmla="*/ 232 w 460"/>
              <a:gd name="T7" fmla="*/ 232 h 460"/>
              <a:gd name="T8" fmla="*/ 0 w 460"/>
              <a:gd name="T9" fmla="*/ 0 h 460"/>
            </a:gdLst>
            <a:ahLst/>
            <a:cxnLst>
              <a:cxn ang="0">
                <a:pos x="T0" y="T1"/>
              </a:cxn>
              <a:cxn ang="0">
                <a:pos x="T2" y="T3"/>
              </a:cxn>
              <a:cxn ang="0">
                <a:pos x="T4" y="T5"/>
              </a:cxn>
              <a:cxn ang="0">
                <a:pos x="T6" y="T7"/>
              </a:cxn>
              <a:cxn ang="0">
                <a:pos x="T8" y="T9"/>
              </a:cxn>
            </a:cxnLst>
            <a:rect l="0" t="0" r="r" b="b"/>
            <a:pathLst>
              <a:path w="460" h="460">
                <a:moveTo>
                  <a:pt x="0" y="0"/>
                </a:moveTo>
                <a:lnTo>
                  <a:pt x="0" y="460"/>
                </a:lnTo>
                <a:lnTo>
                  <a:pt x="460" y="460"/>
                </a:lnTo>
                <a:lnTo>
                  <a:pt x="232" y="232"/>
                </a:lnTo>
                <a:lnTo>
                  <a:pt x="0"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7" name="Freeform 193"/>
          <p:cNvSpPr>
            <a:spLocks/>
          </p:cNvSpPr>
          <p:nvPr userDrawn="1"/>
        </p:nvSpPr>
        <p:spPr bwMode="auto">
          <a:xfrm>
            <a:off x="11254317" y="5909733"/>
            <a:ext cx="950384" cy="948267"/>
          </a:xfrm>
          <a:custGeom>
            <a:avLst/>
            <a:gdLst>
              <a:gd name="T0" fmla="*/ 449 w 449"/>
              <a:gd name="T1" fmla="*/ 448 h 448"/>
              <a:gd name="T2" fmla="*/ 449 w 449"/>
              <a:gd name="T3" fmla="*/ 0 h 448"/>
              <a:gd name="T4" fmla="*/ 0 w 449"/>
              <a:gd name="T5" fmla="*/ 448 h 448"/>
              <a:gd name="T6" fmla="*/ 449 w 449"/>
              <a:gd name="T7" fmla="*/ 448 h 448"/>
            </a:gdLst>
            <a:ahLst/>
            <a:cxnLst>
              <a:cxn ang="0">
                <a:pos x="T0" y="T1"/>
              </a:cxn>
              <a:cxn ang="0">
                <a:pos x="T2" y="T3"/>
              </a:cxn>
              <a:cxn ang="0">
                <a:pos x="T4" y="T5"/>
              </a:cxn>
              <a:cxn ang="0">
                <a:pos x="T6" y="T7"/>
              </a:cxn>
            </a:cxnLst>
            <a:rect l="0" t="0" r="r" b="b"/>
            <a:pathLst>
              <a:path w="449" h="448">
                <a:moveTo>
                  <a:pt x="449" y="448"/>
                </a:moveTo>
                <a:lnTo>
                  <a:pt x="449" y="0"/>
                </a:lnTo>
                <a:lnTo>
                  <a:pt x="0" y="448"/>
                </a:lnTo>
                <a:lnTo>
                  <a:pt x="449" y="448"/>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8" name="Freeform 194"/>
          <p:cNvSpPr>
            <a:spLocks/>
          </p:cNvSpPr>
          <p:nvPr userDrawn="1"/>
        </p:nvSpPr>
        <p:spPr bwMode="auto">
          <a:xfrm>
            <a:off x="10267951" y="1"/>
            <a:ext cx="1936751" cy="2942167"/>
          </a:xfrm>
          <a:custGeom>
            <a:avLst/>
            <a:gdLst>
              <a:gd name="T0" fmla="*/ 0 w 915"/>
              <a:gd name="T1" fmla="*/ 464 h 1390"/>
              <a:gd name="T2" fmla="*/ 462 w 915"/>
              <a:gd name="T3" fmla="*/ 926 h 1390"/>
              <a:gd name="T4" fmla="*/ 462 w 915"/>
              <a:gd name="T5" fmla="*/ 1390 h 1390"/>
              <a:gd name="T6" fmla="*/ 915 w 915"/>
              <a:gd name="T7" fmla="*/ 940 h 1390"/>
              <a:gd name="T8" fmla="*/ 915 w 915"/>
              <a:gd name="T9" fmla="*/ 0 h 1390"/>
              <a:gd name="T10" fmla="*/ 462 w 915"/>
              <a:gd name="T11" fmla="*/ 0 h 1390"/>
              <a:gd name="T12" fmla="*/ 462 w 915"/>
              <a:gd name="T13" fmla="*/ 464 h 1390"/>
              <a:gd name="T14" fmla="*/ 0 w 915"/>
              <a:gd name="T15" fmla="*/ 464 h 1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5" h="1390">
                <a:moveTo>
                  <a:pt x="0" y="464"/>
                </a:moveTo>
                <a:lnTo>
                  <a:pt x="462" y="926"/>
                </a:lnTo>
                <a:lnTo>
                  <a:pt x="462" y="1390"/>
                </a:lnTo>
                <a:lnTo>
                  <a:pt x="915" y="940"/>
                </a:lnTo>
                <a:lnTo>
                  <a:pt x="915" y="0"/>
                </a:lnTo>
                <a:lnTo>
                  <a:pt x="462" y="0"/>
                </a:lnTo>
                <a:lnTo>
                  <a:pt x="462" y="464"/>
                </a:lnTo>
                <a:lnTo>
                  <a:pt x="0" y="464"/>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9" name="Freeform 195"/>
          <p:cNvSpPr>
            <a:spLocks/>
          </p:cNvSpPr>
          <p:nvPr userDrawn="1"/>
        </p:nvSpPr>
        <p:spPr bwMode="auto">
          <a:xfrm>
            <a:off x="8301567" y="2942168"/>
            <a:ext cx="1966384" cy="1960033"/>
          </a:xfrm>
          <a:custGeom>
            <a:avLst/>
            <a:gdLst>
              <a:gd name="T0" fmla="*/ 464 w 929"/>
              <a:gd name="T1" fmla="*/ 0 h 926"/>
              <a:gd name="T2" fmla="*/ 0 w 929"/>
              <a:gd name="T3" fmla="*/ 464 h 926"/>
              <a:gd name="T4" fmla="*/ 464 w 929"/>
              <a:gd name="T5" fmla="*/ 464 h 926"/>
              <a:gd name="T6" fmla="*/ 232 w 929"/>
              <a:gd name="T7" fmla="*/ 696 h 926"/>
              <a:gd name="T8" fmla="*/ 464 w 929"/>
              <a:gd name="T9" fmla="*/ 926 h 926"/>
              <a:gd name="T10" fmla="*/ 929 w 929"/>
              <a:gd name="T11" fmla="*/ 464 h 926"/>
              <a:gd name="T12" fmla="*/ 929 w 929"/>
              <a:gd name="T13" fmla="*/ 0 h 926"/>
              <a:gd name="T14" fmla="*/ 464 w 929"/>
              <a:gd name="T15" fmla="*/ 0 h 9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9" h="926">
                <a:moveTo>
                  <a:pt x="464" y="0"/>
                </a:moveTo>
                <a:lnTo>
                  <a:pt x="0" y="464"/>
                </a:lnTo>
                <a:lnTo>
                  <a:pt x="464" y="464"/>
                </a:lnTo>
                <a:lnTo>
                  <a:pt x="232" y="696"/>
                </a:lnTo>
                <a:lnTo>
                  <a:pt x="464" y="926"/>
                </a:lnTo>
                <a:lnTo>
                  <a:pt x="929" y="464"/>
                </a:lnTo>
                <a:lnTo>
                  <a:pt x="929" y="0"/>
                </a:lnTo>
                <a:lnTo>
                  <a:pt x="464"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0" name="Freeform 196"/>
          <p:cNvSpPr>
            <a:spLocks/>
          </p:cNvSpPr>
          <p:nvPr userDrawn="1"/>
        </p:nvSpPr>
        <p:spPr bwMode="auto">
          <a:xfrm>
            <a:off x="9283700" y="1960034"/>
            <a:ext cx="984251" cy="982133"/>
          </a:xfrm>
          <a:custGeom>
            <a:avLst/>
            <a:gdLst>
              <a:gd name="T0" fmla="*/ 465 w 465"/>
              <a:gd name="T1" fmla="*/ 0 h 464"/>
              <a:gd name="T2" fmla="*/ 0 w 465"/>
              <a:gd name="T3" fmla="*/ 0 h 464"/>
              <a:gd name="T4" fmla="*/ 0 w 465"/>
              <a:gd name="T5" fmla="*/ 464 h 464"/>
              <a:gd name="T6" fmla="*/ 465 w 465"/>
              <a:gd name="T7" fmla="*/ 0 h 464"/>
            </a:gdLst>
            <a:ahLst/>
            <a:cxnLst>
              <a:cxn ang="0">
                <a:pos x="T0" y="T1"/>
              </a:cxn>
              <a:cxn ang="0">
                <a:pos x="T2" y="T3"/>
              </a:cxn>
              <a:cxn ang="0">
                <a:pos x="T4" y="T5"/>
              </a:cxn>
              <a:cxn ang="0">
                <a:pos x="T6" y="T7"/>
              </a:cxn>
            </a:cxnLst>
            <a:rect l="0" t="0" r="r" b="b"/>
            <a:pathLst>
              <a:path w="465" h="464">
                <a:moveTo>
                  <a:pt x="465" y="0"/>
                </a:moveTo>
                <a:lnTo>
                  <a:pt x="0" y="0"/>
                </a:lnTo>
                <a:lnTo>
                  <a:pt x="0" y="464"/>
                </a:lnTo>
                <a:lnTo>
                  <a:pt x="465"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1" name="Freeform 199"/>
          <p:cNvSpPr>
            <a:spLocks/>
          </p:cNvSpPr>
          <p:nvPr userDrawn="1"/>
        </p:nvSpPr>
        <p:spPr bwMode="auto">
          <a:xfrm>
            <a:off x="8301567" y="3924301"/>
            <a:ext cx="491067" cy="977900"/>
          </a:xfrm>
          <a:custGeom>
            <a:avLst/>
            <a:gdLst>
              <a:gd name="T0" fmla="*/ 0 w 232"/>
              <a:gd name="T1" fmla="*/ 0 h 462"/>
              <a:gd name="T2" fmla="*/ 0 w 232"/>
              <a:gd name="T3" fmla="*/ 462 h 462"/>
              <a:gd name="T4" fmla="*/ 232 w 232"/>
              <a:gd name="T5" fmla="*/ 232 h 462"/>
              <a:gd name="T6" fmla="*/ 0 w 232"/>
              <a:gd name="T7" fmla="*/ 0 h 462"/>
            </a:gdLst>
            <a:ahLst/>
            <a:cxnLst>
              <a:cxn ang="0">
                <a:pos x="T0" y="T1"/>
              </a:cxn>
              <a:cxn ang="0">
                <a:pos x="T2" y="T3"/>
              </a:cxn>
              <a:cxn ang="0">
                <a:pos x="T4" y="T5"/>
              </a:cxn>
              <a:cxn ang="0">
                <a:pos x="T6" y="T7"/>
              </a:cxn>
            </a:cxnLst>
            <a:rect l="0" t="0" r="r" b="b"/>
            <a:pathLst>
              <a:path w="232" h="462">
                <a:moveTo>
                  <a:pt x="0" y="0"/>
                </a:moveTo>
                <a:lnTo>
                  <a:pt x="0" y="462"/>
                </a:lnTo>
                <a:lnTo>
                  <a:pt x="232" y="232"/>
                </a:lnTo>
                <a:lnTo>
                  <a:pt x="0"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2" name="Freeform 200"/>
          <p:cNvSpPr>
            <a:spLocks/>
          </p:cNvSpPr>
          <p:nvPr userDrawn="1"/>
        </p:nvSpPr>
        <p:spPr bwMode="auto">
          <a:xfrm>
            <a:off x="8301567" y="4902200"/>
            <a:ext cx="1966384" cy="1955800"/>
          </a:xfrm>
          <a:custGeom>
            <a:avLst/>
            <a:gdLst>
              <a:gd name="T0" fmla="*/ 464 w 929"/>
              <a:gd name="T1" fmla="*/ 0 h 924"/>
              <a:gd name="T2" fmla="*/ 464 w 929"/>
              <a:gd name="T3" fmla="*/ 464 h 924"/>
              <a:gd name="T4" fmla="*/ 0 w 929"/>
              <a:gd name="T5" fmla="*/ 464 h 924"/>
              <a:gd name="T6" fmla="*/ 0 w 929"/>
              <a:gd name="T7" fmla="*/ 924 h 924"/>
              <a:gd name="T8" fmla="*/ 468 w 929"/>
              <a:gd name="T9" fmla="*/ 924 h 924"/>
              <a:gd name="T10" fmla="*/ 929 w 929"/>
              <a:gd name="T11" fmla="*/ 464 h 924"/>
              <a:gd name="T12" fmla="*/ 464 w 929"/>
              <a:gd name="T13" fmla="*/ 0 h 924"/>
            </a:gdLst>
            <a:ahLst/>
            <a:cxnLst>
              <a:cxn ang="0">
                <a:pos x="T0" y="T1"/>
              </a:cxn>
              <a:cxn ang="0">
                <a:pos x="T2" y="T3"/>
              </a:cxn>
              <a:cxn ang="0">
                <a:pos x="T4" y="T5"/>
              </a:cxn>
              <a:cxn ang="0">
                <a:pos x="T6" y="T7"/>
              </a:cxn>
              <a:cxn ang="0">
                <a:pos x="T8" y="T9"/>
              </a:cxn>
              <a:cxn ang="0">
                <a:pos x="T10" y="T11"/>
              </a:cxn>
              <a:cxn ang="0">
                <a:pos x="T12" y="T13"/>
              </a:cxn>
            </a:cxnLst>
            <a:rect l="0" t="0" r="r" b="b"/>
            <a:pathLst>
              <a:path w="929" h="924">
                <a:moveTo>
                  <a:pt x="464" y="0"/>
                </a:moveTo>
                <a:lnTo>
                  <a:pt x="464" y="464"/>
                </a:lnTo>
                <a:lnTo>
                  <a:pt x="0" y="464"/>
                </a:lnTo>
                <a:lnTo>
                  <a:pt x="0" y="924"/>
                </a:lnTo>
                <a:lnTo>
                  <a:pt x="468" y="924"/>
                </a:lnTo>
                <a:lnTo>
                  <a:pt x="929" y="464"/>
                </a:lnTo>
                <a:lnTo>
                  <a:pt x="464"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3" name="Freeform 201"/>
          <p:cNvSpPr>
            <a:spLocks/>
          </p:cNvSpPr>
          <p:nvPr userDrawn="1"/>
        </p:nvSpPr>
        <p:spPr bwMode="auto">
          <a:xfrm>
            <a:off x="6347885" y="4902200"/>
            <a:ext cx="1953684" cy="1955800"/>
          </a:xfrm>
          <a:custGeom>
            <a:avLst/>
            <a:gdLst>
              <a:gd name="T0" fmla="*/ 923 w 923"/>
              <a:gd name="T1" fmla="*/ 0 h 924"/>
              <a:gd name="T2" fmla="*/ 693 w 923"/>
              <a:gd name="T3" fmla="*/ 232 h 924"/>
              <a:gd name="T4" fmla="*/ 461 w 923"/>
              <a:gd name="T5" fmla="*/ 464 h 924"/>
              <a:gd name="T6" fmla="*/ 228 w 923"/>
              <a:gd name="T7" fmla="*/ 696 h 924"/>
              <a:gd name="T8" fmla="*/ 0 w 923"/>
              <a:gd name="T9" fmla="*/ 924 h 924"/>
              <a:gd name="T10" fmla="*/ 465 w 923"/>
              <a:gd name="T11" fmla="*/ 924 h 924"/>
              <a:gd name="T12" fmla="*/ 923 w 923"/>
              <a:gd name="T13" fmla="*/ 464 h 924"/>
              <a:gd name="T14" fmla="*/ 923 w 923"/>
              <a:gd name="T15" fmla="*/ 0 h 9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3" h="924">
                <a:moveTo>
                  <a:pt x="923" y="0"/>
                </a:moveTo>
                <a:lnTo>
                  <a:pt x="693" y="232"/>
                </a:lnTo>
                <a:lnTo>
                  <a:pt x="461" y="464"/>
                </a:lnTo>
                <a:lnTo>
                  <a:pt x="228" y="696"/>
                </a:lnTo>
                <a:lnTo>
                  <a:pt x="0" y="924"/>
                </a:lnTo>
                <a:lnTo>
                  <a:pt x="465" y="924"/>
                </a:lnTo>
                <a:lnTo>
                  <a:pt x="923" y="464"/>
                </a:lnTo>
                <a:lnTo>
                  <a:pt x="923"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4" name="Freeform 204"/>
          <p:cNvSpPr>
            <a:spLocks/>
          </p:cNvSpPr>
          <p:nvPr userDrawn="1"/>
        </p:nvSpPr>
        <p:spPr bwMode="auto">
          <a:xfrm>
            <a:off x="9283701" y="1960033"/>
            <a:ext cx="1962151" cy="1964267"/>
          </a:xfrm>
          <a:custGeom>
            <a:avLst/>
            <a:gdLst>
              <a:gd name="T0" fmla="*/ 465 w 927"/>
              <a:gd name="T1" fmla="*/ 464 h 928"/>
              <a:gd name="T2" fmla="*/ 465 w 927"/>
              <a:gd name="T3" fmla="*/ 928 h 928"/>
              <a:gd name="T4" fmla="*/ 927 w 927"/>
              <a:gd name="T5" fmla="*/ 464 h 928"/>
              <a:gd name="T6" fmla="*/ 927 w 927"/>
              <a:gd name="T7" fmla="*/ 0 h 928"/>
              <a:gd name="T8" fmla="*/ 465 w 927"/>
              <a:gd name="T9" fmla="*/ 0 h 928"/>
              <a:gd name="T10" fmla="*/ 0 w 927"/>
              <a:gd name="T11" fmla="*/ 464 h 928"/>
              <a:gd name="T12" fmla="*/ 465 w 927"/>
              <a:gd name="T13" fmla="*/ 464 h 928"/>
            </a:gdLst>
            <a:ahLst/>
            <a:cxnLst>
              <a:cxn ang="0">
                <a:pos x="T0" y="T1"/>
              </a:cxn>
              <a:cxn ang="0">
                <a:pos x="T2" y="T3"/>
              </a:cxn>
              <a:cxn ang="0">
                <a:pos x="T4" y="T5"/>
              </a:cxn>
              <a:cxn ang="0">
                <a:pos x="T6" y="T7"/>
              </a:cxn>
              <a:cxn ang="0">
                <a:pos x="T8" y="T9"/>
              </a:cxn>
              <a:cxn ang="0">
                <a:pos x="T10" y="T11"/>
              </a:cxn>
              <a:cxn ang="0">
                <a:pos x="T12" y="T13"/>
              </a:cxn>
            </a:cxnLst>
            <a:rect l="0" t="0" r="r" b="b"/>
            <a:pathLst>
              <a:path w="927" h="928">
                <a:moveTo>
                  <a:pt x="465" y="464"/>
                </a:moveTo>
                <a:lnTo>
                  <a:pt x="465" y="928"/>
                </a:lnTo>
                <a:lnTo>
                  <a:pt x="927" y="464"/>
                </a:lnTo>
                <a:lnTo>
                  <a:pt x="927" y="0"/>
                </a:lnTo>
                <a:lnTo>
                  <a:pt x="465" y="0"/>
                </a:lnTo>
                <a:lnTo>
                  <a:pt x="0" y="464"/>
                </a:lnTo>
                <a:lnTo>
                  <a:pt x="465"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5" name="Freeform 205"/>
          <p:cNvSpPr>
            <a:spLocks/>
          </p:cNvSpPr>
          <p:nvPr userDrawn="1"/>
        </p:nvSpPr>
        <p:spPr bwMode="auto">
          <a:xfrm>
            <a:off x="8301567" y="1960033"/>
            <a:ext cx="982133" cy="1964267"/>
          </a:xfrm>
          <a:custGeom>
            <a:avLst/>
            <a:gdLst>
              <a:gd name="T0" fmla="*/ 464 w 464"/>
              <a:gd name="T1" fmla="*/ 464 h 928"/>
              <a:gd name="T2" fmla="*/ 464 w 464"/>
              <a:gd name="T3" fmla="*/ 0 h 928"/>
              <a:gd name="T4" fmla="*/ 0 w 464"/>
              <a:gd name="T5" fmla="*/ 464 h 928"/>
              <a:gd name="T6" fmla="*/ 0 w 464"/>
              <a:gd name="T7" fmla="*/ 928 h 928"/>
              <a:gd name="T8" fmla="*/ 464 w 464"/>
              <a:gd name="T9" fmla="*/ 464 h 928"/>
            </a:gdLst>
            <a:ahLst/>
            <a:cxnLst>
              <a:cxn ang="0">
                <a:pos x="T0" y="T1"/>
              </a:cxn>
              <a:cxn ang="0">
                <a:pos x="T2" y="T3"/>
              </a:cxn>
              <a:cxn ang="0">
                <a:pos x="T4" y="T5"/>
              </a:cxn>
              <a:cxn ang="0">
                <a:pos x="T6" y="T7"/>
              </a:cxn>
              <a:cxn ang="0">
                <a:pos x="T8" y="T9"/>
              </a:cxn>
            </a:cxnLst>
            <a:rect l="0" t="0" r="r" b="b"/>
            <a:pathLst>
              <a:path w="464" h="928">
                <a:moveTo>
                  <a:pt x="464" y="464"/>
                </a:moveTo>
                <a:lnTo>
                  <a:pt x="464" y="0"/>
                </a:lnTo>
                <a:lnTo>
                  <a:pt x="0" y="464"/>
                </a:lnTo>
                <a:lnTo>
                  <a:pt x="0" y="928"/>
                </a:lnTo>
                <a:lnTo>
                  <a:pt x="464"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6" name="Freeform 206"/>
          <p:cNvSpPr>
            <a:spLocks/>
          </p:cNvSpPr>
          <p:nvPr userDrawn="1"/>
        </p:nvSpPr>
        <p:spPr bwMode="auto">
          <a:xfrm>
            <a:off x="8301567" y="1"/>
            <a:ext cx="1966384" cy="1960033"/>
          </a:xfrm>
          <a:custGeom>
            <a:avLst/>
            <a:gdLst>
              <a:gd name="T0" fmla="*/ 0 w 929"/>
              <a:gd name="T1" fmla="*/ 464 h 926"/>
              <a:gd name="T2" fmla="*/ 232 w 929"/>
              <a:gd name="T3" fmla="*/ 696 h 926"/>
              <a:gd name="T4" fmla="*/ 464 w 929"/>
              <a:gd name="T5" fmla="*/ 926 h 926"/>
              <a:gd name="T6" fmla="*/ 929 w 929"/>
              <a:gd name="T7" fmla="*/ 926 h 926"/>
              <a:gd name="T8" fmla="*/ 929 w 929"/>
              <a:gd name="T9" fmla="*/ 464 h 926"/>
              <a:gd name="T10" fmla="*/ 929 w 929"/>
              <a:gd name="T11" fmla="*/ 0 h 926"/>
              <a:gd name="T12" fmla="*/ 464 w 929"/>
              <a:gd name="T13" fmla="*/ 0 h 926"/>
              <a:gd name="T14" fmla="*/ 464 w 929"/>
              <a:gd name="T15" fmla="*/ 464 h 926"/>
              <a:gd name="T16" fmla="*/ 0 w 929"/>
              <a:gd name="T17" fmla="*/ 464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9" h="926">
                <a:moveTo>
                  <a:pt x="0" y="464"/>
                </a:moveTo>
                <a:lnTo>
                  <a:pt x="232" y="696"/>
                </a:lnTo>
                <a:lnTo>
                  <a:pt x="464" y="926"/>
                </a:lnTo>
                <a:lnTo>
                  <a:pt x="929" y="926"/>
                </a:lnTo>
                <a:lnTo>
                  <a:pt x="929" y="464"/>
                </a:lnTo>
                <a:lnTo>
                  <a:pt x="929" y="0"/>
                </a:lnTo>
                <a:lnTo>
                  <a:pt x="464" y="0"/>
                </a:lnTo>
                <a:lnTo>
                  <a:pt x="464" y="464"/>
                </a:lnTo>
                <a:lnTo>
                  <a:pt x="0"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7" name="Freeform 207"/>
          <p:cNvSpPr>
            <a:spLocks/>
          </p:cNvSpPr>
          <p:nvPr userDrawn="1"/>
        </p:nvSpPr>
        <p:spPr bwMode="auto">
          <a:xfrm>
            <a:off x="10267951" y="3924301"/>
            <a:ext cx="1936751" cy="2933700"/>
          </a:xfrm>
          <a:custGeom>
            <a:avLst/>
            <a:gdLst>
              <a:gd name="T0" fmla="*/ 462 w 915"/>
              <a:gd name="T1" fmla="*/ 926 h 1386"/>
              <a:gd name="T2" fmla="*/ 462 w 915"/>
              <a:gd name="T3" fmla="*/ 462 h 1386"/>
              <a:gd name="T4" fmla="*/ 232 w 915"/>
              <a:gd name="T5" fmla="*/ 232 h 1386"/>
              <a:gd name="T6" fmla="*/ 0 w 915"/>
              <a:gd name="T7" fmla="*/ 0 h 1386"/>
              <a:gd name="T8" fmla="*/ 0 w 915"/>
              <a:gd name="T9" fmla="*/ 462 h 1386"/>
              <a:gd name="T10" fmla="*/ 0 w 915"/>
              <a:gd name="T11" fmla="*/ 926 h 1386"/>
              <a:gd name="T12" fmla="*/ 232 w 915"/>
              <a:gd name="T13" fmla="*/ 1158 h 1386"/>
              <a:gd name="T14" fmla="*/ 460 w 915"/>
              <a:gd name="T15" fmla="*/ 1386 h 1386"/>
              <a:gd name="T16" fmla="*/ 466 w 915"/>
              <a:gd name="T17" fmla="*/ 1386 h 1386"/>
              <a:gd name="T18" fmla="*/ 915 w 915"/>
              <a:gd name="T19" fmla="*/ 938 h 1386"/>
              <a:gd name="T20" fmla="*/ 915 w 915"/>
              <a:gd name="T21" fmla="*/ 926 h 1386"/>
              <a:gd name="T22" fmla="*/ 462 w 915"/>
              <a:gd name="T23" fmla="*/ 926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5" h="1386">
                <a:moveTo>
                  <a:pt x="462" y="926"/>
                </a:moveTo>
                <a:lnTo>
                  <a:pt x="462" y="462"/>
                </a:lnTo>
                <a:lnTo>
                  <a:pt x="232" y="232"/>
                </a:lnTo>
                <a:lnTo>
                  <a:pt x="0" y="0"/>
                </a:lnTo>
                <a:lnTo>
                  <a:pt x="0" y="462"/>
                </a:lnTo>
                <a:lnTo>
                  <a:pt x="0" y="926"/>
                </a:lnTo>
                <a:lnTo>
                  <a:pt x="232" y="1158"/>
                </a:lnTo>
                <a:lnTo>
                  <a:pt x="460" y="1386"/>
                </a:lnTo>
                <a:lnTo>
                  <a:pt x="466" y="1386"/>
                </a:lnTo>
                <a:lnTo>
                  <a:pt x="915" y="938"/>
                </a:lnTo>
                <a:lnTo>
                  <a:pt x="915" y="926"/>
                </a:lnTo>
                <a:lnTo>
                  <a:pt x="462" y="926"/>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8" name="Freeform 208"/>
          <p:cNvSpPr>
            <a:spLocks/>
          </p:cNvSpPr>
          <p:nvPr userDrawn="1"/>
        </p:nvSpPr>
        <p:spPr bwMode="auto">
          <a:xfrm>
            <a:off x="7323667" y="3924301"/>
            <a:ext cx="977900" cy="1960033"/>
          </a:xfrm>
          <a:custGeom>
            <a:avLst/>
            <a:gdLst>
              <a:gd name="T0" fmla="*/ 0 w 462"/>
              <a:gd name="T1" fmla="*/ 462 h 926"/>
              <a:gd name="T2" fmla="*/ 0 w 462"/>
              <a:gd name="T3" fmla="*/ 926 h 926"/>
              <a:gd name="T4" fmla="*/ 232 w 462"/>
              <a:gd name="T5" fmla="*/ 694 h 926"/>
              <a:gd name="T6" fmla="*/ 462 w 462"/>
              <a:gd name="T7" fmla="*/ 462 h 926"/>
              <a:gd name="T8" fmla="*/ 462 w 462"/>
              <a:gd name="T9" fmla="*/ 0 h 926"/>
              <a:gd name="T10" fmla="*/ 0 w 462"/>
              <a:gd name="T11" fmla="*/ 462 h 926"/>
            </a:gdLst>
            <a:ahLst/>
            <a:cxnLst>
              <a:cxn ang="0">
                <a:pos x="T0" y="T1"/>
              </a:cxn>
              <a:cxn ang="0">
                <a:pos x="T2" y="T3"/>
              </a:cxn>
              <a:cxn ang="0">
                <a:pos x="T4" y="T5"/>
              </a:cxn>
              <a:cxn ang="0">
                <a:pos x="T6" y="T7"/>
              </a:cxn>
              <a:cxn ang="0">
                <a:pos x="T8" y="T9"/>
              </a:cxn>
              <a:cxn ang="0">
                <a:pos x="T10" y="T11"/>
              </a:cxn>
            </a:cxnLst>
            <a:rect l="0" t="0" r="r" b="b"/>
            <a:pathLst>
              <a:path w="462" h="926">
                <a:moveTo>
                  <a:pt x="0" y="462"/>
                </a:moveTo>
                <a:lnTo>
                  <a:pt x="0" y="926"/>
                </a:lnTo>
                <a:lnTo>
                  <a:pt x="232" y="694"/>
                </a:lnTo>
                <a:lnTo>
                  <a:pt x="462" y="462"/>
                </a:lnTo>
                <a:lnTo>
                  <a:pt x="462" y="0"/>
                </a:lnTo>
                <a:lnTo>
                  <a:pt x="0" y="462"/>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9" name="Freeform 209"/>
          <p:cNvSpPr>
            <a:spLocks/>
          </p:cNvSpPr>
          <p:nvPr userDrawn="1"/>
        </p:nvSpPr>
        <p:spPr bwMode="auto">
          <a:xfrm>
            <a:off x="7332134" y="5884333"/>
            <a:ext cx="969433" cy="973667"/>
          </a:xfrm>
          <a:custGeom>
            <a:avLst/>
            <a:gdLst>
              <a:gd name="T0" fmla="*/ 0 w 458"/>
              <a:gd name="T1" fmla="*/ 460 h 460"/>
              <a:gd name="T2" fmla="*/ 458 w 458"/>
              <a:gd name="T3" fmla="*/ 460 h 460"/>
              <a:gd name="T4" fmla="*/ 458 w 458"/>
              <a:gd name="T5" fmla="*/ 0 h 460"/>
              <a:gd name="T6" fmla="*/ 0 w 458"/>
              <a:gd name="T7" fmla="*/ 460 h 460"/>
            </a:gdLst>
            <a:ahLst/>
            <a:cxnLst>
              <a:cxn ang="0">
                <a:pos x="T0" y="T1"/>
              </a:cxn>
              <a:cxn ang="0">
                <a:pos x="T2" y="T3"/>
              </a:cxn>
              <a:cxn ang="0">
                <a:pos x="T4" y="T5"/>
              </a:cxn>
              <a:cxn ang="0">
                <a:pos x="T6" y="T7"/>
              </a:cxn>
            </a:cxnLst>
            <a:rect l="0" t="0" r="r" b="b"/>
            <a:pathLst>
              <a:path w="458" h="460">
                <a:moveTo>
                  <a:pt x="0" y="460"/>
                </a:moveTo>
                <a:lnTo>
                  <a:pt x="458" y="460"/>
                </a:lnTo>
                <a:lnTo>
                  <a:pt x="458" y="0"/>
                </a:lnTo>
                <a:lnTo>
                  <a:pt x="0" y="46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0" name="Freeform 211"/>
          <p:cNvSpPr>
            <a:spLocks/>
          </p:cNvSpPr>
          <p:nvPr userDrawn="1"/>
        </p:nvSpPr>
        <p:spPr bwMode="auto">
          <a:xfrm>
            <a:off x="6339417" y="5884333"/>
            <a:ext cx="984251" cy="973667"/>
          </a:xfrm>
          <a:custGeom>
            <a:avLst/>
            <a:gdLst>
              <a:gd name="T0" fmla="*/ 465 w 465"/>
              <a:gd name="T1" fmla="*/ 0 h 460"/>
              <a:gd name="T2" fmla="*/ 0 w 465"/>
              <a:gd name="T3" fmla="*/ 0 h 460"/>
              <a:gd name="T4" fmla="*/ 0 w 465"/>
              <a:gd name="T5" fmla="*/ 460 h 460"/>
              <a:gd name="T6" fmla="*/ 4 w 465"/>
              <a:gd name="T7" fmla="*/ 460 h 460"/>
              <a:gd name="T8" fmla="*/ 232 w 465"/>
              <a:gd name="T9" fmla="*/ 232 h 460"/>
              <a:gd name="T10" fmla="*/ 465 w 465"/>
              <a:gd name="T11" fmla="*/ 0 h 460"/>
            </a:gdLst>
            <a:ahLst/>
            <a:cxnLst>
              <a:cxn ang="0">
                <a:pos x="T0" y="T1"/>
              </a:cxn>
              <a:cxn ang="0">
                <a:pos x="T2" y="T3"/>
              </a:cxn>
              <a:cxn ang="0">
                <a:pos x="T4" y="T5"/>
              </a:cxn>
              <a:cxn ang="0">
                <a:pos x="T6" y="T7"/>
              </a:cxn>
              <a:cxn ang="0">
                <a:pos x="T8" y="T9"/>
              </a:cxn>
              <a:cxn ang="0">
                <a:pos x="T10" y="T11"/>
              </a:cxn>
            </a:cxnLst>
            <a:rect l="0" t="0" r="r" b="b"/>
            <a:pathLst>
              <a:path w="465" h="460">
                <a:moveTo>
                  <a:pt x="465" y="0"/>
                </a:moveTo>
                <a:lnTo>
                  <a:pt x="0" y="0"/>
                </a:lnTo>
                <a:lnTo>
                  <a:pt x="0" y="460"/>
                </a:lnTo>
                <a:lnTo>
                  <a:pt x="4" y="460"/>
                </a:lnTo>
                <a:lnTo>
                  <a:pt x="232" y="232"/>
                </a:lnTo>
                <a:lnTo>
                  <a:pt x="465" y="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1" name="Freeform 212"/>
          <p:cNvSpPr>
            <a:spLocks/>
          </p:cNvSpPr>
          <p:nvPr userDrawn="1"/>
        </p:nvSpPr>
        <p:spPr bwMode="auto">
          <a:xfrm>
            <a:off x="8301567" y="4415367"/>
            <a:ext cx="982133" cy="1468967"/>
          </a:xfrm>
          <a:custGeom>
            <a:avLst/>
            <a:gdLst>
              <a:gd name="T0" fmla="*/ 0 w 464"/>
              <a:gd name="T1" fmla="*/ 230 h 694"/>
              <a:gd name="T2" fmla="*/ 0 w 464"/>
              <a:gd name="T3" fmla="*/ 694 h 694"/>
              <a:gd name="T4" fmla="*/ 464 w 464"/>
              <a:gd name="T5" fmla="*/ 694 h 694"/>
              <a:gd name="T6" fmla="*/ 464 w 464"/>
              <a:gd name="T7" fmla="*/ 230 h 694"/>
              <a:gd name="T8" fmla="*/ 232 w 464"/>
              <a:gd name="T9" fmla="*/ 0 h 694"/>
              <a:gd name="T10" fmla="*/ 0 w 464"/>
              <a:gd name="T11" fmla="*/ 230 h 694"/>
            </a:gdLst>
            <a:ahLst/>
            <a:cxnLst>
              <a:cxn ang="0">
                <a:pos x="T0" y="T1"/>
              </a:cxn>
              <a:cxn ang="0">
                <a:pos x="T2" y="T3"/>
              </a:cxn>
              <a:cxn ang="0">
                <a:pos x="T4" y="T5"/>
              </a:cxn>
              <a:cxn ang="0">
                <a:pos x="T6" y="T7"/>
              </a:cxn>
              <a:cxn ang="0">
                <a:pos x="T8" y="T9"/>
              </a:cxn>
              <a:cxn ang="0">
                <a:pos x="T10" y="T11"/>
              </a:cxn>
            </a:cxnLst>
            <a:rect l="0" t="0" r="r" b="b"/>
            <a:pathLst>
              <a:path w="464" h="694">
                <a:moveTo>
                  <a:pt x="0" y="230"/>
                </a:moveTo>
                <a:lnTo>
                  <a:pt x="0" y="694"/>
                </a:lnTo>
                <a:lnTo>
                  <a:pt x="464" y="694"/>
                </a:lnTo>
                <a:lnTo>
                  <a:pt x="464" y="230"/>
                </a:lnTo>
                <a:lnTo>
                  <a:pt x="232" y="0"/>
                </a:lnTo>
                <a:lnTo>
                  <a:pt x="0" y="23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2" name="Freeform 156"/>
          <p:cNvSpPr>
            <a:spLocks/>
          </p:cNvSpPr>
          <p:nvPr userDrawn="1"/>
        </p:nvSpPr>
        <p:spPr bwMode="auto">
          <a:xfrm>
            <a:off x="4377267" y="3924301"/>
            <a:ext cx="1962151" cy="1960033"/>
          </a:xfrm>
          <a:custGeom>
            <a:avLst/>
            <a:gdLst>
              <a:gd name="T0" fmla="*/ 0 w 927"/>
              <a:gd name="T1" fmla="*/ 462 h 926"/>
              <a:gd name="T2" fmla="*/ 463 w 927"/>
              <a:gd name="T3" fmla="*/ 462 h 926"/>
              <a:gd name="T4" fmla="*/ 463 w 927"/>
              <a:gd name="T5" fmla="*/ 926 h 926"/>
              <a:gd name="T6" fmla="*/ 927 w 927"/>
              <a:gd name="T7" fmla="*/ 926 h 926"/>
              <a:gd name="T8" fmla="*/ 927 w 927"/>
              <a:gd name="T9" fmla="*/ 462 h 926"/>
              <a:gd name="T10" fmla="*/ 927 w 927"/>
              <a:gd name="T11" fmla="*/ 0 h 926"/>
              <a:gd name="T12" fmla="*/ 463 w 927"/>
              <a:gd name="T13" fmla="*/ 0 h 926"/>
              <a:gd name="T14" fmla="*/ 0 w 927"/>
              <a:gd name="T15" fmla="*/ 462 h 9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7" h="926">
                <a:moveTo>
                  <a:pt x="0" y="462"/>
                </a:moveTo>
                <a:lnTo>
                  <a:pt x="463" y="462"/>
                </a:lnTo>
                <a:lnTo>
                  <a:pt x="463" y="926"/>
                </a:lnTo>
                <a:lnTo>
                  <a:pt x="927" y="926"/>
                </a:lnTo>
                <a:lnTo>
                  <a:pt x="927" y="462"/>
                </a:lnTo>
                <a:lnTo>
                  <a:pt x="927" y="0"/>
                </a:lnTo>
                <a:lnTo>
                  <a:pt x="463" y="0"/>
                </a:lnTo>
                <a:lnTo>
                  <a:pt x="0" y="462"/>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3" name="Freeform 159"/>
          <p:cNvSpPr>
            <a:spLocks/>
          </p:cNvSpPr>
          <p:nvPr userDrawn="1"/>
        </p:nvSpPr>
        <p:spPr bwMode="auto">
          <a:xfrm>
            <a:off x="4381500" y="5884333"/>
            <a:ext cx="1957917" cy="973667"/>
          </a:xfrm>
          <a:custGeom>
            <a:avLst/>
            <a:gdLst>
              <a:gd name="T0" fmla="*/ 461 w 925"/>
              <a:gd name="T1" fmla="*/ 0 h 460"/>
              <a:gd name="T2" fmla="*/ 0 w 925"/>
              <a:gd name="T3" fmla="*/ 460 h 460"/>
              <a:gd name="T4" fmla="*/ 925 w 925"/>
              <a:gd name="T5" fmla="*/ 460 h 460"/>
              <a:gd name="T6" fmla="*/ 925 w 925"/>
              <a:gd name="T7" fmla="*/ 0 h 460"/>
              <a:gd name="T8" fmla="*/ 461 w 925"/>
              <a:gd name="T9" fmla="*/ 0 h 460"/>
            </a:gdLst>
            <a:ahLst/>
            <a:cxnLst>
              <a:cxn ang="0">
                <a:pos x="T0" y="T1"/>
              </a:cxn>
              <a:cxn ang="0">
                <a:pos x="T2" y="T3"/>
              </a:cxn>
              <a:cxn ang="0">
                <a:pos x="T4" y="T5"/>
              </a:cxn>
              <a:cxn ang="0">
                <a:pos x="T6" y="T7"/>
              </a:cxn>
              <a:cxn ang="0">
                <a:pos x="T8" y="T9"/>
              </a:cxn>
            </a:cxnLst>
            <a:rect l="0" t="0" r="r" b="b"/>
            <a:pathLst>
              <a:path w="925" h="460">
                <a:moveTo>
                  <a:pt x="461" y="0"/>
                </a:moveTo>
                <a:lnTo>
                  <a:pt x="0" y="460"/>
                </a:lnTo>
                <a:lnTo>
                  <a:pt x="925" y="460"/>
                </a:lnTo>
                <a:lnTo>
                  <a:pt x="925" y="0"/>
                </a:lnTo>
                <a:lnTo>
                  <a:pt x="461"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4" name="Freeform 160"/>
          <p:cNvSpPr>
            <a:spLocks/>
          </p:cNvSpPr>
          <p:nvPr userDrawn="1"/>
        </p:nvSpPr>
        <p:spPr bwMode="auto">
          <a:xfrm>
            <a:off x="3395134" y="1"/>
            <a:ext cx="2944284" cy="3924300"/>
          </a:xfrm>
          <a:custGeom>
            <a:avLst/>
            <a:gdLst>
              <a:gd name="T0" fmla="*/ 464 w 1391"/>
              <a:gd name="T1" fmla="*/ 464 h 1854"/>
              <a:gd name="T2" fmla="*/ 0 w 1391"/>
              <a:gd name="T3" fmla="*/ 464 h 1854"/>
              <a:gd name="T4" fmla="*/ 464 w 1391"/>
              <a:gd name="T5" fmla="*/ 926 h 1854"/>
              <a:gd name="T6" fmla="*/ 464 w 1391"/>
              <a:gd name="T7" fmla="*/ 1390 h 1854"/>
              <a:gd name="T8" fmla="*/ 927 w 1391"/>
              <a:gd name="T9" fmla="*/ 926 h 1854"/>
              <a:gd name="T10" fmla="*/ 927 w 1391"/>
              <a:gd name="T11" fmla="*/ 1854 h 1854"/>
              <a:gd name="T12" fmla="*/ 1391 w 1391"/>
              <a:gd name="T13" fmla="*/ 1390 h 1854"/>
              <a:gd name="T14" fmla="*/ 1391 w 1391"/>
              <a:gd name="T15" fmla="*/ 926 h 1854"/>
              <a:gd name="T16" fmla="*/ 1159 w 1391"/>
              <a:gd name="T17" fmla="*/ 696 h 1854"/>
              <a:gd name="T18" fmla="*/ 927 w 1391"/>
              <a:gd name="T19" fmla="*/ 464 h 1854"/>
              <a:gd name="T20" fmla="*/ 1391 w 1391"/>
              <a:gd name="T21" fmla="*/ 464 h 1854"/>
              <a:gd name="T22" fmla="*/ 1391 w 1391"/>
              <a:gd name="T23" fmla="*/ 0 h 1854"/>
              <a:gd name="T24" fmla="*/ 464 w 1391"/>
              <a:gd name="T25" fmla="*/ 0 h 1854"/>
              <a:gd name="T26" fmla="*/ 464 w 1391"/>
              <a:gd name="T27" fmla="*/ 46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1" h="1854">
                <a:moveTo>
                  <a:pt x="464" y="464"/>
                </a:moveTo>
                <a:lnTo>
                  <a:pt x="0" y="464"/>
                </a:lnTo>
                <a:lnTo>
                  <a:pt x="464" y="926"/>
                </a:lnTo>
                <a:lnTo>
                  <a:pt x="464" y="1390"/>
                </a:lnTo>
                <a:lnTo>
                  <a:pt x="927" y="926"/>
                </a:lnTo>
                <a:lnTo>
                  <a:pt x="927" y="1854"/>
                </a:lnTo>
                <a:lnTo>
                  <a:pt x="1391" y="1390"/>
                </a:lnTo>
                <a:lnTo>
                  <a:pt x="1391" y="926"/>
                </a:lnTo>
                <a:lnTo>
                  <a:pt x="1159" y="696"/>
                </a:lnTo>
                <a:lnTo>
                  <a:pt x="927" y="464"/>
                </a:lnTo>
                <a:lnTo>
                  <a:pt x="1391" y="464"/>
                </a:lnTo>
                <a:lnTo>
                  <a:pt x="1391" y="0"/>
                </a:lnTo>
                <a:lnTo>
                  <a:pt x="464" y="0"/>
                </a:lnTo>
                <a:lnTo>
                  <a:pt x="464" y="464"/>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5" name="Freeform 174"/>
          <p:cNvSpPr>
            <a:spLocks/>
          </p:cNvSpPr>
          <p:nvPr userDrawn="1"/>
        </p:nvSpPr>
        <p:spPr bwMode="auto">
          <a:xfrm>
            <a:off x="6339418" y="1"/>
            <a:ext cx="2944284" cy="3924300"/>
          </a:xfrm>
          <a:custGeom>
            <a:avLst/>
            <a:gdLst>
              <a:gd name="T0" fmla="*/ 0 w 1391"/>
              <a:gd name="T1" fmla="*/ 464 h 1854"/>
              <a:gd name="T2" fmla="*/ 0 w 1391"/>
              <a:gd name="T3" fmla="*/ 1854 h 1854"/>
              <a:gd name="T4" fmla="*/ 927 w 1391"/>
              <a:gd name="T5" fmla="*/ 926 h 1854"/>
              <a:gd name="T6" fmla="*/ 927 w 1391"/>
              <a:gd name="T7" fmla="*/ 1390 h 1854"/>
              <a:gd name="T8" fmla="*/ 1391 w 1391"/>
              <a:gd name="T9" fmla="*/ 926 h 1854"/>
              <a:gd name="T10" fmla="*/ 1159 w 1391"/>
              <a:gd name="T11" fmla="*/ 696 h 1854"/>
              <a:gd name="T12" fmla="*/ 927 w 1391"/>
              <a:gd name="T13" fmla="*/ 464 h 1854"/>
              <a:gd name="T14" fmla="*/ 1391 w 1391"/>
              <a:gd name="T15" fmla="*/ 464 h 1854"/>
              <a:gd name="T16" fmla="*/ 1391 w 1391"/>
              <a:gd name="T17" fmla="*/ 0 h 1854"/>
              <a:gd name="T18" fmla="*/ 465 w 1391"/>
              <a:gd name="T19" fmla="*/ 0 h 1854"/>
              <a:gd name="T20" fmla="*/ 465 w 1391"/>
              <a:gd name="T21" fmla="*/ 464 h 1854"/>
              <a:gd name="T22" fmla="*/ 0 w 1391"/>
              <a:gd name="T23" fmla="*/ 46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1" h="1854">
                <a:moveTo>
                  <a:pt x="0" y="464"/>
                </a:moveTo>
                <a:lnTo>
                  <a:pt x="0" y="1854"/>
                </a:lnTo>
                <a:lnTo>
                  <a:pt x="927" y="926"/>
                </a:lnTo>
                <a:lnTo>
                  <a:pt x="927" y="1390"/>
                </a:lnTo>
                <a:lnTo>
                  <a:pt x="1391" y="926"/>
                </a:lnTo>
                <a:lnTo>
                  <a:pt x="1159" y="696"/>
                </a:lnTo>
                <a:lnTo>
                  <a:pt x="927" y="464"/>
                </a:lnTo>
                <a:lnTo>
                  <a:pt x="1391" y="464"/>
                </a:lnTo>
                <a:lnTo>
                  <a:pt x="1391" y="0"/>
                </a:lnTo>
                <a:lnTo>
                  <a:pt x="465" y="0"/>
                </a:lnTo>
                <a:lnTo>
                  <a:pt x="465" y="464"/>
                </a:lnTo>
                <a:lnTo>
                  <a:pt x="0" y="464"/>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6" name="Freeform 203"/>
          <p:cNvSpPr>
            <a:spLocks/>
          </p:cNvSpPr>
          <p:nvPr userDrawn="1"/>
        </p:nvSpPr>
        <p:spPr bwMode="auto">
          <a:xfrm>
            <a:off x="6339418" y="3924301"/>
            <a:ext cx="1962151" cy="1960033"/>
          </a:xfrm>
          <a:custGeom>
            <a:avLst/>
            <a:gdLst>
              <a:gd name="T0" fmla="*/ 465 w 927"/>
              <a:gd name="T1" fmla="*/ 462 h 926"/>
              <a:gd name="T2" fmla="*/ 927 w 927"/>
              <a:gd name="T3" fmla="*/ 0 h 926"/>
              <a:gd name="T4" fmla="*/ 0 w 927"/>
              <a:gd name="T5" fmla="*/ 0 h 926"/>
              <a:gd name="T6" fmla="*/ 0 w 927"/>
              <a:gd name="T7" fmla="*/ 926 h 926"/>
              <a:gd name="T8" fmla="*/ 465 w 927"/>
              <a:gd name="T9" fmla="*/ 926 h 926"/>
              <a:gd name="T10" fmla="*/ 465 w 927"/>
              <a:gd name="T11" fmla="*/ 462 h 926"/>
            </a:gdLst>
            <a:ahLst/>
            <a:cxnLst>
              <a:cxn ang="0">
                <a:pos x="T0" y="T1"/>
              </a:cxn>
              <a:cxn ang="0">
                <a:pos x="T2" y="T3"/>
              </a:cxn>
              <a:cxn ang="0">
                <a:pos x="T4" y="T5"/>
              </a:cxn>
              <a:cxn ang="0">
                <a:pos x="T6" y="T7"/>
              </a:cxn>
              <a:cxn ang="0">
                <a:pos x="T8" y="T9"/>
              </a:cxn>
              <a:cxn ang="0">
                <a:pos x="T10" y="T11"/>
              </a:cxn>
            </a:cxnLst>
            <a:rect l="0" t="0" r="r" b="b"/>
            <a:pathLst>
              <a:path w="927" h="926">
                <a:moveTo>
                  <a:pt x="465" y="462"/>
                </a:moveTo>
                <a:lnTo>
                  <a:pt x="927" y="0"/>
                </a:lnTo>
                <a:lnTo>
                  <a:pt x="0" y="0"/>
                </a:lnTo>
                <a:lnTo>
                  <a:pt x="0" y="926"/>
                </a:lnTo>
                <a:lnTo>
                  <a:pt x="465" y="926"/>
                </a:lnTo>
                <a:lnTo>
                  <a:pt x="465" y="462"/>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4A4837DE-194A-60C8-61F0-C0B2EAF8CC3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395135" y="1824635"/>
            <a:ext cx="5258300" cy="339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22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40"/>
                                        <p:tgtEl>
                                          <p:spTgt spid="122"/>
                                        </p:tgtEl>
                                      </p:cBhvr>
                                    </p:animEffect>
                                    <p:set>
                                      <p:cBhvr>
                                        <p:cTn id="7" dur="1" fill="hold">
                                          <p:stCondLst>
                                            <p:cond delay="39"/>
                                          </p:stCondLst>
                                        </p:cTn>
                                        <p:tgtEl>
                                          <p:spTgt spid="122"/>
                                        </p:tgtEl>
                                        <p:attrNameLst>
                                          <p:attrName>style.visibility</p:attrName>
                                        </p:attrNameLst>
                                      </p:cBhvr>
                                      <p:to>
                                        <p:strVal val="hidden"/>
                                      </p:to>
                                    </p:set>
                                  </p:childTnLst>
                                </p:cTn>
                              </p:par>
                            </p:childTnLst>
                          </p:cTn>
                        </p:par>
                        <p:par>
                          <p:cTn id="8" fill="hold">
                            <p:stCondLst>
                              <p:cond delay="40"/>
                            </p:stCondLst>
                            <p:childTnLst>
                              <p:par>
                                <p:cTn id="9" presetID="10" presetClass="exit" presetSubtype="0" fill="hold" grpId="0" nodeType="afterEffect">
                                  <p:stCondLst>
                                    <p:cond delay="0"/>
                                  </p:stCondLst>
                                  <p:childTnLst>
                                    <p:animEffect transition="out" filter="fade">
                                      <p:cBhvr>
                                        <p:cTn id="10" dur="40"/>
                                        <p:tgtEl>
                                          <p:spTgt spid="123"/>
                                        </p:tgtEl>
                                      </p:cBhvr>
                                    </p:animEffect>
                                    <p:set>
                                      <p:cBhvr>
                                        <p:cTn id="11" dur="1" fill="hold">
                                          <p:stCondLst>
                                            <p:cond delay="39"/>
                                          </p:stCondLst>
                                        </p:cTn>
                                        <p:tgtEl>
                                          <p:spTgt spid="123"/>
                                        </p:tgtEl>
                                        <p:attrNameLst>
                                          <p:attrName>style.visibility</p:attrName>
                                        </p:attrNameLst>
                                      </p:cBhvr>
                                      <p:to>
                                        <p:strVal val="hidden"/>
                                      </p:to>
                                    </p:set>
                                  </p:childTnLst>
                                </p:cTn>
                              </p:par>
                            </p:childTnLst>
                          </p:cTn>
                        </p:par>
                        <p:par>
                          <p:cTn id="12" fill="hold">
                            <p:stCondLst>
                              <p:cond delay="80"/>
                            </p:stCondLst>
                            <p:childTnLst>
                              <p:par>
                                <p:cTn id="13" presetID="10" presetClass="exit" presetSubtype="0" fill="hold" grpId="0" nodeType="afterEffect">
                                  <p:stCondLst>
                                    <p:cond delay="0"/>
                                  </p:stCondLst>
                                  <p:childTnLst>
                                    <p:animEffect transition="out" filter="fade">
                                      <p:cBhvr>
                                        <p:cTn id="14" dur="40"/>
                                        <p:tgtEl>
                                          <p:spTgt spid="153"/>
                                        </p:tgtEl>
                                      </p:cBhvr>
                                    </p:animEffect>
                                    <p:set>
                                      <p:cBhvr>
                                        <p:cTn id="15" dur="1" fill="hold">
                                          <p:stCondLst>
                                            <p:cond delay="39"/>
                                          </p:stCondLst>
                                        </p:cTn>
                                        <p:tgtEl>
                                          <p:spTgt spid="153"/>
                                        </p:tgtEl>
                                        <p:attrNameLst>
                                          <p:attrName>style.visibility</p:attrName>
                                        </p:attrNameLst>
                                      </p:cBhvr>
                                      <p:to>
                                        <p:strVal val="hidden"/>
                                      </p:to>
                                    </p:set>
                                  </p:childTnLst>
                                </p:cTn>
                              </p:par>
                            </p:childTnLst>
                          </p:cTn>
                        </p:par>
                        <p:par>
                          <p:cTn id="16" fill="hold">
                            <p:stCondLst>
                              <p:cond delay="120"/>
                            </p:stCondLst>
                            <p:childTnLst>
                              <p:par>
                                <p:cTn id="17" presetID="10" presetClass="exit" presetSubtype="0" fill="hold" grpId="0" nodeType="afterEffect">
                                  <p:stCondLst>
                                    <p:cond delay="0"/>
                                  </p:stCondLst>
                                  <p:childTnLst>
                                    <p:animEffect transition="out" filter="fade">
                                      <p:cBhvr>
                                        <p:cTn id="18" dur="40"/>
                                        <p:tgtEl>
                                          <p:spTgt spid="143"/>
                                        </p:tgtEl>
                                      </p:cBhvr>
                                    </p:animEffect>
                                    <p:set>
                                      <p:cBhvr>
                                        <p:cTn id="19" dur="1" fill="hold">
                                          <p:stCondLst>
                                            <p:cond delay="39"/>
                                          </p:stCondLst>
                                        </p:cTn>
                                        <p:tgtEl>
                                          <p:spTgt spid="143"/>
                                        </p:tgtEl>
                                        <p:attrNameLst>
                                          <p:attrName>style.visibility</p:attrName>
                                        </p:attrNameLst>
                                      </p:cBhvr>
                                      <p:to>
                                        <p:strVal val="hidden"/>
                                      </p:to>
                                    </p:set>
                                  </p:childTnLst>
                                </p:cTn>
                              </p:par>
                            </p:childTnLst>
                          </p:cTn>
                        </p:par>
                        <p:par>
                          <p:cTn id="20" fill="hold">
                            <p:stCondLst>
                              <p:cond delay="160"/>
                            </p:stCondLst>
                            <p:childTnLst>
                              <p:par>
                                <p:cTn id="21" presetID="10" presetClass="exit" presetSubtype="0" fill="hold" grpId="0" nodeType="afterEffect">
                                  <p:stCondLst>
                                    <p:cond delay="0"/>
                                  </p:stCondLst>
                                  <p:childTnLst>
                                    <p:animEffect transition="out" filter="fade">
                                      <p:cBhvr>
                                        <p:cTn id="22" dur="40"/>
                                        <p:tgtEl>
                                          <p:spTgt spid="160"/>
                                        </p:tgtEl>
                                      </p:cBhvr>
                                    </p:animEffect>
                                    <p:set>
                                      <p:cBhvr>
                                        <p:cTn id="23" dur="1" fill="hold">
                                          <p:stCondLst>
                                            <p:cond delay="39"/>
                                          </p:stCondLst>
                                        </p:cTn>
                                        <p:tgtEl>
                                          <p:spTgt spid="160"/>
                                        </p:tgtEl>
                                        <p:attrNameLst>
                                          <p:attrName>style.visibility</p:attrName>
                                        </p:attrNameLst>
                                      </p:cBhvr>
                                      <p:to>
                                        <p:strVal val="hidden"/>
                                      </p:to>
                                    </p:set>
                                  </p:childTnLst>
                                </p:cTn>
                              </p:par>
                            </p:childTnLst>
                          </p:cTn>
                        </p:par>
                        <p:par>
                          <p:cTn id="24" fill="hold">
                            <p:stCondLst>
                              <p:cond delay="200"/>
                            </p:stCondLst>
                            <p:childTnLst>
                              <p:par>
                                <p:cTn id="25" presetID="10" presetClass="exit" presetSubtype="0" fill="hold" grpId="0" nodeType="afterEffect">
                                  <p:stCondLst>
                                    <p:cond delay="0"/>
                                  </p:stCondLst>
                                  <p:childTnLst>
                                    <p:animEffect transition="out" filter="fade">
                                      <p:cBhvr>
                                        <p:cTn id="26" dur="40"/>
                                        <p:tgtEl>
                                          <p:spTgt spid="172"/>
                                        </p:tgtEl>
                                      </p:cBhvr>
                                    </p:animEffect>
                                    <p:set>
                                      <p:cBhvr>
                                        <p:cTn id="27" dur="1" fill="hold">
                                          <p:stCondLst>
                                            <p:cond delay="39"/>
                                          </p:stCondLst>
                                        </p:cTn>
                                        <p:tgtEl>
                                          <p:spTgt spid="172"/>
                                        </p:tgtEl>
                                        <p:attrNameLst>
                                          <p:attrName>style.visibility</p:attrName>
                                        </p:attrNameLst>
                                      </p:cBhvr>
                                      <p:to>
                                        <p:strVal val="hidden"/>
                                      </p:to>
                                    </p:set>
                                  </p:childTnLst>
                                </p:cTn>
                              </p:par>
                            </p:childTnLst>
                          </p:cTn>
                        </p:par>
                        <p:par>
                          <p:cTn id="28" fill="hold">
                            <p:stCondLst>
                              <p:cond delay="240"/>
                            </p:stCondLst>
                            <p:childTnLst>
                              <p:par>
                                <p:cTn id="29" presetID="10" presetClass="exit" presetSubtype="0" fill="hold" grpId="0" nodeType="afterEffect">
                                  <p:stCondLst>
                                    <p:cond delay="0"/>
                                  </p:stCondLst>
                                  <p:childTnLst>
                                    <p:animEffect transition="out" filter="fade">
                                      <p:cBhvr>
                                        <p:cTn id="30" dur="40"/>
                                        <p:tgtEl>
                                          <p:spTgt spid="116"/>
                                        </p:tgtEl>
                                      </p:cBhvr>
                                    </p:animEffect>
                                    <p:set>
                                      <p:cBhvr>
                                        <p:cTn id="31" dur="1" fill="hold">
                                          <p:stCondLst>
                                            <p:cond delay="39"/>
                                          </p:stCondLst>
                                        </p:cTn>
                                        <p:tgtEl>
                                          <p:spTgt spid="116"/>
                                        </p:tgtEl>
                                        <p:attrNameLst>
                                          <p:attrName>style.visibility</p:attrName>
                                        </p:attrNameLst>
                                      </p:cBhvr>
                                      <p:to>
                                        <p:strVal val="hidden"/>
                                      </p:to>
                                    </p:set>
                                  </p:childTnLst>
                                </p:cTn>
                              </p:par>
                            </p:childTnLst>
                          </p:cTn>
                        </p:par>
                        <p:par>
                          <p:cTn id="32" fill="hold">
                            <p:stCondLst>
                              <p:cond delay="280"/>
                            </p:stCondLst>
                            <p:childTnLst>
                              <p:par>
                                <p:cTn id="33" presetID="10" presetClass="exit" presetSubtype="0" fill="hold" grpId="0" nodeType="afterEffect">
                                  <p:stCondLst>
                                    <p:cond delay="0"/>
                                  </p:stCondLst>
                                  <p:childTnLst>
                                    <p:animEffect transition="out" filter="fade">
                                      <p:cBhvr>
                                        <p:cTn id="34" dur="40"/>
                                        <p:tgtEl>
                                          <p:spTgt spid="118"/>
                                        </p:tgtEl>
                                      </p:cBhvr>
                                    </p:animEffect>
                                    <p:set>
                                      <p:cBhvr>
                                        <p:cTn id="35" dur="1" fill="hold">
                                          <p:stCondLst>
                                            <p:cond delay="39"/>
                                          </p:stCondLst>
                                        </p:cTn>
                                        <p:tgtEl>
                                          <p:spTgt spid="118"/>
                                        </p:tgtEl>
                                        <p:attrNameLst>
                                          <p:attrName>style.visibility</p:attrName>
                                        </p:attrNameLst>
                                      </p:cBhvr>
                                      <p:to>
                                        <p:strVal val="hidden"/>
                                      </p:to>
                                    </p:set>
                                  </p:childTnLst>
                                </p:cTn>
                              </p:par>
                            </p:childTnLst>
                          </p:cTn>
                        </p:par>
                        <p:par>
                          <p:cTn id="36" fill="hold">
                            <p:stCondLst>
                              <p:cond delay="320"/>
                            </p:stCondLst>
                            <p:childTnLst>
                              <p:par>
                                <p:cTn id="37" presetID="10" presetClass="exit" presetSubtype="0" fill="hold" grpId="0" nodeType="afterEffect">
                                  <p:stCondLst>
                                    <p:cond delay="0"/>
                                  </p:stCondLst>
                                  <p:childTnLst>
                                    <p:animEffect transition="out" filter="fade">
                                      <p:cBhvr>
                                        <p:cTn id="38" dur="40"/>
                                        <p:tgtEl>
                                          <p:spTgt spid="141"/>
                                        </p:tgtEl>
                                      </p:cBhvr>
                                    </p:animEffect>
                                    <p:set>
                                      <p:cBhvr>
                                        <p:cTn id="39" dur="1" fill="hold">
                                          <p:stCondLst>
                                            <p:cond delay="39"/>
                                          </p:stCondLst>
                                        </p:cTn>
                                        <p:tgtEl>
                                          <p:spTgt spid="141"/>
                                        </p:tgtEl>
                                        <p:attrNameLst>
                                          <p:attrName>style.visibility</p:attrName>
                                        </p:attrNameLst>
                                      </p:cBhvr>
                                      <p:to>
                                        <p:strVal val="hidden"/>
                                      </p:to>
                                    </p:set>
                                  </p:childTnLst>
                                </p:cTn>
                              </p:par>
                            </p:childTnLst>
                          </p:cTn>
                        </p:par>
                        <p:par>
                          <p:cTn id="40" fill="hold">
                            <p:stCondLst>
                              <p:cond delay="360"/>
                            </p:stCondLst>
                            <p:childTnLst>
                              <p:par>
                                <p:cTn id="41" presetID="10" presetClass="exit" presetSubtype="0" fill="hold" grpId="0" nodeType="afterEffect">
                                  <p:stCondLst>
                                    <p:cond delay="0"/>
                                  </p:stCondLst>
                                  <p:childTnLst>
                                    <p:animEffect transition="out" filter="fade">
                                      <p:cBhvr>
                                        <p:cTn id="42" dur="40"/>
                                        <p:tgtEl>
                                          <p:spTgt spid="158"/>
                                        </p:tgtEl>
                                      </p:cBhvr>
                                    </p:animEffect>
                                    <p:set>
                                      <p:cBhvr>
                                        <p:cTn id="43" dur="1" fill="hold">
                                          <p:stCondLst>
                                            <p:cond delay="39"/>
                                          </p:stCondLst>
                                        </p:cTn>
                                        <p:tgtEl>
                                          <p:spTgt spid="158"/>
                                        </p:tgtEl>
                                        <p:attrNameLst>
                                          <p:attrName>style.visibility</p:attrName>
                                        </p:attrNameLst>
                                      </p:cBhvr>
                                      <p:to>
                                        <p:strVal val="hidden"/>
                                      </p:to>
                                    </p:set>
                                  </p:childTnLst>
                                </p:cTn>
                              </p:par>
                            </p:childTnLst>
                          </p:cTn>
                        </p:par>
                        <p:par>
                          <p:cTn id="44" fill="hold">
                            <p:stCondLst>
                              <p:cond delay="400"/>
                            </p:stCondLst>
                            <p:childTnLst>
                              <p:par>
                                <p:cTn id="45" presetID="10" presetClass="exit" presetSubtype="0" fill="hold" grpId="0" nodeType="afterEffect">
                                  <p:stCondLst>
                                    <p:cond delay="0"/>
                                  </p:stCondLst>
                                  <p:childTnLst>
                                    <p:animEffect transition="out" filter="fade">
                                      <p:cBhvr>
                                        <p:cTn id="46" dur="40"/>
                                        <p:tgtEl>
                                          <p:spTgt spid="130"/>
                                        </p:tgtEl>
                                      </p:cBhvr>
                                    </p:animEffect>
                                    <p:set>
                                      <p:cBhvr>
                                        <p:cTn id="47" dur="1" fill="hold">
                                          <p:stCondLst>
                                            <p:cond delay="39"/>
                                          </p:stCondLst>
                                        </p:cTn>
                                        <p:tgtEl>
                                          <p:spTgt spid="130"/>
                                        </p:tgtEl>
                                        <p:attrNameLst>
                                          <p:attrName>style.visibility</p:attrName>
                                        </p:attrNameLst>
                                      </p:cBhvr>
                                      <p:to>
                                        <p:strVal val="hidden"/>
                                      </p:to>
                                    </p:set>
                                  </p:childTnLst>
                                </p:cTn>
                              </p:par>
                            </p:childTnLst>
                          </p:cTn>
                        </p:par>
                        <p:par>
                          <p:cTn id="48" fill="hold">
                            <p:stCondLst>
                              <p:cond delay="440"/>
                            </p:stCondLst>
                            <p:childTnLst>
                              <p:par>
                                <p:cTn id="49" presetID="10" presetClass="exit" presetSubtype="0" fill="hold" grpId="0" nodeType="afterEffect">
                                  <p:stCondLst>
                                    <p:cond delay="0"/>
                                  </p:stCondLst>
                                  <p:childTnLst>
                                    <p:animEffect transition="out" filter="fade">
                                      <p:cBhvr>
                                        <p:cTn id="50" dur="40"/>
                                        <p:tgtEl>
                                          <p:spTgt spid="150"/>
                                        </p:tgtEl>
                                      </p:cBhvr>
                                    </p:animEffect>
                                    <p:set>
                                      <p:cBhvr>
                                        <p:cTn id="51" dur="1" fill="hold">
                                          <p:stCondLst>
                                            <p:cond delay="39"/>
                                          </p:stCondLst>
                                        </p:cTn>
                                        <p:tgtEl>
                                          <p:spTgt spid="150"/>
                                        </p:tgtEl>
                                        <p:attrNameLst>
                                          <p:attrName>style.visibility</p:attrName>
                                        </p:attrNameLst>
                                      </p:cBhvr>
                                      <p:to>
                                        <p:strVal val="hidden"/>
                                      </p:to>
                                    </p:set>
                                  </p:childTnLst>
                                </p:cTn>
                              </p:par>
                            </p:childTnLst>
                          </p:cTn>
                        </p:par>
                        <p:par>
                          <p:cTn id="52" fill="hold">
                            <p:stCondLst>
                              <p:cond delay="480"/>
                            </p:stCondLst>
                            <p:childTnLst>
                              <p:par>
                                <p:cTn id="53" presetID="10" presetClass="exit" presetSubtype="0" fill="hold" grpId="0" nodeType="afterEffect">
                                  <p:stCondLst>
                                    <p:cond delay="0"/>
                                  </p:stCondLst>
                                  <p:childTnLst>
                                    <p:animEffect transition="out" filter="fade">
                                      <p:cBhvr>
                                        <p:cTn id="54" dur="40"/>
                                        <p:tgtEl>
                                          <p:spTgt spid="147"/>
                                        </p:tgtEl>
                                      </p:cBhvr>
                                    </p:animEffect>
                                    <p:set>
                                      <p:cBhvr>
                                        <p:cTn id="55" dur="1" fill="hold">
                                          <p:stCondLst>
                                            <p:cond delay="39"/>
                                          </p:stCondLst>
                                        </p:cTn>
                                        <p:tgtEl>
                                          <p:spTgt spid="147"/>
                                        </p:tgtEl>
                                        <p:attrNameLst>
                                          <p:attrName>style.visibility</p:attrName>
                                        </p:attrNameLst>
                                      </p:cBhvr>
                                      <p:to>
                                        <p:strVal val="hidden"/>
                                      </p:to>
                                    </p:set>
                                  </p:childTnLst>
                                </p:cTn>
                              </p:par>
                            </p:childTnLst>
                          </p:cTn>
                        </p:par>
                        <p:par>
                          <p:cTn id="56" fill="hold">
                            <p:stCondLst>
                              <p:cond delay="520"/>
                            </p:stCondLst>
                            <p:childTnLst>
                              <p:par>
                                <p:cTn id="57" presetID="10" presetClass="exit" presetSubtype="0" fill="hold" grpId="0" nodeType="afterEffect">
                                  <p:stCondLst>
                                    <p:cond delay="0"/>
                                  </p:stCondLst>
                                  <p:childTnLst>
                                    <p:animEffect transition="out" filter="fade">
                                      <p:cBhvr>
                                        <p:cTn id="58" dur="40"/>
                                        <p:tgtEl>
                                          <p:spTgt spid="167"/>
                                        </p:tgtEl>
                                      </p:cBhvr>
                                    </p:animEffect>
                                    <p:set>
                                      <p:cBhvr>
                                        <p:cTn id="59" dur="1" fill="hold">
                                          <p:stCondLst>
                                            <p:cond delay="39"/>
                                          </p:stCondLst>
                                        </p:cTn>
                                        <p:tgtEl>
                                          <p:spTgt spid="167"/>
                                        </p:tgtEl>
                                        <p:attrNameLst>
                                          <p:attrName>style.visibility</p:attrName>
                                        </p:attrNameLst>
                                      </p:cBhvr>
                                      <p:to>
                                        <p:strVal val="hidden"/>
                                      </p:to>
                                    </p:set>
                                  </p:childTnLst>
                                </p:cTn>
                              </p:par>
                            </p:childTnLst>
                          </p:cTn>
                        </p:par>
                        <p:par>
                          <p:cTn id="60" fill="hold">
                            <p:stCondLst>
                              <p:cond delay="560"/>
                            </p:stCondLst>
                            <p:childTnLst>
                              <p:par>
                                <p:cTn id="61" presetID="10" presetClass="exit" presetSubtype="0" fill="hold" grpId="0" nodeType="afterEffect">
                                  <p:stCondLst>
                                    <p:cond delay="0"/>
                                  </p:stCondLst>
                                  <p:childTnLst>
                                    <p:animEffect transition="out" filter="fade">
                                      <p:cBhvr>
                                        <p:cTn id="62" dur="40"/>
                                        <p:tgtEl>
                                          <p:spTgt spid="171"/>
                                        </p:tgtEl>
                                      </p:cBhvr>
                                    </p:animEffect>
                                    <p:set>
                                      <p:cBhvr>
                                        <p:cTn id="63" dur="1" fill="hold">
                                          <p:stCondLst>
                                            <p:cond delay="39"/>
                                          </p:stCondLst>
                                        </p:cTn>
                                        <p:tgtEl>
                                          <p:spTgt spid="171"/>
                                        </p:tgtEl>
                                        <p:attrNameLst>
                                          <p:attrName>style.visibility</p:attrName>
                                        </p:attrNameLst>
                                      </p:cBhvr>
                                      <p:to>
                                        <p:strVal val="hidden"/>
                                      </p:to>
                                    </p:set>
                                  </p:childTnLst>
                                </p:cTn>
                              </p:par>
                            </p:childTnLst>
                          </p:cTn>
                        </p:par>
                        <p:par>
                          <p:cTn id="64" fill="hold">
                            <p:stCondLst>
                              <p:cond delay="600"/>
                            </p:stCondLst>
                            <p:childTnLst>
                              <p:par>
                                <p:cTn id="65" presetID="10" presetClass="exit" presetSubtype="0" fill="hold" grpId="0" nodeType="afterEffect">
                                  <p:stCondLst>
                                    <p:cond delay="0"/>
                                  </p:stCondLst>
                                  <p:childTnLst>
                                    <p:animEffect transition="out" filter="fade">
                                      <p:cBhvr>
                                        <p:cTn id="66" dur="40"/>
                                        <p:tgtEl>
                                          <p:spTgt spid="138"/>
                                        </p:tgtEl>
                                      </p:cBhvr>
                                    </p:animEffect>
                                    <p:set>
                                      <p:cBhvr>
                                        <p:cTn id="67" dur="1" fill="hold">
                                          <p:stCondLst>
                                            <p:cond delay="39"/>
                                          </p:stCondLst>
                                        </p:cTn>
                                        <p:tgtEl>
                                          <p:spTgt spid="138"/>
                                        </p:tgtEl>
                                        <p:attrNameLst>
                                          <p:attrName>style.visibility</p:attrName>
                                        </p:attrNameLst>
                                      </p:cBhvr>
                                      <p:to>
                                        <p:strVal val="hidden"/>
                                      </p:to>
                                    </p:set>
                                  </p:childTnLst>
                                </p:cTn>
                              </p:par>
                            </p:childTnLst>
                          </p:cTn>
                        </p:par>
                        <p:par>
                          <p:cTn id="68" fill="hold">
                            <p:stCondLst>
                              <p:cond delay="640"/>
                            </p:stCondLst>
                            <p:childTnLst>
                              <p:par>
                                <p:cTn id="69" presetID="10" presetClass="exit" presetSubtype="0" fill="hold" grpId="0" nodeType="afterEffect">
                                  <p:stCondLst>
                                    <p:cond delay="0"/>
                                  </p:stCondLst>
                                  <p:childTnLst>
                                    <p:animEffect transition="out" filter="fade">
                                      <p:cBhvr>
                                        <p:cTn id="70" dur="40"/>
                                        <p:tgtEl>
                                          <p:spTgt spid="155"/>
                                        </p:tgtEl>
                                      </p:cBhvr>
                                    </p:animEffect>
                                    <p:set>
                                      <p:cBhvr>
                                        <p:cTn id="71" dur="1" fill="hold">
                                          <p:stCondLst>
                                            <p:cond delay="39"/>
                                          </p:stCondLst>
                                        </p:cTn>
                                        <p:tgtEl>
                                          <p:spTgt spid="155"/>
                                        </p:tgtEl>
                                        <p:attrNameLst>
                                          <p:attrName>style.visibility</p:attrName>
                                        </p:attrNameLst>
                                      </p:cBhvr>
                                      <p:to>
                                        <p:strVal val="hidden"/>
                                      </p:to>
                                    </p:set>
                                  </p:childTnLst>
                                </p:cTn>
                              </p:par>
                            </p:childTnLst>
                          </p:cTn>
                        </p:par>
                        <p:par>
                          <p:cTn id="72" fill="hold">
                            <p:stCondLst>
                              <p:cond delay="680"/>
                            </p:stCondLst>
                            <p:childTnLst>
                              <p:par>
                                <p:cTn id="73" presetID="10" presetClass="exit" presetSubtype="0" fill="hold" grpId="0" nodeType="afterEffect">
                                  <p:stCondLst>
                                    <p:cond delay="0"/>
                                  </p:stCondLst>
                                  <p:childTnLst>
                                    <p:animEffect transition="out" filter="fade">
                                      <p:cBhvr>
                                        <p:cTn id="74" dur="40"/>
                                        <p:tgtEl>
                                          <p:spTgt spid="164"/>
                                        </p:tgtEl>
                                      </p:cBhvr>
                                    </p:animEffect>
                                    <p:set>
                                      <p:cBhvr>
                                        <p:cTn id="75" dur="1" fill="hold">
                                          <p:stCondLst>
                                            <p:cond delay="39"/>
                                          </p:stCondLst>
                                        </p:cTn>
                                        <p:tgtEl>
                                          <p:spTgt spid="164"/>
                                        </p:tgtEl>
                                        <p:attrNameLst>
                                          <p:attrName>style.visibility</p:attrName>
                                        </p:attrNameLst>
                                      </p:cBhvr>
                                      <p:to>
                                        <p:strVal val="hidden"/>
                                      </p:to>
                                    </p:set>
                                  </p:childTnLst>
                                </p:cTn>
                              </p:par>
                            </p:childTnLst>
                          </p:cTn>
                        </p:par>
                        <p:par>
                          <p:cTn id="76" fill="hold">
                            <p:stCondLst>
                              <p:cond delay="720"/>
                            </p:stCondLst>
                            <p:childTnLst>
                              <p:par>
                                <p:cTn id="77" presetID="10" presetClass="exit" presetSubtype="0" fill="hold" grpId="0" nodeType="afterEffect">
                                  <p:stCondLst>
                                    <p:cond delay="0"/>
                                  </p:stCondLst>
                                  <p:childTnLst>
                                    <p:animEffect transition="out" filter="fade">
                                      <p:cBhvr>
                                        <p:cTn id="78" dur="40"/>
                                        <p:tgtEl>
                                          <p:spTgt spid="133"/>
                                        </p:tgtEl>
                                      </p:cBhvr>
                                    </p:animEffect>
                                    <p:set>
                                      <p:cBhvr>
                                        <p:cTn id="79" dur="1" fill="hold">
                                          <p:stCondLst>
                                            <p:cond delay="39"/>
                                          </p:stCondLst>
                                        </p:cTn>
                                        <p:tgtEl>
                                          <p:spTgt spid="133"/>
                                        </p:tgtEl>
                                        <p:attrNameLst>
                                          <p:attrName>style.visibility</p:attrName>
                                        </p:attrNameLst>
                                      </p:cBhvr>
                                      <p:to>
                                        <p:strVal val="hidden"/>
                                      </p:to>
                                    </p:set>
                                  </p:childTnLst>
                                </p:cTn>
                              </p:par>
                            </p:childTnLst>
                          </p:cTn>
                        </p:par>
                        <p:par>
                          <p:cTn id="80" fill="hold">
                            <p:stCondLst>
                              <p:cond delay="760"/>
                            </p:stCondLst>
                            <p:childTnLst>
                              <p:par>
                                <p:cTn id="81" presetID="10" presetClass="exit" presetSubtype="0" fill="hold" grpId="0" nodeType="afterEffect">
                                  <p:stCondLst>
                                    <p:cond delay="0"/>
                                  </p:stCondLst>
                                  <p:childTnLst>
                                    <p:animEffect transition="out" filter="fade">
                                      <p:cBhvr>
                                        <p:cTn id="82" dur="40"/>
                                        <p:tgtEl>
                                          <p:spTgt spid="117"/>
                                        </p:tgtEl>
                                      </p:cBhvr>
                                    </p:animEffect>
                                    <p:set>
                                      <p:cBhvr>
                                        <p:cTn id="83" dur="1" fill="hold">
                                          <p:stCondLst>
                                            <p:cond delay="39"/>
                                          </p:stCondLst>
                                        </p:cTn>
                                        <p:tgtEl>
                                          <p:spTgt spid="117"/>
                                        </p:tgtEl>
                                        <p:attrNameLst>
                                          <p:attrName>style.visibility</p:attrName>
                                        </p:attrNameLst>
                                      </p:cBhvr>
                                      <p:to>
                                        <p:strVal val="hidden"/>
                                      </p:to>
                                    </p:set>
                                  </p:childTnLst>
                                </p:cTn>
                              </p:par>
                            </p:childTnLst>
                          </p:cTn>
                        </p:par>
                        <p:par>
                          <p:cTn id="84" fill="hold">
                            <p:stCondLst>
                              <p:cond delay="800"/>
                            </p:stCondLst>
                            <p:childTnLst>
                              <p:par>
                                <p:cTn id="85" presetID="10" presetClass="exit" presetSubtype="0" fill="hold" grpId="0" nodeType="afterEffect">
                                  <p:stCondLst>
                                    <p:cond delay="0"/>
                                  </p:stCondLst>
                                  <p:childTnLst>
                                    <p:animEffect transition="out" filter="fade">
                                      <p:cBhvr>
                                        <p:cTn id="86" dur="40"/>
                                        <p:tgtEl>
                                          <p:spTgt spid="125"/>
                                        </p:tgtEl>
                                      </p:cBhvr>
                                    </p:animEffect>
                                    <p:set>
                                      <p:cBhvr>
                                        <p:cTn id="87" dur="1" fill="hold">
                                          <p:stCondLst>
                                            <p:cond delay="39"/>
                                          </p:stCondLst>
                                        </p:cTn>
                                        <p:tgtEl>
                                          <p:spTgt spid="125"/>
                                        </p:tgtEl>
                                        <p:attrNameLst>
                                          <p:attrName>style.visibility</p:attrName>
                                        </p:attrNameLst>
                                      </p:cBhvr>
                                      <p:to>
                                        <p:strVal val="hidden"/>
                                      </p:to>
                                    </p:set>
                                  </p:childTnLst>
                                </p:cTn>
                              </p:par>
                            </p:childTnLst>
                          </p:cTn>
                        </p:par>
                        <p:par>
                          <p:cTn id="88" fill="hold">
                            <p:stCondLst>
                              <p:cond delay="840"/>
                            </p:stCondLst>
                            <p:childTnLst>
                              <p:par>
                                <p:cTn id="89" presetID="10" presetClass="exit" presetSubtype="0" fill="hold" grpId="0" nodeType="afterEffect">
                                  <p:stCondLst>
                                    <p:cond delay="0"/>
                                  </p:stCondLst>
                                  <p:childTnLst>
                                    <p:animEffect transition="out" filter="fade">
                                      <p:cBhvr>
                                        <p:cTn id="90" dur="40"/>
                                        <p:tgtEl>
                                          <p:spTgt spid="124"/>
                                        </p:tgtEl>
                                      </p:cBhvr>
                                    </p:animEffect>
                                    <p:set>
                                      <p:cBhvr>
                                        <p:cTn id="91" dur="1" fill="hold">
                                          <p:stCondLst>
                                            <p:cond delay="39"/>
                                          </p:stCondLst>
                                        </p:cTn>
                                        <p:tgtEl>
                                          <p:spTgt spid="124"/>
                                        </p:tgtEl>
                                        <p:attrNameLst>
                                          <p:attrName>style.visibility</p:attrName>
                                        </p:attrNameLst>
                                      </p:cBhvr>
                                      <p:to>
                                        <p:strVal val="hidden"/>
                                      </p:to>
                                    </p:set>
                                  </p:childTnLst>
                                </p:cTn>
                              </p:par>
                            </p:childTnLst>
                          </p:cTn>
                        </p:par>
                        <p:par>
                          <p:cTn id="92" fill="hold">
                            <p:stCondLst>
                              <p:cond delay="880"/>
                            </p:stCondLst>
                            <p:childTnLst>
                              <p:par>
                                <p:cTn id="93" presetID="10" presetClass="exit" presetSubtype="0" fill="hold" grpId="0" nodeType="afterEffect">
                                  <p:stCondLst>
                                    <p:cond delay="0"/>
                                  </p:stCondLst>
                                  <p:childTnLst>
                                    <p:animEffect transition="out" filter="fade">
                                      <p:cBhvr>
                                        <p:cTn id="94" dur="40"/>
                                        <p:tgtEl>
                                          <p:spTgt spid="121"/>
                                        </p:tgtEl>
                                      </p:cBhvr>
                                    </p:animEffect>
                                    <p:set>
                                      <p:cBhvr>
                                        <p:cTn id="95" dur="1" fill="hold">
                                          <p:stCondLst>
                                            <p:cond delay="39"/>
                                          </p:stCondLst>
                                        </p:cTn>
                                        <p:tgtEl>
                                          <p:spTgt spid="121"/>
                                        </p:tgtEl>
                                        <p:attrNameLst>
                                          <p:attrName>style.visibility</p:attrName>
                                        </p:attrNameLst>
                                      </p:cBhvr>
                                      <p:to>
                                        <p:strVal val="hidden"/>
                                      </p:to>
                                    </p:set>
                                  </p:childTnLst>
                                </p:cTn>
                              </p:par>
                            </p:childTnLst>
                          </p:cTn>
                        </p:par>
                        <p:par>
                          <p:cTn id="96" fill="hold">
                            <p:stCondLst>
                              <p:cond delay="920"/>
                            </p:stCondLst>
                            <p:childTnLst>
                              <p:par>
                                <p:cTn id="97" presetID="10" presetClass="exit" presetSubtype="0" fill="hold" grpId="0" nodeType="afterEffect">
                                  <p:stCondLst>
                                    <p:cond delay="0"/>
                                  </p:stCondLst>
                                  <p:childTnLst>
                                    <p:animEffect transition="out" filter="fade">
                                      <p:cBhvr>
                                        <p:cTn id="98" dur="40"/>
                                        <p:tgtEl>
                                          <p:spTgt spid="142"/>
                                        </p:tgtEl>
                                      </p:cBhvr>
                                    </p:animEffect>
                                    <p:set>
                                      <p:cBhvr>
                                        <p:cTn id="99" dur="1" fill="hold">
                                          <p:stCondLst>
                                            <p:cond delay="39"/>
                                          </p:stCondLst>
                                        </p:cTn>
                                        <p:tgtEl>
                                          <p:spTgt spid="142"/>
                                        </p:tgtEl>
                                        <p:attrNameLst>
                                          <p:attrName>style.visibility</p:attrName>
                                        </p:attrNameLst>
                                      </p:cBhvr>
                                      <p:to>
                                        <p:strVal val="hidden"/>
                                      </p:to>
                                    </p:set>
                                  </p:childTnLst>
                                </p:cTn>
                              </p:par>
                            </p:childTnLst>
                          </p:cTn>
                        </p:par>
                        <p:par>
                          <p:cTn id="100" fill="hold">
                            <p:stCondLst>
                              <p:cond delay="960"/>
                            </p:stCondLst>
                            <p:childTnLst>
                              <p:par>
                                <p:cTn id="101" presetID="10" presetClass="exit" presetSubtype="0" fill="hold" grpId="0" nodeType="afterEffect">
                                  <p:stCondLst>
                                    <p:cond delay="0"/>
                                  </p:stCondLst>
                                  <p:childTnLst>
                                    <p:animEffect transition="out" filter="fade">
                                      <p:cBhvr>
                                        <p:cTn id="102" dur="40"/>
                                        <p:tgtEl>
                                          <p:spTgt spid="140"/>
                                        </p:tgtEl>
                                      </p:cBhvr>
                                    </p:animEffect>
                                    <p:set>
                                      <p:cBhvr>
                                        <p:cTn id="103" dur="1" fill="hold">
                                          <p:stCondLst>
                                            <p:cond delay="39"/>
                                          </p:stCondLst>
                                        </p:cTn>
                                        <p:tgtEl>
                                          <p:spTgt spid="140"/>
                                        </p:tgtEl>
                                        <p:attrNameLst>
                                          <p:attrName>style.visibility</p:attrName>
                                        </p:attrNameLst>
                                      </p:cBhvr>
                                      <p:to>
                                        <p:strVal val="hidden"/>
                                      </p:to>
                                    </p:set>
                                  </p:childTnLst>
                                </p:cTn>
                              </p:par>
                            </p:childTnLst>
                          </p:cTn>
                        </p:par>
                        <p:par>
                          <p:cTn id="104" fill="hold">
                            <p:stCondLst>
                              <p:cond delay="1000"/>
                            </p:stCondLst>
                            <p:childTnLst>
                              <p:par>
                                <p:cTn id="105" presetID="10" presetClass="exit" presetSubtype="0" fill="hold" grpId="0" nodeType="afterEffect">
                                  <p:stCondLst>
                                    <p:cond delay="0"/>
                                  </p:stCondLst>
                                  <p:childTnLst>
                                    <p:animEffect transition="out" filter="fade">
                                      <p:cBhvr>
                                        <p:cTn id="106" dur="40"/>
                                        <p:tgtEl>
                                          <p:spTgt spid="132"/>
                                        </p:tgtEl>
                                      </p:cBhvr>
                                    </p:animEffect>
                                    <p:set>
                                      <p:cBhvr>
                                        <p:cTn id="107" dur="1" fill="hold">
                                          <p:stCondLst>
                                            <p:cond delay="39"/>
                                          </p:stCondLst>
                                        </p:cTn>
                                        <p:tgtEl>
                                          <p:spTgt spid="132"/>
                                        </p:tgtEl>
                                        <p:attrNameLst>
                                          <p:attrName>style.visibility</p:attrName>
                                        </p:attrNameLst>
                                      </p:cBhvr>
                                      <p:to>
                                        <p:strVal val="hidden"/>
                                      </p:to>
                                    </p:set>
                                  </p:childTnLst>
                                </p:cTn>
                              </p:par>
                            </p:childTnLst>
                          </p:cTn>
                        </p:par>
                        <p:par>
                          <p:cTn id="108" fill="hold">
                            <p:stCondLst>
                              <p:cond delay="1040"/>
                            </p:stCondLst>
                            <p:childTnLst>
                              <p:par>
                                <p:cTn id="109" presetID="10" presetClass="exit" presetSubtype="0" fill="hold" grpId="0" nodeType="afterEffect">
                                  <p:stCondLst>
                                    <p:cond delay="0"/>
                                  </p:stCondLst>
                                  <p:childTnLst>
                                    <p:animEffect transition="out" filter="fade">
                                      <p:cBhvr>
                                        <p:cTn id="110" dur="40"/>
                                        <p:tgtEl>
                                          <p:spTgt spid="135"/>
                                        </p:tgtEl>
                                      </p:cBhvr>
                                    </p:animEffect>
                                    <p:set>
                                      <p:cBhvr>
                                        <p:cTn id="111" dur="1" fill="hold">
                                          <p:stCondLst>
                                            <p:cond delay="39"/>
                                          </p:stCondLst>
                                        </p:cTn>
                                        <p:tgtEl>
                                          <p:spTgt spid="135"/>
                                        </p:tgtEl>
                                        <p:attrNameLst>
                                          <p:attrName>style.visibility</p:attrName>
                                        </p:attrNameLst>
                                      </p:cBhvr>
                                      <p:to>
                                        <p:strVal val="hidden"/>
                                      </p:to>
                                    </p:set>
                                  </p:childTnLst>
                                </p:cTn>
                              </p:par>
                            </p:childTnLst>
                          </p:cTn>
                        </p:par>
                        <p:par>
                          <p:cTn id="112" fill="hold">
                            <p:stCondLst>
                              <p:cond delay="1080"/>
                            </p:stCondLst>
                            <p:childTnLst>
                              <p:par>
                                <p:cTn id="113" presetID="10" presetClass="exit" presetSubtype="0" fill="hold" grpId="0" nodeType="afterEffect">
                                  <p:stCondLst>
                                    <p:cond delay="0"/>
                                  </p:stCondLst>
                                  <p:childTnLst>
                                    <p:animEffect transition="out" filter="fade">
                                      <p:cBhvr>
                                        <p:cTn id="114" dur="40"/>
                                        <p:tgtEl>
                                          <p:spTgt spid="115"/>
                                        </p:tgtEl>
                                      </p:cBhvr>
                                    </p:animEffect>
                                    <p:set>
                                      <p:cBhvr>
                                        <p:cTn id="115" dur="1" fill="hold">
                                          <p:stCondLst>
                                            <p:cond delay="39"/>
                                          </p:stCondLst>
                                        </p:cTn>
                                        <p:tgtEl>
                                          <p:spTgt spid="115"/>
                                        </p:tgtEl>
                                        <p:attrNameLst>
                                          <p:attrName>style.visibility</p:attrName>
                                        </p:attrNameLst>
                                      </p:cBhvr>
                                      <p:to>
                                        <p:strVal val="hidden"/>
                                      </p:to>
                                    </p:set>
                                  </p:childTnLst>
                                </p:cTn>
                              </p:par>
                            </p:childTnLst>
                          </p:cTn>
                        </p:par>
                        <p:par>
                          <p:cTn id="116" fill="hold">
                            <p:stCondLst>
                              <p:cond delay="1120"/>
                            </p:stCondLst>
                            <p:childTnLst>
                              <p:par>
                                <p:cTn id="117" presetID="10" presetClass="exit" presetSubtype="0" fill="hold" grpId="0" nodeType="afterEffect">
                                  <p:stCondLst>
                                    <p:cond delay="0"/>
                                  </p:stCondLst>
                                  <p:childTnLst>
                                    <p:animEffect transition="out" filter="fade">
                                      <p:cBhvr>
                                        <p:cTn id="118" dur="40"/>
                                        <p:tgtEl>
                                          <p:spTgt spid="149"/>
                                        </p:tgtEl>
                                      </p:cBhvr>
                                    </p:animEffect>
                                    <p:set>
                                      <p:cBhvr>
                                        <p:cTn id="119" dur="1" fill="hold">
                                          <p:stCondLst>
                                            <p:cond delay="39"/>
                                          </p:stCondLst>
                                        </p:cTn>
                                        <p:tgtEl>
                                          <p:spTgt spid="149"/>
                                        </p:tgtEl>
                                        <p:attrNameLst>
                                          <p:attrName>style.visibility</p:attrName>
                                        </p:attrNameLst>
                                      </p:cBhvr>
                                      <p:to>
                                        <p:strVal val="hidden"/>
                                      </p:to>
                                    </p:set>
                                  </p:childTnLst>
                                </p:cTn>
                              </p:par>
                            </p:childTnLst>
                          </p:cTn>
                        </p:par>
                        <p:par>
                          <p:cTn id="120" fill="hold">
                            <p:stCondLst>
                              <p:cond delay="1160"/>
                            </p:stCondLst>
                            <p:childTnLst>
                              <p:par>
                                <p:cTn id="121" presetID="10" presetClass="exit" presetSubtype="0" fill="hold" grpId="0" nodeType="afterEffect">
                                  <p:stCondLst>
                                    <p:cond delay="0"/>
                                  </p:stCondLst>
                                  <p:childTnLst>
                                    <p:animEffect transition="out" filter="fade">
                                      <p:cBhvr>
                                        <p:cTn id="122" dur="40"/>
                                        <p:tgtEl>
                                          <p:spTgt spid="174"/>
                                        </p:tgtEl>
                                      </p:cBhvr>
                                    </p:animEffect>
                                    <p:set>
                                      <p:cBhvr>
                                        <p:cTn id="123" dur="1" fill="hold">
                                          <p:stCondLst>
                                            <p:cond delay="39"/>
                                          </p:stCondLst>
                                        </p:cTn>
                                        <p:tgtEl>
                                          <p:spTgt spid="174"/>
                                        </p:tgtEl>
                                        <p:attrNameLst>
                                          <p:attrName>style.visibility</p:attrName>
                                        </p:attrNameLst>
                                      </p:cBhvr>
                                      <p:to>
                                        <p:strVal val="hidden"/>
                                      </p:to>
                                    </p:set>
                                  </p:childTnLst>
                                </p:cTn>
                              </p:par>
                            </p:childTnLst>
                          </p:cTn>
                        </p:par>
                        <p:par>
                          <p:cTn id="124" fill="hold">
                            <p:stCondLst>
                              <p:cond delay="1200"/>
                            </p:stCondLst>
                            <p:childTnLst>
                              <p:par>
                                <p:cTn id="125" presetID="10" presetClass="exit" presetSubtype="0" fill="hold" grpId="0" nodeType="afterEffect">
                                  <p:stCondLst>
                                    <p:cond delay="0"/>
                                  </p:stCondLst>
                                  <p:childTnLst>
                                    <p:animEffect transition="out" filter="fade">
                                      <p:cBhvr>
                                        <p:cTn id="126" dur="40"/>
                                        <p:tgtEl>
                                          <p:spTgt spid="161"/>
                                        </p:tgtEl>
                                      </p:cBhvr>
                                    </p:animEffect>
                                    <p:set>
                                      <p:cBhvr>
                                        <p:cTn id="127" dur="1" fill="hold">
                                          <p:stCondLst>
                                            <p:cond delay="39"/>
                                          </p:stCondLst>
                                        </p:cTn>
                                        <p:tgtEl>
                                          <p:spTgt spid="161"/>
                                        </p:tgtEl>
                                        <p:attrNameLst>
                                          <p:attrName>style.visibility</p:attrName>
                                        </p:attrNameLst>
                                      </p:cBhvr>
                                      <p:to>
                                        <p:strVal val="hidden"/>
                                      </p:to>
                                    </p:set>
                                  </p:childTnLst>
                                </p:cTn>
                              </p:par>
                            </p:childTnLst>
                          </p:cTn>
                        </p:par>
                        <p:par>
                          <p:cTn id="128" fill="hold">
                            <p:stCondLst>
                              <p:cond delay="1240"/>
                            </p:stCondLst>
                            <p:childTnLst>
                              <p:par>
                                <p:cTn id="129" presetID="10" presetClass="exit" presetSubtype="0" fill="hold" grpId="0" nodeType="afterEffect">
                                  <p:stCondLst>
                                    <p:cond delay="0"/>
                                  </p:stCondLst>
                                  <p:childTnLst>
                                    <p:animEffect transition="out" filter="fade">
                                      <p:cBhvr>
                                        <p:cTn id="130" dur="40"/>
                                        <p:tgtEl>
                                          <p:spTgt spid="119"/>
                                        </p:tgtEl>
                                      </p:cBhvr>
                                    </p:animEffect>
                                    <p:set>
                                      <p:cBhvr>
                                        <p:cTn id="131" dur="1" fill="hold">
                                          <p:stCondLst>
                                            <p:cond delay="39"/>
                                          </p:stCondLst>
                                        </p:cTn>
                                        <p:tgtEl>
                                          <p:spTgt spid="119"/>
                                        </p:tgtEl>
                                        <p:attrNameLst>
                                          <p:attrName>style.visibility</p:attrName>
                                        </p:attrNameLst>
                                      </p:cBhvr>
                                      <p:to>
                                        <p:strVal val="hidden"/>
                                      </p:to>
                                    </p:set>
                                  </p:childTnLst>
                                </p:cTn>
                              </p:par>
                            </p:childTnLst>
                          </p:cTn>
                        </p:par>
                        <p:par>
                          <p:cTn id="132" fill="hold">
                            <p:stCondLst>
                              <p:cond delay="1280"/>
                            </p:stCondLst>
                            <p:childTnLst>
                              <p:par>
                                <p:cTn id="133" presetID="10" presetClass="exit" presetSubtype="0" fill="hold" grpId="0" nodeType="afterEffect">
                                  <p:stCondLst>
                                    <p:cond delay="0"/>
                                  </p:stCondLst>
                                  <p:childTnLst>
                                    <p:animEffect transition="out" filter="fade">
                                      <p:cBhvr>
                                        <p:cTn id="134" dur="40"/>
                                        <p:tgtEl>
                                          <p:spTgt spid="129"/>
                                        </p:tgtEl>
                                      </p:cBhvr>
                                    </p:animEffect>
                                    <p:set>
                                      <p:cBhvr>
                                        <p:cTn id="135" dur="1" fill="hold">
                                          <p:stCondLst>
                                            <p:cond delay="39"/>
                                          </p:stCondLst>
                                        </p:cTn>
                                        <p:tgtEl>
                                          <p:spTgt spid="129"/>
                                        </p:tgtEl>
                                        <p:attrNameLst>
                                          <p:attrName>style.visibility</p:attrName>
                                        </p:attrNameLst>
                                      </p:cBhvr>
                                      <p:to>
                                        <p:strVal val="hidden"/>
                                      </p:to>
                                    </p:set>
                                  </p:childTnLst>
                                </p:cTn>
                              </p:par>
                            </p:childTnLst>
                          </p:cTn>
                        </p:par>
                        <p:par>
                          <p:cTn id="136" fill="hold">
                            <p:stCondLst>
                              <p:cond delay="1320"/>
                            </p:stCondLst>
                            <p:childTnLst>
                              <p:par>
                                <p:cTn id="137" presetID="10" presetClass="exit" presetSubtype="0" fill="hold" grpId="0" nodeType="afterEffect">
                                  <p:stCondLst>
                                    <p:cond delay="0"/>
                                  </p:stCondLst>
                                  <p:childTnLst>
                                    <p:animEffect transition="out" filter="fade">
                                      <p:cBhvr>
                                        <p:cTn id="138" dur="40"/>
                                        <p:tgtEl>
                                          <p:spTgt spid="175"/>
                                        </p:tgtEl>
                                      </p:cBhvr>
                                    </p:animEffect>
                                    <p:set>
                                      <p:cBhvr>
                                        <p:cTn id="139" dur="1" fill="hold">
                                          <p:stCondLst>
                                            <p:cond delay="39"/>
                                          </p:stCondLst>
                                        </p:cTn>
                                        <p:tgtEl>
                                          <p:spTgt spid="175"/>
                                        </p:tgtEl>
                                        <p:attrNameLst>
                                          <p:attrName>style.visibility</p:attrName>
                                        </p:attrNameLst>
                                      </p:cBhvr>
                                      <p:to>
                                        <p:strVal val="hidden"/>
                                      </p:to>
                                    </p:set>
                                  </p:childTnLst>
                                </p:cTn>
                              </p:par>
                            </p:childTnLst>
                          </p:cTn>
                        </p:par>
                        <p:par>
                          <p:cTn id="140" fill="hold">
                            <p:stCondLst>
                              <p:cond delay="1360"/>
                            </p:stCondLst>
                            <p:childTnLst>
                              <p:par>
                                <p:cTn id="141" presetID="10" presetClass="exit" presetSubtype="0" fill="hold" grpId="0" nodeType="afterEffect">
                                  <p:stCondLst>
                                    <p:cond delay="0"/>
                                  </p:stCondLst>
                                  <p:childTnLst>
                                    <p:animEffect transition="out" filter="fade">
                                      <p:cBhvr>
                                        <p:cTn id="142" dur="40"/>
                                        <p:tgtEl>
                                          <p:spTgt spid="169"/>
                                        </p:tgtEl>
                                      </p:cBhvr>
                                    </p:animEffect>
                                    <p:set>
                                      <p:cBhvr>
                                        <p:cTn id="143" dur="1" fill="hold">
                                          <p:stCondLst>
                                            <p:cond delay="39"/>
                                          </p:stCondLst>
                                        </p:cTn>
                                        <p:tgtEl>
                                          <p:spTgt spid="169"/>
                                        </p:tgtEl>
                                        <p:attrNameLst>
                                          <p:attrName>style.visibility</p:attrName>
                                        </p:attrNameLst>
                                      </p:cBhvr>
                                      <p:to>
                                        <p:strVal val="hidden"/>
                                      </p:to>
                                    </p:set>
                                  </p:childTnLst>
                                </p:cTn>
                              </p:par>
                            </p:childTnLst>
                          </p:cTn>
                        </p:par>
                        <p:par>
                          <p:cTn id="144" fill="hold">
                            <p:stCondLst>
                              <p:cond delay="1400"/>
                            </p:stCondLst>
                            <p:childTnLst>
                              <p:par>
                                <p:cTn id="145" presetID="10" presetClass="exit" presetSubtype="0" fill="hold" grpId="0" nodeType="afterEffect">
                                  <p:stCondLst>
                                    <p:cond delay="0"/>
                                  </p:stCondLst>
                                  <p:childTnLst>
                                    <p:animEffect transition="out" filter="fade">
                                      <p:cBhvr>
                                        <p:cTn id="146" dur="40"/>
                                        <p:tgtEl>
                                          <p:spTgt spid="120"/>
                                        </p:tgtEl>
                                      </p:cBhvr>
                                    </p:animEffect>
                                    <p:set>
                                      <p:cBhvr>
                                        <p:cTn id="147" dur="1" fill="hold">
                                          <p:stCondLst>
                                            <p:cond delay="39"/>
                                          </p:stCondLst>
                                        </p:cTn>
                                        <p:tgtEl>
                                          <p:spTgt spid="120"/>
                                        </p:tgtEl>
                                        <p:attrNameLst>
                                          <p:attrName>style.visibility</p:attrName>
                                        </p:attrNameLst>
                                      </p:cBhvr>
                                      <p:to>
                                        <p:strVal val="hidden"/>
                                      </p:to>
                                    </p:set>
                                  </p:childTnLst>
                                </p:cTn>
                              </p:par>
                            </p:childTnLst>
                          </p:cTn>
                        </p:par>
                        <p:par>
                          <p:cTn id="148" fill="hold">
                            <p:stCondLst>
                              <p:cond delay="1440"/>
                            </p:stCondLst>
                            <p:childTnLst>
                              <p:par>
                                <p:cTn id="149" presetID="10" presetClass="exit" presetSubtype="0" fill="hold" grpId="0" nodeType="afterEffect">
                                  <p:stCondLst>
                                    <p:cond delay="0"/>
                                  </p:stCondLst>
                                  <p:childTnLst>
                                    <p:animEffect transition="out" filter="fade">
                                      <p:cBhvr>
                                        <p:cTn id="150" dur="40"/>
                                        <p:tgtEl>
                                          <p:spTgt spid="134"/>
                                        </p:tgtEl>
                                      </p:cBhvr>
                                    </p:animEffect>
                                    <p:set>
                                      <p:cBhvr>
                                        <p:cTn id="151" dur="1" fill="hold">
                                          <p:stCondLst>
                                            <p:cond delay="39"/>
                                          </p:stCondLst>
                                        </p:cTn>
                                        <p:tgtEl>
                                          <p:spTgt spid="134"/>
                                        </p:tgtEl>
                                        <p:attrNameLst>
                                          <p:attrName>style.visibility</p:attrName>
                                        </p:attrNameLst>
                                      </p:cBhvr>
                                      <p:to>
                                        <p:strVal val="hidden"/>
                                      </p:to>
                                    </p:set>
                                  </p:childTnLst>
                                </p:cTn>
                              </p:par>
                            </p:childTnLst>
                          </p:cTn>
                        </p:par>
                        <p:par>
                          <p:cTn id="152" fill="hold">
                            <p:stCondLst>
                              <p:cond delay="1480"/>
                            </p:stCondLst>
                            <p:childTnLst>
                              <p:par>
                                <p:cTn id="153" presetID="10" presetClass="exit" presetSubtype="0" fill="hold" grpId="0" nodeType="afterEffect">
                                  <p:stCondLst>
                                    <p:cond delay="0"/>
                                  </p:stCondLst>
                                  <p:childTnLst>
                                    <p:animEffect transition="out" filter="fade">
                                      <p:cBhvr>
                                        <p:cTn id="154" dur="40"/>
                                        <p:tgtEl>
                                          <p:spTgt spid="148"/>
                                        </p:tgtEl>
                                      </p:cBhvr>
                                    </p:animEffect>
                                    <p:set>
                                      <p:cBhvr>
                                        <p:cTn id="155" dur="1" fill="hold">
                                          <p:stCondLst>
                                            <p:cond delay="39"/>
                                          </p:stCondLst>
                                        </p:cTn>
                                        <p:tgtEl>
                                          <p:spTgt spid="148"/>
                                        </p:tgtEl>
                                        <p:attrNameLst>
                                          <p:attrName>style.visibility</p:attrName>
                                        </p:attrNameLst>
                                      </p:cBhvr>
                                      <p:to>
                                        <p:strVal val="hidden"/>
                                      </p:to>
                                    </p:set>
                                  </p:childTnLst>
                                </p:cTn>
                              </p:par>
                            </p:childTnLst>
                          </p:cTn>
                        </p:par>
                        <p:par>
                          <p:cTn id="156" fill="hold">
                            <p:stCondLst>
                              <p:cond delay="1520"/>
                            </p:stCondLst>
                            <p:childTnLst>
                              <p:par>
                                <p:cTn id="157" presetID="10" presetClass="exit" presetSubtype="0" fill="hold" grpId="0" nodeType="afterEffect">
                                  <p:stCondLst>
                                    <p:cond delay="0"/>
                                  </p:stCondLst>
                                  <p:childTnLst>
                                    <p:animEffect transition="out" filter="fade">
                                      <p:cBhvr>
                                        <p:cTn id="158" dur="40"/>
                                        <p:tgtEl>
                                          <p:spTgt spid="163"/>
                                        </p:tgtEl>
                                      </p:cBhvr>
                                    </p:animEffect>
                                    <p:set>
                                      <p:cBhvr>
                                        <p:cTn id="159" dur="1" fill="hold">
                                          <p:stCondLst>
                                            <p:cond delay="39"/>
                                          </p:stCondLst>
                                        </p:cTn>
                                        <p:tgtEl>
                                          <p:spTgt spid="163"/>
                                        </p:tgtEl>
                                        <p:attrNameLst>
                                          <p:attrName>style.visibility</p:attrName>
                                        </p:attrNameLst>
                                      </p:cBhvr>
                                      <p:to>
                                        <p:strVal val="hidden"/>
                                      </p:to>
                                    </p:set>
                                  </p:childTnLst>
                                </p:cTn>
                              </p:par>
                            </p:childTnLst>
                          </p:cTn>
                        </p:par>
                        <p:par>
                          <p:cTn id="160" fill="hold">
                            <p:stCondLst>
                              <p:cond delay="1560"/>
                            </p:stCondLst>
                            <p:childTnLst>
                              <p:par>
                                <p:cTn id="161" presetID="10" presetClass="exit" presetSubtype="0" fill="hold" grpId="0" nodeType="afterEffect">
                                  <p:stCondLst>
                                    <p:cond delay="0"/>
                                  </p:stCondLst>
                                  <p:childTnLst>
                                    <p:animEffect transition="out" filter="fade">
                                      <p:cBhvr>
                                        <p:cTn id="162" dur="40"/>
                                        <p:tgtEl>
                                          <p:spTgt spid="156"/>
                                        </p:tgtEl>
                                      </p:cBhvr>
                                    </p:animEffect>
                                    <p:set>
                                      <p:cBhvr>
                                        <p:cTn id="163" dur="1" fill="hold">
                                          <p:stCondLst>
                                            <p:cond delay="39"/>
                                          </p:stCondLst>
                                        </p:cTn>
                                        <p:tgtEl>
                                          <p:spTgt spid="156"/>
                                        </p:tgtEl>
                                        <p:attrNameLst>
                                          <p:attrName>style.visibility</p:attrName>
                                        </p:attrNameLst>
                                      </p:cBhvr>
                                      <p:to>
                                        <p:strVal val="hidden"/>
                                      </p:to>
                                    </p:set>
                                  </p:childTnLst>
                                </p:cTn>
                              </p:par>
                            </p:childTnLst>
                          </p:cTn>
                        </p:par>
                        <p:par>
                          <p:cTn id="164" fill="hold">
                            <p:stCondLst>
                              <p:cond delay="1600"/>
                            </p:stCondLst>
                            <p:childTnLst>
                              <p:par>
                                <p:cTn id="165" presetID="10" presetClass="exit" presetSubtype="0" fill="hold" grpId="0" nodeType="afterEffect">
                                  <p:stCondLst>
                                    <p:cond delay="0"/>
                                  </p:stCondLst>
                                  <p:childTnLst>
                                    <p:animEffect transition="out" filter="fade">
                                      <p:cBhvr>
                                        <p:cTn id="166" dur="40"/>
                                        <p:tgtEl>
                                          <p:spTgt spid="176"/>
                                        </p:tgtEl>
                                      </p:cBhvr>
                                    </p:animEffect>
                                    <p:set>
                                      <p:cBhvr>
                                        <p:cTn id="167" dur="1" fill="hold">
                                          <p:stCondLst>
                                            <p:cond delay="39"/>
                                          </p:stCondLst>
                                        </p:cTn>
                                        <p:tgtEl>
                                          <p:spTgt spid="176"/>
                                        </p:tgtEl>
                                        <p:attrNameLst>
                                          <p:attrName>style.visibility</p:attrName>
                                        </p:attrNameLst>
                                      </p:cBhvr>
                                      <p:to>
                                        <p:strVal val="hidden"/>
                                      </p:to>
                                    </p:set>
                                  </p:childTnLst>
                                </p:cTn>
                              </p:par>
                            </p:childTnLst>
                          </p:cTn>
                        </p:par>
                        <p:par>
                          <p:cTn id="168" fill="hold">
                            <p:stCondLst>
                              <p:cond delay="1640"/>
                            </p:stCondLst>
                            <p:childTnLst>
                              <p:par>
                                <p:cTn id="169" presetID="10" presetClass="exit" presetSubtype="0" fill="hold" grpId="0" nodeType="afterEffect">
                                  <p:stCondLst>
                                    <p:cond delay="0"/>
                                  </p:stCondLst>
                                  <p:childTnLst>
                                    <p:animEffect transition="out" filter="fade">
                                      <p:cBhvr>
                                        <p:cTn id="170" dur="40"/>
                                        <p:tgtEl>
                                          <p:spTgt spid="173"/>
                                        </p:tgtEl>
                                      </p:cBhvr>
                                    </p:animEffect>
                                    <p:set>
                                      <p:cBhvr>
                                        <p:cTn id="171" dur="1" fill="hold">
                                          <p:stCondLst>
                                            <p:cond delay="39"/>
                                          </p:stCondLst>
                                        </p:cTn>
                                        <p:tgtEl>
                                          <p:spTgt spid="173"/>
                                        </p:tgtEl>
                                        <p:attrNameLst>
                                          <p:attrName>style.visibility</p:attrName>
                                        </p:attrNameLst>
                                      </p:cBhvr>
                                      <p:to>
                                        <p:strVal val="hidden"/>
                                      </p:to>
                                    </p:set>
                                  </p:childTnLst>
                                </p:cTn>
                              </p:par>
                            </p:childTnLst>
                          </p:cTn>
                        </p:par>
                        <p:par>
                          <p:cTn id="172" fill="hold">
                            <p:stCondLst>
                              <p:cond delay="1680"/>
                            </p:stCondLst>
                            <p:childTnLst>
                              <p:par>
                                <p:cTn id="173" presetID="10" presetClass="exit" presetSubtype="0" fill="hold" grpId="0" nodeType="afterEffect">
                                  <p:stCondLst>
                                    <p:cond delay="0"/>
                                  </p:stCondLst>
                                  <p:childTnLst>
                                    <p:animEffect transition="out" filter="fade">
                                      <p:cBhvr>
                                        <p:cTn id="174" dur="40"/>
                                        <p:tgtEl>
                                          <p:spTgt spid="162"/>
                                        </p:tgtEl>
                                      </p:cBhvr>
                                    </p:animEffect>
                                    <p:set>
                                      <p:cBhvr>
                                        <p:cTn id="175" dur="1" fill="hold">
                                          <p:stCondLst>
                                            <p:cond delay="39"/>
                                          </p:stCondLst>
                                        </p:cTn>
                                        <p:tgtEl>
                                          <p:spTgt spid="162"/>
                                        </p:tgtEl>
                                        <p:attrNameLst>
                                          <p:attrName>style.visibility</p:attrName>
                                        </p:attrNameLst>
                                      </p:cBhvr>
                                      <p:to>
                                        <p:strVal val="hidden"/>
                                      </p:to>
                                    </p:set>
                                  </p:childTnLst>
                                </p:cTn>
                              </p:par>
                            </p:childTnLst>
                          </p:cTn>
                        </p:par>
                        <p:par>
                          <p:cTn id="176" fill="hold">
                            <p:stCondLst>
                              <p:cond delay="1720"/>
                            </p:stCondLst>
                            <p:childTnLst>
                              <p:par>
                                <p:cTn id="177" presetID="10" presetClass="exit" presetSubtype="0" fill="hold" grpId="0" nodeType="afterEffect">
                                  <p:stCondLst>
                                    <p:cond delay="0"/>
                                  </p:stCondLst>
                                  <p:childTnLst>
                                    <p:animEffect transition="out" filter="fade">
                                      <p:cBhvr>
                                        <p:cTn id="178" dur="40"/>
                                        <p:tgtEl>
                                          <p:spTgt spid="137"/>
                                        </p:tgtEl>
                                      </p:cBhvr>
                                    </p:animEffect>
                                    <p:set>
                                      <p:cBhvr>
                                        <p:cTn id="179" dur="1" fill="hold">
                                          <p:stCondLst>
                                            <p:cond delay="39"/>
                                          </p:stCondLst>
                                        </p:cTn>
                                        <p:tgtEl>
                                          <p:spTgt spid="137"/>
                                        </p:tgtEl>
                                        <p:attrNameLst>
                                          <p:attrName>style.visibility</p:attrName>
                                        </p:attrNameLst>
                                      </p:cBhvr>
                                      <p:to>
                                        <p:strVal val="hidden"/>
                                      </p:to>
                                    </p:set>
                                  </p:childTnLst>
                                </p:cTn>
                              </p:par>
                            </p:childTnLst>
                          </p:cTn>
                        </p:par>
                        <p:par>
                          <p:cTn id="180" fill="hold">
                            <p:stCondLst>
                              <p:cond delay="1760"/>
                            </p:stCondLst>
                            <p:childTnLst>
                              <p:par>
                                <p:cTn id="181" presetID="10" presetClass="exit" presetSubtype="0" fill="hold" grpId="0" nodeType="afterEffect">
                                  <p:stCondLst>
                                    <p:cond delay="0"/>
                                  </p:stCondLst>
                                  <p:childTnLst>
                                    <p:animEffect transition="out" filter="fade">
                                      <p:cBhvr>
                                        <p:cTn id="182" dur="40"/>
                                        <p:tgtEl>
                                          <p:spTgt spid="146"/>
                                        </p:tgtEl>
                                      </p:cBhvr>
                                    </p:animEffect>
                                    <p:set>
                                      <p:cBhvr>
                                        <p:cTn id="183" dur="1" fill="hold">
                                          <p:stCondLst>
                                            <p:cond delay="39"/>
                                          </p:stCondLst>
                                        </p:cTn>
                                        <p:tgtEl>
                                          <p:spTgt spid="146"/>
                                        </p:tgtEl>
                                        <p:attrNameLst>
                                          <p:attrName>style.visibility</p:attrName>
                                        </p:attrNameLst>
                                      </p:cBhvr>
                                      <p:to>
                                        <p:strVal val="hidden"/>
                                      </p:to>
                                    </p:set>
                                  </p:childTnLst>
                                </p:cTn>
                              </p:par>
                            </p:childTnLst>
                          </p:cTn>
                        </p:par>
                        <p:par>
                          <p:cTn id="184" fill="hold">
                            <p:stCondLst>
                              <p:cond delay="1800"/>
                            </p:stCondLst>
                            <p:childTnLst>
                              <p:par>
                                <p:cTn id="185" presetID="10" presetClass="exit" presetSubtype="0" fill="hold" grpId="0" nodeType="afterEffect">
                                  <p:stCondLst>
                                    <p:cond delay="0"/>
                                  </p:stCondLst>
                                  <p:childTnLst>
                                    <p:animEffect transition="out" filter="fade">
                                      <p:cBhvr>
                                        <p:cTn id="186" dur="40"/>
                                        <p:tgtEl>
                                          <p:spTgt spid="151"/>
                                        </p:tgtEl>
                                      </p:cBhvr>
                                    </p:animEffect>
                                    <p:set>
                                      <p:cBhvr>
                                        <p:cTn id="187" dur="1" fill="hold">
                                          <p:stCondLst>
                                            <p:cond delay="39"/>
                                          </p:stCondLst>
                                        </p:cTn>
                                        <p:tgtEl>
                                          <p:spTgt spid="151"/>
                                        </p:tgtEl>
                                        <p:attrNameLst>
                                          <p:attrName>style.visibility</p:attrName>
                                        </p:attrNameLst>
                                      </p:cBhvr>
                                      <p:to>
                                        <p:strVal val="hidden"/>
                                      </p:to>
                                    </p:set>
                                  </p:childTnLst>
                                </p:cTn>
                              </p:par>
                            </p:childTnLst>
                          </p:cTn>
                        </p:par>
                        <p:par>
                          <p:cTn id="188" fill="hold">
                            <p:stCondLst>
                              <p:cond delay="1840"/>
                            </p:stCondLst>
                            <p:childTnLst>
                              <p:par>
                                <p:cTn id="189" presetID="10" presetClass="exit" presetSubtype="0" fill="hold" grpId="0" nodeType="afterEffect">
                                  <p:stCondLst>
                                    <p:cond delay="0"/>
                                  </p:stCondLst>
                                  <p:childTnLst>
                                    <p:animEffect transition="out" filter="fade">
                                      <p:cBhvr>
                                        <p:cTn id="190" dur="40"/>
                                        <p:tgtEl>
                                          <p:spTgt spid="128"/>
                                        </p:tgtEl>
                                      </p:cBhvr>
                                    </p:animEffect>
                                    <p:set>
                                      <p:cBhvr>
                                        <p:cTn id="191" dur="1" fill="hold">
                                          <p:stCondLst>
                                            <p:cond delay="39"/>
                                          </p:stCondLst>
                                        </p:cTn>
                                        <p:tgtEl>
                                          <p:spTgt spid="128"/>
                                        </p:tgtEl>
                                        <p:attrNameLst>
                                          <p:attrName>style.visibility</p:attrName>
                                        </p:attrNameLst>
                                      </p:cBhvr>
                                      <p:to>
                                        <p:strVal val="hidden"/>
                                      </p:to>
                                    </p:set>
                                  </p:childTnLst>
                                </p:cTn>
                              </p:par>
                            </p:childTnLst>
                          </p:cTn>
                        </p:par>
                        <p:par>
                          <p:cTn id="192" fill="hold">
                            <p:stCondLst>
                              <p:cond delay="1880"/>
                            </p:stCondLst>
                            <p:childTnLst>
                              <p:par>
                                <p:cTn id="193" presetID="10" presetClass="exit" presetSubtype="0" fill="hold" grpId="0" nodeType="afterEffect">
                                  <p:stCondLst>
                                    <p:cond delay="0"/>
                                  </p:stCondLst>
                                  <p:childTnLst>
                                    <p:animEffect transition="out" filter="fade">
                                      <p:cBhvr>
                                        <p:cTn id="194" dur="40"/>
                                        <p:tgtEl>
                                          <p:spTgt spid="127"/>
                                        </p:tgtEl>
                                      </p:cBhvr>
                                    </p:animEffect>
                                    <p:set>
                                      <p:cBhvr>
                                        <p:cTn id="195" dur="1" fill="hold">
                                          <p:stCondLst>
                                            <p:cond delay="39"/>
                                          </p:stCondLst>
                                        </p:cTn>
                                        <p:tgtEl>
                                          <p:spTgt spid="127"/>
                                        </p:tgtEl>
                                        <p:attrNameLst>
                                          <p:attrName>style.visibility</p:attrName>
                                        </p:attrNameLst>
                                      </p:cBhvr>
                                      <p:to>
                                        <p:strVal val="hidden"/>
                                      </p:to>
                                    </p:set>
                                  </p:childTnLst>
                                </p:cTn>
                              </p:par>
                            </p:childTnLst>
                          </p:cTn>
                        </p:par>
                        <p:par>
                          <p:cTn id="196" fill="hold">
                            <p:stCondLst>
                              <p:cond delay="1920"/>
                            </p:stCondLst>
                            <p:childTnLst>
                              <p:par>
                                <p:cTn id="197" presetID="10" presetClass="exit" presetSubtype="0" fill="hold" grpId="0" nodeType="afterEffect">
                                  <p:stCondLst>
                                    <p:cond delay="0"/>
                                  </p:stCondLst>
                                  <p:childTnLst>
                                    <p:animEffect transition="out" filter="fade">
                                      <p:cBhvr>
                                        <p:cTn id="198" dur="40"/>
                                        <p:tgtEl>
                                          <p:spTgt spid="131"/>
                                        </p:tgtEl>
                                      </p:cBhvr>
                                    </p:animEffect>
                                    <p:set>
                                      <p:cBhvr>
                                        <p:cTn id="199" dur="1" fill="hold">
                                          <p:stCondLst>
                                            <p:cond delay="39"/>
                                          </p:stCondLst>
                                        </p:cTn>
                                        <p:tgtEl>
                                          <p:spTgt spid="131"/>
                                        </p:tgtEl>
                                        <p:attrNameLst>
                                          <p:attrName>style.visibility</p:attrName>
                                        </p:attrNameLst>
                                      </p:cBhvr>
                                      <p:to>
                                        <p:strVal val="hidden"/>
                                      </p:to>
                                    </p:set>
                                  </p:childTnLst>
                                </p:cTn>
                              </p:par>
                            </p:childTnLst>
                          </p:cTn>
                        </p:par>
                        <p:par>
                          <p:cTn id="200" fill="hold">
                            <p:stCondLst>
                              <p:cond delay="1960"/>
                            </p:stCondLst>
                            <p:childTnLst>
                              <p:par>
                                <p:cTn id="201" presetID="10" presetClass="exit" presetSubtype="0" fill="hold" grpId="0" nodeType="afterEffect">
                                  <p:stCondLst>
                                    <p:cond delay="0"/>
                                  </p:stCondLst>
                                  <p:childTnLst>
                                    <p:animEffect transition="out" filter="fade">
                                      <p:cBhvr>
                                        <p:cTn id="202" dur="40"/>
                                        <p:tgtEl>
                                          <p:spTgt spid="170"/>
                                        </p:tgtEl>
                                      </p:cBhvr>
                                    </p:animEffect>
                                    <p:set>
                                      <p:cBhvr>
                                        <p:cTn id="203" dur="1" fill="hold">
                                          <p:stCondLst>
                                            <p:cond delay="39"/>
                                          </p:stCondLst>
                                        </p:cTn>
                                        <p:tgtEl>
                                          <p:spTgt spid="170"/>
                                        </p:tgtEl>
                                        <p:attrNameLst>
                                          <p:attrName>style.visibility</p:attrName>
                                        </p:attrNameLst>
                                      </p:cBhvr>
                                      <p:to>
                                        <p:strVal val="hidden"/>
                                      </p:to>
                                    </p:set>
                                  </p:childTnLst>
                                </p:cTn>
                              </p:par>
                            </p:childTnLst>
                          </p:cTn>
                        </p:par>
                        <p:par>
                          <p:cTn id="204" fill="hold">
                            <p:stCondLst>
                              <p:cond delay="2000"/>
                            </p:stCondLst>
                            <p:childTnLst>
                              <p:par>
                                <p:cTn id="205" presetID="10" presetClass="exit" presetSubtype="0" fill="hold" grpId="0" nodeType="afterEffect">
                                  <p:stCondLst>
                                    <p:cond delay="0"/>
                                  </p:stCondLst>
                                  <p:childTnLst>
                                    <p:animEffect transition="out" filter="fade">
                                      <p:cBhvr>
                                        <p:cTn id="206" dur="40"/>
                                        <p:tgtEl>
                                          <p:spTgt spid="145"/>
                                        </p:tgtEl>
                                      </p:cBhvr>
                                    </p:animEffect>
                                    <p:set>
                                      <p:cBhvr>
                                        <p:cTn id="207" dur="1" fill="hold">
                                          <p:stCondLst>
                                            <p:cond delay="39"/>
                                          </p:stCondLst>
                                        </p:cTn>
                                        <p:tgtEl>
                                          <p:spTgt spid="145"/>
                                        </p:tgtEl>
                                        <p:attrNameLst>
                                          <p:attrName>style.visibility</p:attrName>
                                        </p:attrNameLst>
                                      </p:cBhvr>
                                      <p:to>
                                        <p:strVal val="hidden"/>
                                      </p:to>
                                    </p:set>
                                  </p:childTnLst>
                                </p:cTn>
                              </p:par>
                            </p:childTnLst>
                          </p:cTn>
                        </p:par>
                        <p:par>
                          <p:cTn id="208" fill="hold">
                            <p:stCondLst>
                              <p:cond delay="2040"/>
                            </p:stCondLst>
                            <p:childTnLst>
                              <p:par>
                                <p:cTn id="209" presetID="10" presetClass="exit" presetSubtype="0" fill="hold" grpId="0" nodeType="afterEffect">
                                  <p:stCondLst>
                                    <p:cond delay="0"/>
                                  </p:stCondLst>
                                  <p:childTnLst>
                                    <p:animEffect transition="out" filter="fade">
                                      <p:cBhvr>
                                        <p:cTn id="210" dur="40"/>
                                        <p:tgtEl>
                                          <p:spTgt spid="165"/>
                                        </p:tgtEl>
                                      </p:cBhvr>
                                    </p:animEffect>
                                    <p:set>
                                      <p:cBhvr>
                                        <p:cTn id="211" dur="1" fill="hold">
                                          <p:stCondLst>
                                            <p:cond delay="39"/>
                                          </p:stCondLst>
                                        </p:cTn>
                                        <p:tgtEl>
                                          <p:spTgt spid="165"/>
                                        </p:tgtEl>
                                        <p:attrNameLst>
                                          <p:attrName>style.visibility</p:attrName>
                                        </p:attrNameLst>
                                      </p:cBhvr>
                                      <p:to>
                                        <p:strVal val="hidden"/>
                                      </p:to>
                                    </p:set>
                                  </p:childTnLst>
                                </p:cTn>
                              </p:par>
                            </p:childTnLst>
                          </p:cTn>
                        </p:par>
                        <p:par>
                          <p:cTn id="212" fill="hold">
                            <p:stCondLst>
                              <p:cond delay="2080"/>
                            </p:stCondLst>
                            <p:childTnLst>
                              <p:par>
                                <p:cTn id="213" presetID="10" presetClass="exit" presetSubtype="0" fill="hold" grpId="0" nodeType="afterEffect">
                                  <p:stCondLst>
                                    <p:cond delay="0"/>
                                  </p:stCondLst>
                                  <p:childTnLst>
                                    <p:animEffect transition="out" filter="fade">
                                      <p:cBhvr>
                                        <p:cTn id="214" dur="40"/>
                                        <p:tgtEl>
                                          <p:spTgt spid="166"/>
                                        </p:tgtEl>
                                      </p:cBhvr>
                                    </p:animEffect>
                                    <p:set>
                                      <p:cBhvr>
                                        <p:cTn id="215" dur="1" fill="hold">
                                          <p:stCondLst>
                                            <p:cond delay="39"/>
                                          </p:stCondLst>
                                        </p:cTn>
                                        <p:tgtEl>
                                          <p:spTgt spid="166"/>
                                        </p:tgtEl>
                                        <p:attrNameLst>
                                          <p:attrName>style.visibility</p:attrName>
                                        </p:attrNameLst>
                                      </p:cBhvr>
                                      <p:to>
                                        <p:strVal val="hidden"/>
                                      </p:to>
                                    </p:set>
                                  </p:childTnLst>
                                </p:cTn>
                              </p:par>
                            </p:childTnLst>
                          </p:cTn>
                        </p:par>
                        <p:par>
                          <p:cTn id="216" fill="hold">
                            <p:stCondLst>
                              <p:cond delay="2120"/>
                            </p:stCondLst>
                            <p:childTnLst>
                              <p:par>
                                <p:cTn id="217" presetID="10" presetClass="exit" presetSubtype="0" fill="hold" grpId="0" nodeType="afterEffect">
                                  <p:stCondLst>
                                    <p:cond delay="0"/>
                                  </p:stCondLst>
                                  <p:childTnLst>
                                    <p:animEffect transition="out" filter="fade">
                                      <p:cBhvr>
                                        <p:cTn id="218" dur="40"/>
                                        <p:tgtEl>
                                          <p:spTgt spid="144"/>
                                        </p:tgtEl>
                                      </p:cBhvr>
                                    </p:animEffect>
                                    <p:set>
                                      <p:cBhvr>
                                        <p:cTn id="219" dur="1" fill="hold">
                                          <p:stCondLst>
                                            <p:cond delay="39"/>
                                          </p:stCondLst>
                                        </p:cTn>
                                        <p:tgtEl>
                                          <p:spTgt spid="144"/>
                                        </p:tgtEl>
                                        <p:attrNameLst>
                                          <p:attrName>style.visibility</p:attrName>
                                        </p:attrNameLst>
                                      </p:cBhvr>
                                      <p:to>
                                        <p:strVal val="hidden"/>
                                      </p:to>
                                    </p:set>
                                  </p:childTnLst>
                                </p:cTn>
                              </p:par>
                            </p:childTnLst>
                          </p:cTn>
                        </p:par>
                        <p:par>
                          <p:cTn id="220" fill="hold">
                            <p:stCondLst>
                              <p:cond delay="2160"/>
                            </p:stCondLst>
                            <p:childTnLst>
                              <p:par>
                                <p:cTn id="221" presetID="10" presetClass="exit" presetSubtype="0" fill="hold" grpId="0" nodeType="afterEffect">
                                  <p:stCondLst>
                                    <p:cond delay="0"/>
                                  </p:stCondLst>
                                  <p:childTnLst>
                                    <p:animEffect transition="out" filter="fade">
                                      <p:cBhvr>
                                        <p:cTn id="222" dur="40"/>
                                        <p:tgtEl>
                                          <p:spTgt spid="159"/>
                                        </p:tgtEl>
                                      </p:cBhvr>
                                    </p:animEffect>
                                    <p:set>
                                      <p:cBhvr>
                                        <p:cTn id="223" dur="1" fill="hold">
                                          <p:stCondLst>
                                            <p:cond delay="39"/>
                                          </p:stCondLst>
                                        </p:cTn>
                                        <p:tgtEl>
                                          <p:spTgt spid="159"/>
                                        </p:tgtEl>
                                        <p:attrNameLst>
                                          <p:attrName>style.visibility</p:attrName>
                                        </p:attrNameLst>
                                      </p:cBhvr>
                                      <p:to>
                                        <p:strVal val="hidden"/>
                                      </p:to>
                                    </p:set>
                                  </p:childTnLst>
                                </p:cTn>
                              </p:par>
                              <p:par>
                                <p:cTn id="224" presetID="10" presetClass="exit" presetSubtype="0" fill="hold" grpId="0" nodeType="withEffect">
                                  <p:stCondLst>
                                    <p:cond delay="0"/>
                                  </p:stCondLst>
                                  <p:childTnLst>
                                    <p:animEffect transition="out" filter="fade">
                                      <p:cBhvr>
                                        <p:cTn id="225" dur="40"/>
                                        <p:tgtEl>
                                          <p:spTgt spid="152"/>
                                        </p:tgtEl>
                                      </p:cBhvr>
                                    </p:animEffect>
                                    <p:set>
                                      <p:cBhvr>
                                        <p:cTn id="226" dur="1" fill="hold">
                                          <p:stCondLst>
                                            <p:cond delay="39"/>
                                          </p:stCondLst>
                                        </p:cTn>
                                        <p:tgtEl>
                                          <p:spTgt spid="152"/>
                                        </p:tgtEl>
                                        <p:attrNameLst>
                                          <p:attrName>style.visibility</p:attrName>
                                        </p:attrNameLst>
                                      </p:cBhvr>
                                      <p:to>
                                        <p:strVal val="hidden"/>
                                      </p:to>
                                    </p:set>
                                  </p:childTnLst>
                                </p:cTn>
                              </p:par>
                            </p:childTnLst>
                          </p:cTn>
                        </p:par>
                        <p:par>
                          <p:cTn id="227" fill="hold">
                            <p:stCondLst>
                              <p:cond delay="2200"/>
                            </p:stCondLst>
                            <p:childTnLst>
                              <p:par>
                                <p:cTn id="228" presetID="10" presetClass="exit" presetSubtype="0" fill="hold" grpId="0" nodeType="afterEffect">
                                  <p:stCondLst>
                                    <p:cond delay="0"/>
                                  </p:stCondLst>
                                  <p:childTnLst>
                                    <p:animEffect transition="out" filter="fade">
                                      <p:cBhvr>
                                        <p:cTn id="229" dur="40"/>
                                        <p:tgtEl>
                                          <p:spTgt spid="136"/>
                                        </p:tgtEl>
                                      </p:cBhvr>
                                    </p:animEffect>
                                    <p:set>
                                      <p:cBhvr>
                                        <p:cTn id="230" dur="1" fill="hold">
                                          <p:stCondLst>
                                            <p:cond delay="39"/>
                                          </p:stCondLst>
                                        </p:cTn>
                                        <p:tgtEl>
                                          <p:spTgt spid="136"/>
                                        </p:tgtEl>
                                        <p:attrNameLst>
                                          <p:attrName>style.visibility</p:attrName>
                                        </p:attrNameLst>
                                      </p:cBhvr>
                                      <p:to>
                                        <p:strVal val="hidden"/>
                                      </p:to>
                                    </p:set>
                                  </p:childTnLst>
                                </p:cTn>
                              </p:par>
                            </p:childTnLst>
                          </p:cTn>
                        </p:par>
                        <p:par>
                          <p:cTn id="231" fill="hold">
                            <p:stCondLst>
                              <p:cond delay="2240"/>
                            </p:stCondLst>
                            <p:childTnLst>
                              <p:par>
                                <p:cTn id="232" presetID="10" presetClass="exit" presetSubtype="0" fill="hold" grpId="0" nodeType="afterEffect">
                                  <p:stCondLst>
                                    <p:cond delay="0"/>
                                  </p:stCondLst>
                                  <p:childTnLst>
                                    <p:animEffect transition="out" filter="fade">
                                      <p:cBhvr>
                                        <p:cTn id="233" dur="40"/>
                                        <p:tgtEl>
                                          <p:spTgt spid="139"/>
                                        </p:tgtEl>
                                      </p:cBhvr>
                                    </p:animEffect>
                                    <p:set>
                                      <p:cBhvr>
                                        <p:cTn id="234" dur="1" fill="hold">
                                          <p:stCondLst>
                                            <p:cond delay="39"/>
                                          </p:stCondLst>
                                        </p:cTn>
                                        <p:tgtEl>
                                          <p:spTgt spid="139"/>
                                        </p:tgtEl>
                                        <p:attrNameLst>
                                          <p:attrName>style.visibility</p:attrName>
                                        </p:attrNameLst>
                                      </p:cBhvr>
                                      <p:to>
                                        <p:strVal val="hidden"/>
                                      </p:to>
                                    </p:set>
                                  </p:childTnLst>
                                </p:cTn>
                              </p:par>
                            </p:childTnLst>
                          </p:cTn>
                        </p:par>
                        <p:par>
                          <p:cTn id="235" fill="hold">
                            <p:stCondLst>
                              <p:cond delay="2280"/>
                            </p:stCondLst>
                            <p:childTnLst>
                              <p:par>
                                <p:cTn id="236" presetID="10" presetClass="exit" presetSubtype="0" fill="hold" grpId="0" nodeType="afterEffect">
                                  <p:stCondLst>
                                    <p:cond delay="0"/>
                                  </p:stCondLst>
                                  <p:childTnLst>
                                    <p:animEffect transition="out" filter="fade">
                                      <p:cBhvr>
                                        <p:cTn id="237" dur="40"/>
                                        <p:tgtEl>
                                          <p:spTgt spid="157"/>
                                        </p:tgtEl>
                                      </p:cBhvr>
                                    </p:animEffect>
                                    <p:set>
                                      <p:cBhvr>
                                        <p:cTn id="238" dur="1" fill="hold">
                                          <p:stCondLst>
                                            <p:cond delay="39"/>
                                          </p:stCondLst>
                                        </p:cTn>
                                        <p:tgtEl>
                                          <p:spTgt spid="157"/>
                                        </p:tgtEl>
                                        <p:attrNameLst>
                                          <p:attrName>style.visibility</p:attrName>
                                        </p:attrNameLst>
                                      </p:cBhvr>
                                      <p:to>
                                        <p:strVal val="hidden"/>
                                      </p:to>
                                    </p:set>
                                  </p:childTnLst>
                                </p:cTn>
                              </p:par>
                            </p:childTnLst>
                          </p:cTn>
                        </p:par>
                        <p:par>
                          <p:cTn id="239" fill="hold">
                            <p:stCondLst>
                              <p:cond delay="2320"/>
                            </p:stCondLst>
                            <p:childTnLst>
                              <p:par>
                                <p:cTn id="240" presetID="10" presetClass="exit" presetSubtype="0" fill="hold" grpId="0" nodeType="afterEffect">
                                  <p:stCondLst>
                                    <p:cond delay="0"/>
                                  </p:stCondLst>
                                  <p:childTnLst>
                                    <p:animEffect transition="out" filter="fade">
                                      <p:cBhvr>
                                        <p:cTn id="241" dur="40"/>
                                        <p:tgtEl>
                                          <p:spTgt spid="154"/>
                                        </p:tgtEl>
                                      </p:cBhvr>
                                    </p:animEffect>
                                    <p:set>
                                      <p:cBhvr>
                                        <p:cTn id="242" dur="1" fill="hold">
                                          <p:stCondLst>
                                            <p:cond delay="39"/>
                                          </p:stCondLst>
                                        </p:cTn>
                                        <p:tgtEl>
                                          <p:spTgt spid="154"/>
                                        </p:tgtEl>
                                        <p:attrNameLst>
                                          <p:attrName>style.visibility</p:attrName>
                                        </p:attrNameLst>
                                      </p:cBhvr>
                                      <p:to>
                                        <p:strVal val="hidden"/>
                                      </p:to>
                                    </p:set>
                                  </p:childTnLst>
                                </p:cTn>
                              </p:par>
                            </p:childTnLst>
                          </p:cTn>
                        </p:par>
                        <p:par>
                          <p:cTn id="243" fill="hold">
                            <p:stCondLst>
                              <p:cond delay="2360"/>
                            </p:stCondLst>
                            <p:childTnLst>
                              <p:par>
                                <p:cTn id="244" presetID="10" presetClass="exit" presetSubtype="0" fill="hold" grpId="0" nodeType="afterEffect">
                                  <p:stCondLst>
                                    <p:cond delay="0"/>
                                  </p:stCondLst>
                                  <p:childTnLst>
                                    <p:animEffect transition="out" filter="fade">
                                      <p:cBhvr>
                                        <p:cTn id="245" dur="40"/>
                                        <p:tgtEl>
                                          <p:spTgt spid="126"/>
                                        </p:tgtEl>
                                      </p:cBhvr>
                                    </p:animEffect>
                                    <p:set>
                                      <p:cBhvr>
                                        <p:cTn id="246" dur="1" fill="hold">
                                          <p:stCondLst>
                                            <p:cond delay="39"/>
                                          </p:stCondLst>
                                        </p:cTn>
                                        <p:tgtEl>
                                          <p:spTgt spid="126"/>
                                        </p:tgtEl>
                                        <p:attrNameLst>
                                          <p:attrName>style.visibility</p:attrName>
                                        </p:attrNameLst>
                                      </p:cBhvr>
                                      <p:to>
                                        <p:strVal val="hidden"/>
                                      </p:to>
                                    </p:set>
                                  </p:childTnLst>
                                </p:cTn>
                              </p:par>
                            </p:childTnLst>
                          </p:cTn>
                        </p:par>
                        <p:par>
                          <p:cTn id="247" fill="hold">
                            <p:stCondLst>
                              <p:cond delay="2400"/>
                            </p:stCondLst>
                            <p:childTnLst>
                              <p:par>
                                <p:cTn id="248" presetID="10" presetClass="exit" presetSubtype="0" fill="hold" grpId="0" nodeType="afterEffect">
                                  <p:stCondLst>
                                    <p:cond delay="0"/>
                                  </p:stCondLst>
                                  <p:childTnLst>
                                    <p:animEffect transition="out" filter="fade">
                                      <p:cBhvr>
                                        <p:cTn id="249" dur="40"/>
                                        <p:tgtEl>
                                          <p:spTgt spid="168"/>
                                        </p:tgtEl>
                                      </p:cBhvr>
                                    </p:animEffect>
                                    <p:set>
                                      <p:cBhvr>
                                        <p:cTn id="250" dur="1" fill="hold">
                                          <p:stCondLst>
                                            <p:cond delay="39"/>
                                          </p:stCondLst>
                                        </p:cTn>
                                        <p:tgtEl>
                                          <p:spTgt spid="1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154" grpId="0" animBg="1"/>
      <p:bldP spid="154" grpId="1" animBg="1"/>
      <p:bldP spid="155" grpId="0" animBg="1"/>
      <p:bldP spid="155" grpId="1" animBg="1"/>
      <p:bldP spid="156" grpId="0" animBg="1"/>
      <p:bldP spid="156" grpId="1" animBg="1"/>
      <p:bldP spid="157" grpId="0" animBg="1"/>
      <p:bldP spid="157" grpId="1" animBg="1"/>
      <p:bldP spid="158" grpId="0" animBg="1"/>
      <p:bldP spid="158" grpId="1" animBg="1"/>
      <p:bldP spid="159" grpId="0" animBg="1"/>
      <p:bldP spid="159" grpId="1" animBg="1"/>
      <p:bldP spid="160" grpId="0" animBg="1"/>
      <p:bldP spid="160" grpId="1" animBg="1"/>
      <p:bldP spid="161" grpId="0" animBg="1"/>
      <p:bldP spid="161" grpId="1" animBg="1"/>
      <p:bldP spid="162" grpId="0" animBg="1"/>
      <p:bldP spid="162" grpId="1" animBg="1"/>
      <p:bldP spid="163" grpId="0" animBg="1"/>
      <p:bldP spid="163" grpId="1" animBg="1"/>
      <p:bldP spid="164" grpId="0" animBg="1"/>
      <p:bldP spid="164" grpId="1" animBg="1"/>
      <p:bldP spid="165" grpId="0" animBg="1"/>
      <p:bldP spid="165" grpId="1" animBg="1"/>
      <p:bldP spid="166" grpId="0" animBg="1"/>
      <p:bldP spid="166" grpId="1" animBg="1"/>
      <p:bldP spid="167" grpId="0" animBg="1"/>
      <p:bldP spid="167" grpId="1" animBg="1"/>
      <p:bldP spid="168" grpId="0" animBg="1"/>
      <p:bldP spid="168" grpId="1" animBg="1"/>
      <p:bldP spid="169" grpId="0" animBg="1"/>
      <p:bldP spid="169" grpId="1" animBg="1"/>
      <p:bldP spid="170" grpId="0" animBg="1"/>
      <p:bldP spid="170" grpId="1" animBg="1"/>
      <p:bldP spid="171" grpId="0" animBg="1"/>
      <p:bldP spid="171" grpId="1" animBg="1"/>
      <p:bldP spid="172" grpId="0" animBg="1"/>
      <p:bldP spid="172" grpId="1" animBg="1"/>
      <p:bldP spid="173" grpId="0" animBg="1"/>
      <p:bldP spid="173" grpId="1" animBg="1"/>
      <p:bldP spid="174" grpId="0" animBg="1"/>
      <p:bldP spid="174" grpId="1" animBg="1"/>
      <p:bldP spid="175" grpId="0" animBg="1"/>
      <p:bldP spid="175" grpId="1" animBg="1"/>
      <p:bldP spid="176" grpId="0" animBg="1"/>
      <p:bldP spid="176"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ext and image">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6584949" y="1"/>
            <a:ext cx="5607051" cy="5623719"/>
          </a:xfr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sp>
        <p:nvSpPr>
          <p:cNvPr id="3" name="Date Placeholder 2"/>
          <p:cNvSpPr>
            <a:spLocks noGrp="1"/>
          </p:cNvSpPr>
          <p:nvPr>
            <p:ph type="dt" sz="half" idx="10"/>
          </p:nvPr>
        </p:nvSpPr>
        <p:spPr>
          <a:xfrm>
            <a:off x="2055319" y="6370423"/>
            <a:ext cx="1836000" cy="180000"/>
          </a:xfrm>
          <a:prstGeom prst="rect">
            <a:avLst/>
          </a:prstGeo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15/07/2024</a:t>
            </a:fld>
            <a:endParaRPr lang="en-GB" dirty="0"/>
          </a:p>
        </p:txBody>
      </p:sp>
      <p:sp>
        <p:nvSpPr>
          <p:cNvPr id="4" name="Footer Placeholder 3"/>
          <p:cNvSpPr>
            <a:spLocks noGrp="1"/>
          </p:cNvSpPr>
          <p:nvPr>
            <p:ph type="ftr" sz="quarter" idx="11"/>
          </p:nvPr>
        </p:nvSpPr>
        <p:spPr>
          <a:xfrm>
            <a:off x="4038600" y="6370423"/>
            <a:ext cx="4114800" cy="180000"/>
          </a:xfrm>
          <a:prstGeom prst="rect">
            <a:avLst/>
          </a:prstGeo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43" name="Group 42"/>
          <p:cNvGrpSpPr/>
          <p:nvPr userDrawn="1"/>
        </p:nvGrpSpPr>
        <p:grpSpPr>
          <a:xfrm>
            <a:off x="-10093" y="0"/>
            <a:ext cx="288000" cy="6858000"/>
            <a:chOff x="-1524000" y="0"/>
            <a:chExt cx="246063" cy="6858000"/>
          </a:xfrm>
        </p:grpSpPr>
        <p:sp>
          <p:nvSpPr>
            <p:cNvPr id="44" name="Rectangle 43"/>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Arial" panose="020B0604020202020204" pitchFamily="34" charset="0"/>
              </a:endParaRPr>
            </a:p>
          </p:txBody>
        </p:sp>
        <p:sp>
          <p:nvSpPr>
            <p:cNvPr id="45"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7"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8"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9"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0"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1"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2"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3"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4"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5"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6"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7"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8"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9"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0"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1"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2"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3"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4"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5"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6"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7"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8"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9"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0"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1"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2"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3"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4"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sp>
        <p:nvSpPr>
          <p:cNvPr id="75" name="Title 1"/>
          <p:cNvSpPr>
            <a:spLocks noGrp="1"/>
          </p:cNvSpPr>
          <p:nvPr>
            <p:ph type="title"/>
          </p:nvPr>
        </p:nvSpPr>
        <p:spPr>
          <a:xfrm>
            <a:off x="947740" y="-282563"/>
            <a:ext cx="5298712" cy="915035"/>
          </a:xfrm>
        </p:spPr>
        <p:txBody>
          <a:bodyPr/>
          <a:lstStyle>
            <a:lvl1pPr>
              <a:defRPr sz="2667">
                <a:latin typeface="Arial" panose="020B0604020202020204" pitchFamily="34" charset="0"/>
                <a:ea typeface="Open Sans" panose="020B0606030504020204" pitchFamily="34" charset="0"/>
                <a:cs typeface="Arial" panose="020B0604020202020204" pitchFamily="34" charset="0"/>
              </a:defRPr>
            </a:lvl1pPr>
          </a:lstStyle>
          <a:p>
            <a:r>
              <a:rPr lang="en-US" dirty="0"/>
              <a:t>Click to edit Master title style</a:t>
            </a:r>
            <a:endParaRPr lang="en-GB" dirty="0"/>
          </a:p>
        </p:txBody>
      </p:sp>
      <p:cxnSp>
        <p:nvCxnSpPr>
          <p:cNvPr id="42" name="Straight Connector 41"/>
          <p:cNvCxnSpPr/>
          <p:nvPr userDrawn="1"/>
        </p:nvCxnSpPr>
        <p:spPr>
          <a:xfrm>
            <a:off x="975785" y="836216"/>
            <a:ext cx="5270668"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9" name="Content Placeholder 2"/>
          <p:cNvSpPr>
            <a:spLocks noGrp="1"/>
          </p:cNvSpPr>
          <p:nvPr>
            <p:ph idx="1"/>
          </p:nvPr>
        </p:nvSpPr>
        <p:spPr>
          <a:xfrm>
            <a:off x="947739" y="2246396"/>
            <a:ext cx="5298713" cy="3379705"/>
          </a:xfrm>
        </p:spPr>
        <p:txBody>
          <a:bodyPr numCol="1" spcCol="216000"/>
          <a:lstStyle>
            <a:lvl1pPr marL="380990" marR="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467" baseline="0">
                <a:solidFill>
                  <a:srgbClr val="000000"/>
                </a:solidFill>
                <a:latin typeface="Arial" panose="020B0604020202020204" pitchFamily="34" charset="0"/>
                <a:ea typeface="Open Sans" panose="020B0606030504020204" pitchFamily="34" charset="0"/>
                <a:cs typeface="Open Sans" panose="020B0606030504020204" pitchFamily="34" charset="0"/>
              </a:defRPr>
            </a:lvl1pPr>
            <a:lvl2pPr marL="715415" marR="0"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467">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1193770" marR="0"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909186" marR="0"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1075240" marR="0" indent="-237061" algn="l" defTabSz="914377" rtl="0" eaLnBrk="1" fontAlgn="auto" latinLnBrk="0" hangingPunct="1">
              <a:lnSpc>
                <a:spcPct val="105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380990" marR="0" lvl="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2133" b="0" i="0" u="none" strike="noStrike" kern="1200" cap="none" spc="0" normalizeH="0" baseline="0" noProof="0" dirty="0">
                <a:ln>
                  <a:noFill/>
                </a:ln>
                <a:solidFill>
                  <a:srgbClr val="000000"/>
                </a:solidFill>
                <a:effectLst/>
                <a:uLnTx/>
                <a:uFillTx/>
                <a:latin typeface="Open Sans"/>
                <a:ea typeface="Open Sans SemiBold" panose="020B0706030804020204" pitchFamily="34" charset="0"/>
                <a:cs typeface="Arial" panose="020B0604020202020204" pitchFamily="34" charset="0"/>
              </a:rPr>
              <a:t>Click to edit Master text styles</a:t>
            </a:r>
          </a:p>
          <a:p>
            <a:pPr marL="715415" marR="0" lvl="1"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8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Second level</a:t>
            </a:r>
          </a:p>
          <a:p>
            <a:pPr marL="1193770" marR="0" lvl="2"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Third level</a:t>
            </a:r>
          </a:p>
          <a:p>
            <a:pPr marL="1909186" marR="0" lvl="3"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4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Fourth level</a:t>
            </a:r>
          </a:p>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80" name="Text Placeholder 2"/>
          <p:cNvSpPr>
            <a:spLocks noGrp="1"/>
          </p:cNvSpPr>
          <p:nvPr>
            <p:ph type="body" idx="15"/>
          </p:nvPr>
        </p:nvSpPr>
        <p:spPr>
          <a:xfrm>
            <a:off x="947739" y="1146313"/>
            <a:ext cx="5298713" cy="320537"/>
          </a:xfrm>
        </p:spPr>
        <p:txBody>
          <a:bodyPr anchor="t" anchorCtr="0"/>
          <a:lstStyle>
            <a:lvl1pPr marL="0" indent="0">
              <a:buNone/>
              <a:defRPr sz="2133" b="0">
                <a:solidFill>
                  <a:srgbClr val="0E7A3F"/>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pic>
        <p:nvPicPr>
          <p:cNvPr id="6"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AE27590A-C431-D31F-9CE4-52AEE2FAF98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986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18" name="Picture 594" descr="Z:\_LOGOS MASTER\Quilter_Master logo\Quilter0023_Word and PPT Templates\PPt and word templates\New Quilter templates\Front Cover\Frotn page CROPPED_05.07.emf"/>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2235" t="38301" r="71459" b="12073"/>
          <a:stretch/>
        </p:blipFill>
        <p:spPr bwMode="auto">
          <a:xfrm>
            <a:off x="0" y="0"/>
            <a:ext cx="12192000" cy="6871573"/>
          </a:xfrm>
          <a:prstGeom prst="rect">
            <a:avLst/>
          </a:prstGeom>
          <a:noFill/>
          <a:extLst>
            <a:ext uri="{909E8E84-426E-40DD-AFC4-6F175D3DCCD1}">
              <a14:hiddenFill xmlns:a14="http://schemas.microsoft.com/office/drawing/2010/main">
                <a:solidFill>
                  <a:srgbClr val="FFFFFF"/>
                </a:solidFill>
              </a14:hiddenFill>
            </a:ext>
          </a:extLst>
        </p:spPr>
      </p:pic>
      <p:sp>
        <p:nvSpPr>
          <p:cNvPr id="900" name="Subtitle 2"/>
          <p:cNvSpPr>
            <a:spLocks noGrp="1"/>
          </p:cNvSpPr>
          <p:nvPr>
            <p:ph type="subTitle" idx="1"/>
          </p:nvPr>
        </p:nvSpPr>
        <p:spPr>
          <a:xfrm>
            <a:off x="5318127" y="2336483"/>
            <a:ext cx="5903911" cy="1655763"/>
          </a:xfrm>
          <a:prstGeom prst="rect">
            <a:avLst/>
          </a:prstGeom>
        </p:spPr>
        <p:txBody>
          <a:bodyPr/>
          <a:lstStyle>
            <a:lvl1pPr marL="0" indent="0" algn="r">
              <a:spcBef>
                <a:spcPts val="0"/>
              </a:spcBef>
              <a:spcAft>
                <a:spcPts val="0"/>
              </a:spcAft>
              <a:buNone/>
              <a:defRPr sz="20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sp>
        <p:nvSpPr>
          <p:cNvPr id="901" name="Title 1"/>
          <p:cNvSpPr>
            <a:spLocks noGrp="1"/>
          </p:cNvSpPr>
          <p:nvPr>
            <p:ph type="ctrTitle"/>
          </p:nvPr>
        </p:nvSpPr>
        <p:spPr>
          <a:xfrm>
            <a:off x="3566795" y="431876"/>
            <a:ext cx="7655244" cy="1769427"/>
          </a:xfrm>
          <a:prstGeom prst="rect">
            <a:avLst/>
          </a:prstGeom>
        </p:spPr>
        <p:txBody>
          <a:bodyPr anchor="b"/>
          <a:lstStyle>
            <a:lvl1pPr algn="r">
              <a:spcBef>
                <a:spcPts val="0"/>
              </a:spcBef>
              <a:spcAft>
                <a:spcPts val="0"/>
              </a:spcAft>
              <a:defRPr sz="36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pic>
        <p:nvPicPr>
          <p:cNvPr id="3"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D9CAC1D3-FAF1-02EA-C45F-B757EE934DC9}"/>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416147" y="4892849"/>
            <a:ext cx="1783300" cy="115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460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153" name="Picture 2" descr="Z:\_LOGOS MASTER\Quilter_Master logo\Quilter0023_Word and PPT Templates\PPt and word templates\New Quilter templates\Front Cover\Divider CROPPED_05.07.emf"/>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7561" t="39928" b="8147"/>
          <a:stretch/>
        </p:blipFill>
        <p:spPr bwMode="auto">
          <a:xfrm>
            <a:off x="0" y="-25285"/>
            <a:ext cx="12277344" cy="6883285"/>
          </a:xfrm>
          <a:prstGeom prst="rect">
            <a:avLst/>
          </a:prstGeom>
          <a:noFill/>
          <a:extLst>
            <a:ext uri="{909E8E84-426E-40DD-AFC4-6F175D3DCCD1}">
              <a14:hiddenFill xmlns:a14="http://schemas.microsoft.com/office/drawing/2010/main">
                <a:solidFill>
                  <a:srgbClr val="FFFFFF"/>
                </a:solidFill>
              </a14:hiddenFill>
            </a:ext>
          </a:extLst>
        </p:spPr>
      </p:pic>
      <p:sp>
        <p:nvSpPr>
          <p:cNvPr id="1009" name="Freeform 573"/>
          <p:cNvSpPr>
            <a:spLocks/>
          </p:cNvSpPr>
          <p:nvPr userDrawn="1"/>
        </p:nvSpPr>
        <p:spPr bwMode="auto">
          <a:xfrm>
            <a:off x="5347497" y="3425826"/>
            <a:ext cx="485775" cy="485775"/>
          </a:xfrm>
          <a:custGeom>
            <a:avLst/>
            <a:gdLst>
              <a:gd name="T0" fmla="*/ 0 w 306"/>
              <a:gd name="T1" fmla="*/ 306 h 306"/>
              <a:gd name="T2" fmla="*/ 306 w 306"/>
              <a:gd name="T3" fmla="*/ 0 h 306"/>
              <a:gd name="T4" fmla="*/ 0 w 306"/>
              <a:gd name="T5" fmla="*/ 306 h 306"/>
            </a:gdLst>
            <a:ahLst/>
            <a:cxnLst>
              <a:cxn ang="0">
                <a:pos x="T0" y="T1"/>
              </a:cxn>
              <a:cxn ang="0">
                <a:pos x="T2" y="T3"/>
              </a:cxn>
              <a:cxn ang="0">
                <a:pos x="T4" y="T5"/>
              </a:cxn>
            </a:cxnLst>
            <a:rect l="0" t="0" r="r" b="b"/>
            <a:pathLst>
              <a:path w="306" h="306">
                <a:moveTo>
                  <a:pt x="0" y="306"/>
                </a:moveTo>
                <a:lnTo>
                  <a:pt x="306" y="0"/>
                </a:lnTo>
                <a:lnTo>
                  <a:pt x="0" y="306"/>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8" name="Subtitle 2"/>
          <p:cNvSpPr>
            <a:spLocks noGrp="1"/>
          </p:cNvSpPr>
          <p:nvPr>
            <p:ph type="subTitle" idx="1"/>
          </p:nvPr>
        </p:nvSpPr>
        <p:spPr>
          <a:xfrm>
            <a:off x="5318127" y="2336483"/>
            <a:ext cx="5903911" cy="1655763"/>
          </a:xfrm>
          <a:prstGeom prst="rect">
            <a:avLst/>
          </a:prstGeom>
        </p:spPr>
        <p:txBody>
          <a:bodyPr/>
          <a:lstStyle>
            <a:lvl1pPr marL="0" indent="0" algn="r">
              <a:spcBef>
                <a:spcPts val="0"/>
              </a:spcBef>
              <a:spcAft>
                <a:spcPts val="0"/>
              </a:spcAft>
              <a:buNone/>
              <a:defRPr sz="20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sp>
        <p:nvSpPr>
          <p:cNvPr id="39" name="Title 1"/>
          <p:cNvSpPr>
            <a:spLocks noGrp="1"/>
          </p:cNvSpPr>
          <p:nvPr>
            <p:ph type="ctrTitle" hasCustomPrompt="1"/>
          </p:nvPr>
        </p:nvSpPr>
        <p:spPr>
          <a:xfrm>
            <a:off x="3566795" y="431876"/>
            <a:ext cx="7655244" cy="1769427"/>
          </a:xfrm>
          <a:prstGeom prst="rect">
            <a:avLst/>
          </a:prstGeom>
        </p:spPr>
        <p:txBody>
          <a:bodyPr anchor="b"/>
          <a:lstStyle>
            <a:lvl1pPr algn="r">
              <a:spcBef>
                <a:spcPts val="0"/>
              </a:spcBef>
              <a:spcAft>
                <a:spcPts val="0"/>
              </a:spcAft>
              <a:defRPr sz="36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r>
              <a:rPr lang="en-US" dirty="0"/>
              <a:t>Divider Title</a:t>
            </a:r>
            <a:endParaRPr lang="en-GB" dirty="0"/>
          </a:p>
        </p:txBody>
      </p:sp>
      <p:grpSp>
        <p:nvGrpSpPr>
          <p:cNvPr id="8" name="Group 7"/>
          <p:cNvGrpSpPr/>
          <p:nvPr userDrawn="1"/>
        </p:nvGrpSpPr>
        <p:grpSpPr>
          <a:xfrm>
            <a:off x="-10092" y="0"/>
            <a:ext cx="246063" cy="6858000"/>
            <a:chOff x="-1524000" y="0"/>
            <a:chExt cx="246063" cy="6858000"/>
          </a:xfrm>
        </p:grpSpPr>
        <p:sp>
          <p:nvSpPr>
            <p:cNvPr id="9" name="Rectangle 8"/>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2"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3"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4"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5"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6"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7"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8"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9"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0"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1"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2"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3"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4"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5"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6"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7"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8"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9"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0"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1"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2"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3"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4"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5"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6"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7"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0"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3"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10602CFB-8722-CDD5-154E-B204BC832F1F}"/>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416147" y="4892849"/>
            <a:ext cx="1783300" cy="115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41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542536" y="539963"/>
            <a:ext cx="7585464" cy="5762099"/>
          </a:xfrm>
          <a:prstGeom prst="rect">
            <a:avLst/>
          </a:prstGeo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596445D9-1704-755D-3B3C-8BA3E8DA6B5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996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2x columns">
    <p:spTree>
      <p:nvGrpSpPr>
        <p:cNvPr id="1" name=""/>
        <p:cNvGrpSpPr/>
        <p:nvPr/>
      </p:nvGrpSpPr>
      <p:grpSpPr>
        <a:xfrm>
          <a:off x="0" y="0"/>
          <a:ext cx="0" cy="0"/>
          <a:chOff x="0" y="0"/>
          <a:chExt cx="0" cy="0"/>
        </a:xfrm>
      </p:grpSpPr>
      <p:sp>
        <p:nvSpPr>
          <p:cNvPr id="46" name="Title 1"/>
          <p:cNvSpPr>
            <a:spLocks noGrp="1"/>
          </p:cNvSpPr>
          <p:nvPr>
            <p:ph type="title"/>
          </p:nvPr>
        </p:nvSpPr>
        <p:spPr>
          <a:xfrm>
            <a:off x="947739" y="-287099"/>
            <a:ext cx="10944225" cy="915035"/>
          </a:xfrm>
          <a:prstGeom prst="rect">
            <a:avLst/>
          </a:prstGeom>
        </p:spPr>
        <p:txBody>
          <a:bodyPr/>
          <a:lstStyle>
            <a:lvl1pPr>
              <a:defRPr sz="2667">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cxnSp>
        <p:nvCxnSpPr>
          <p:cNvPr id="47" name="Straight Connector 46"/>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8" name="Content Placeholder 2"/>
          <p:cNvSpPr>
            <a:spLocks noGrp="1"/>
          </p:cNvSpPr>
          <p:nvPr>
            <p:ph idx="1" hasCustomPrompt="1"/>
          </p:nvPr>
        </p:nvSpPr>
        <p:spPr>
          <a:xfrm>
            <a:off x="947739" y="1146313"/>
            <a:ext cx="10944225" cy="4055236"/>
          </a:xfrm>
          <a:prstGeom prst="rect">
            <a:avLst/>
          </a:prstGeom>
        </p:spPr>
        <p:txBody>
          <a:bodyPr numCol="1" spcCol="216000"/>
          <a:lstStyle>
            <a:lvl1pPr>
              <a:lnSpc>
                <a:spcPct val="125000"/>
              </a:lnSpc>
              <a:spcBef>
                <a:spcPts val="800"/>
              </a:spcBef>
              <a:spcAft>
                <a:spcPts val="0"/>
              </a:spcAft>
              <a:defRPr sz="18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53" name="Date Placeholder 2"/>
          <p:cNvSpPr>
            <a:spLocks noGrp="1"/>
          </p:cNvSpPr>
          <p:nvPr>
            <p:ph type="dt" sz="half" idx="10"/>
          </p:nvPr>
        </p:nvSpPr>
        <p:spPr>
          <a:xfrm>
            <a:off x="2055319" y="6364776"/>
            <a:ext cx="18360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15/07/2024</a:t>
            </a:fld>
            <a:endParaRPr lang="en-GB" dirty="0"/>
          </a:p>
        </p:txBody>
      </p:sp>
      <p:sp>
        <p:nvSpPr>
          <p:cNvPr id="54" name="Footer Placeholder 3"/>
          <p:cNvSpPr>
            <a:spLocks noGrp="1"/>
          </p:cNvSpPr>
          <p:nvPr>
            <p:ph type="ftr" sz="quarter" idx="11"/>
          </p:nvPr>
        </p:nvSpPr>
        <p:spPr>
          <a:xfrm>
            <a:off x="4038600" y="6364776"/>
            <a:ext cx="41148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41" name="Group 40"/>
          <p:cNvGrpSpPr/>
          <p:nvPr userDrawn="1"/>
        </p:nvGrpSpPr>
        <p:grpSpPr>
          <a:xfrm>
            <a:off x="-10092" y="0"/>
            <a:ext cx="246063" cy="6858000"/>
            <a:chOff x="-1524000" y="0"/>
            <a:chExt cx="246063" cy="6858000"/>
          </a:xfrm>
        </p:grpSpPr>
        <p:sp>
          <p:nvSpPr>
            <p:cNvPr id="42" name="Rectangle 41"/>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3"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5"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9"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0"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1"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2"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7"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8"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9"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0"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1"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2"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3"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4"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5"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6"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7"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8"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9"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0"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1"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2"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3"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4"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5"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6"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7"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8"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9"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C823A9E6-F8B7-B1A1-87FB-6E98616A8456}"/>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738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91" name="Title 1"/>
          <p:cNvSpPr>
            <a:spLocks noGrp="1"/>
          </p:cNvSpPr>
          <p:nvPr>
            <p:ph type="title"/>
          </p:nvPr>
        </p:nvSpPr>
        <p:spPr>
          <a:xfrm>
            <a:off x="947739" y="-287099"/>
            <a:ext cx="10944225" cy="915035"/>
          </a:xfrm>
          <a:prstGeom prst="rect">
            <a:avLst/>
          </a:prstGeom>
        </p:spPr>
        <p:txBody>
          <a:bodyPr/>
          <a:lstStyle>
            <a:lvl1pPr>
              <a:defRPr sz="2667">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cxnSp>
        <p:nvCxnSpPr>
          <p:cNvPr id="92" name="Straight Connector 91"/>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3" name="Content Placeholder 2"/>
          <p:cNvSpPr>
            <a:spLocks noGrp="1"/>
          </p:cNvSpPr>
          <p:nvPr>
            <p:ph idx="1" hasCustomPrompt="1"/>
          </p:nvPr>
        </p:nvSpPr>
        <p:spPr>
          <a:xfrm>
            <a:off x="947737" y="1146313"/>
            <a:ext cx="5280000" cy="4055236"/>
          </a:xfrm>
          <a:prstGeom prst="rect">
            <a:avLst/>
          </a:prstGeom>
        </p:spPr>
        <p:txBody>
          <a:bodyPr numCol="1" spcCol="216000"/>
          <a:lstStyle>
            <a:lvl1pPr>
              <a:lnSpc>
                <a:spcPct val="125000"/>
              </a:lnSpc>
              <a:spcBef>
                <a:spcPts val="800"/>
              </a:spcBef>
              <a:spcAft>
                <a:spcPts val="0"/>
              </a:spcAft>
              <a:defRPr sz="18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94" name="Content Placeholder 2"/>
          <p:cNvSpPr>
            <a:spLocks noGrp="1"/>
          </p:cNvSpPr>
          <p:nvPr>
            <p:ph idx="13" hasCustomPrompt="1"/>
          </p:nvPr>
        </p:nvSpPr>
        <p:spPr>
          <a:xfrm>
            <a:off x="6569100" y="1146313"/>
            <a:ext cx="5280000" cy="4055236"/>
          </a:xfrm>
          <a:prstGeom prst="rect">
            <a:avLst/>
          </a:prstGeom>
        </p:spPr>
        <p:txBody>
          <a:bodyPr numCol="1" spcCol="216000"/>
          <a:lstStyle>
            <a:lvl1pPr>
              <a:lnSpc>
                <a:spcPct val="125000"/>
              </a:lnSpc>
              <a:spcBef>
                <a:spcPts val="800"/>
              </a:spcBef>
              <a:spcAft>
                <a:spcPts val="0"/>
              </a:spcAft>
              <a:defRPr sz="18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95" name="Date Placeholder 2"/>
          <p:cNvSpPr>
            <a:spLocks noGrp="1"/>
          </p:cNvSpPr>
          <p:nvPr>
            <p:ph type="dt" sz="half" idx="10"/>
          </p:nvPr>
        </p:nvSpPr>
        <p:spPr>
          <a:xfrm>
            <a:off x="2055319" y="6364776"/>
            <a:ext cx="18360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15/07/2024</a:t>
            </a:fld>
            <a:endParaRPr lang="en-GB" dirty="0"/>
          </a:p>
        </p:txBody>
      </p:sp>
      <p:sp>
        <p:nvSpPr>
          <p:cNvPr id="96" name="Footer Placeholder 3"/>
          <p:cNvSpPr>
            <a:spLocks noGrp="1"/>
          </p:cNvSpPr>
          <p:nvPr>
            <p:ph type="ftr" sz="quarter" idx="11"/>
          </p:nvPr>
        </p:nvSpPr>
        <p:spPr>
          <a:xfrm>
            <a:off x="4038600" y="6364776"/>
            <a:ext cx="41148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41" name="Group 40"/>
          <p:cNvGrpSpPr/>
          <p:nvPr userDrawn="1"/>
        </p:nvGrpSpPr>
        <p:grpSpPr>
          <a:xfrm>
            <a:off x="-10092" y="0"/>
            <a:ext cx="246063" cy="6858000"/>
            <a:chOff x="-1524000" y="0"/>
            <a:chExt cx="246063" cy="6858000"/>
          </a:xfrm>
        </p:grpSpPr>
        <p:sp>
          <p:nvSpPr>
            <p:cNvPr id="42" name="Rectangle 41"/>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3"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4"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5"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6"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7"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8"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9"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0"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1"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2"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3"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4"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5"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5"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7"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9"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80"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9"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0"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1"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2"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3"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4"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5"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6"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7"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8"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9"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0"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707B288F-6807-4A19-48F3-E0E811289B9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123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153" name="Picture 2" descr="Z:\_LOGOS MASTER\Quilter_Master logo\Quilter0023_Word and PPT Templates\PPt and word templates\New Quilter templates\Front Cover\Divider CROPPED_05.07.emf"/>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7561" t="39928" b="8147"/>
          <a:stretch/>
        </p:blipFill>
        <p:spPr bwMode="auto">
          <a:xfrm>
            <a:off x="0" y="-25285"/>
            <a:ext cx="12277344" cy="6883285"/>
          </a:xfrm>
          <a:prstGeom prst="rect">
            <a:avLst/>
          </a:prstGeom>
          <a:noFill/>
          <a:extLst>
            <a:ext uri="{909E8E84-426E-40DD-AFC4-6F175D3DCCD1}">
              <a14:hiddenFill xmlns:a14="http://schemas.microsoft.com/office/drawing/2010/main">
                <a:solidFill>
                  <a:srgbClr val="FFFFFF"/>
                </a:solidFill>
              </a14:hiddenFill>
            </a:ext>
          </a:extLst>
        </p:spPr>
      </p:pic>
      <p:sp>
        <p:nvSpPr>
          <p:cNvPr id="1009" name="Freeform 573"/>
          <p:cNvSpPr>
            <a:spLocks/>
          </p:cNvSpPr>
          <p:nvPr userDrawn="1"/>
        </p:nvSpPr>
        <p:spPr bwMode="auto">
          <a:xfrm>
            <a:off x="5347497" y="3425826"/>
            <a:ext cx="485775" cy="485775"/>
          </a:xfrm>
          <a:custGeom>
            <a:avLst/>
            <a:gdLst>
              <a:gd name="T0" fmla="*/ 0 w 306"/>
              <a:gd name="T1" fmla="*/ 306 h 306"/>
              <a:gd name="T2" fmla="*/ 306 w 306"/>
              <a:gd name="T3" fmla="*/ 0 h 306"/>
              <a:gd name="T4" fmla="*/ 0 w 306"/>
              <a:gd name="T5" fmla="*/ 306 h 306"/>
            </a:gdLst>
            <a:ahLst/>
            <a:cxnLst>
              <a:cxn ang="0">
                <a:pos x="T0" y="T1"/>
              </a:cxn>
              <a:cxn ang="0">
                <a:pos x="T2" y="T3"/>
              </a:cxn>
              <a:cxn ang="0">
                <a:pos x="T4" y="T5"/>
              </a:cxn>
            </a:cxnLst>
            <a:rect l="0" t="0" r="r" b="b"/>
            <a:pathLst>
              <a:path w="306" h="306">
                <a:moveTo>
                  <a:pt x="0" y="306"/>
                </a:moveTo>
                <a:lnTo>
                  <a:pt x="306" y="0"/>
                </a:lnTo>
                <a:lnTo>
                  <a:pt x="0" y="306"/>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8" name="Subtitle 2"/>
          <p:cNvSpPr>
            <a:spLocks noGrp="1"/>
          </p:cNvSpPr>
          <p:nvPr>
            <p:ph type="subTitle" idx="1"/>
          </p:nvPr>
        </p:nvSpPr>
        <p:spPr>
          <a:xfrm>
            <a:off x="5318127" y="2336483"/>
            <a:ext cx="5903911" cy="1655763"/>
          </a:xfrm>
          <a:prstGeom prst="rect">
            <a:avLst/>
          </a:prstGeom>
        </p:spPr>
        <p:txBody>
          <a:bodyPr/>
          <a:lstStyle>
            <a:lvl1pPr marL="0" indent="0" algn="r">
              <a:spcBef>
                <a:spcPts val="0"/>
              </a:spcBef>
              <a:spcAft>
                <a:spcPts val="0"/>
              </a:spcAft>
              <a:buNone/>
              <a:defRPr sz="20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sp>
        <p:nvSpPr>
          <p:cNvPr id="39" name="Title 1"/>
          <p:cNvSpPr>
            <a:spLocks noGrp="1"/>
          </p:cNvSpPr>
          <p:nvPr>
            <p:ph type="ctrTitle" hasCustomPrompt="1"/>
          </p:nvPr>
        </p:nvSpPr>
        <p:spPr>
          <a:xfrm>
            <a:off x="3566795" y="431876"/>
            <a:ext cx="7655244" cy="1769427"/>
          </a:xfrm>
          <a:prstGeom prst="rect">
            <a:avLst/>
          </a:prstGeom>
        </p:spPr>
        <p:txBody>
          <a:bodyPr anchor="b"/>
          <a:lstStyle>
            <a:lvl1pPr algn="r">
              <a:spcBef>
                <a:spcPts val="0"/>
              </a:spcBef>
              <a:spcAft>
                <a:spcPts val="0"/>
              </a:spcAft>
              <a:defRPr sz="36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r>
              <a:rPr lang="en-US" dirty="0"/>
              <a:t>Divider Title</a:t>
            </a:r>
            <a:endParaRPr lang="en-GB" dirty="0"/>
          </a:p>
        </p:txBody>
      </p:sp>
      <p:grpSp>
        <p:nvGrpSpPr>
          <p:cNvPr id="8" name="Group 7"/>
          <p:cNvGrpSpPr/>
          <p:nvPr userDrawn="1"/>
        </p:nvGrpSpPr>
        <p:grpSpPr>
          <a:xfrm>
            <a:off x="-10092" y="0"/>
            <a:ext cx="246063" cy="6858000"/>
            <a:chOff x="-1524000" y="0"/>
            <a:chExt cx="246063" cy="6858000"/>
          </a:xfrm>
        </p:grpSpPr>
        <p:sp>
          <p:nvSpPr>
            <p:cNvPr id="9" name="Rectangle 8"/>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2"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3"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4"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5"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6"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7"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8"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9"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0"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1"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2"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3"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4"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5"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6"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7"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8"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9"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0"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1"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2"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3"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4"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5"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6"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7"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0"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3"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10602CFB-8722-CDD5-154E-B204BC832F1F}"/>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416147" y="4892849"/>
            <a:ext cx="1783300" cy="115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08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45" name="Title 1"/>
          <p:cNvSpPr>
            <a:spLocks noGrp="1"/>
          </p:cNvSpPr>
          <p:nvPr>
            <p:ph type="title"/>
          </p:nvPr>
        </p:nvSpPr>
        <p:spPr>
          <a:xfrm>
            <a:off x="947739" y="-287099"/>
            <a:ext cx="10944225" cy="915035"/>
          </a:xfrm>
        </p:spPr>
        <p:txBody>
          <a:bodyPr/>
          <a:lstStyle>
            <a:lvl1pPr>
              <a:defRPr sz="2667">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cxnSp>
        <p:nvCxnSpPr>
          <p:cNvPr id="46" name="Straight Connector 45"/>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7" name="Content Placeholder 2"/>
          <p:cNvSpPr>
            <a:spLocks noGrp="1"/>
          </p:cNvSpPr>
          <p:nvPr>
            <p:ph idx="1" hasCustomPrompt="1"/>
          </p:nvPr>
        </p:nvSpPr>
        <p:spPr>
          <a:xfrm>
            <a:off x="947737" y="1146313"/>
            <a:ext cx="5280000" cy="4055236"/>
          </a:xfrm>
        </p:spPr>
        <p:txBody>
          <a:bodyPr numCol="1" spcCol="216000"/>
          <a:lstStyle>
            <a:lvl1pPr>
              <a:lnSpc>
                <a:spcPct val="125000"/>
              </a:lnSpc>
              <a:spcBef>
                <a:spcPts val="800"/>
              </a:spcBef>
              <a:spcAft>
                <a:spcPts val="0"/>
              </a:spcAft>
              <a:defRPr sz="18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48" name="Content Placeholder 2"/>
          <p:cNvSpPr>
            <a:spLocks noGrp="1"/>
          </p:cNvSpPr>
          <p:nvPr>
            <p:ph idx="13" hasCustomPrompt="1"/>
          </p:nvPr>
        </p:nvSpPr>
        <p:spPr>
          <a:xfrm>
            <a:off x="6569100" y="1146313"/>
            <a:ext cx="5280000" cy="4055236"/>
          </a:xfrm>
        </p:spPr>
        <p:txBody>
          <a:bodyPr numCol="1" spcCol="216000"/>
          <a:lstStyle>
            <a:lvl1pPr>
              <a:lnSpc>
                <a:spcPct val="125000"/>
              </a:lnSpc>
              <a:spcBef>
                <a:spcPts val="800"/>
              </a:spcBef>
              <a:spcAft>
                <a:spcPts val="0"/>
              </a:spcAft>
              <a:defRPr sz="18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49" name="Date Placeholder 2"/>
          <p:cNvSpPr>
            <a:spLocks noGrp="1"/>
          </p:cNvSpPr>
          <p:nvPr>
            <p:ph type="dt" sz="half" idx="10"/>
          </p:nvPr>
        </p:nvSpPr>
        <p:spPr>
          <a:xfrm>
            <a:off x="2055319" y="6364776"/>
            <a:ext cx="18360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15/07/2024</a:t>
            </a:fld>
            <a:endParaRPr lang="en-GB" dirty="0"/>
          </a:p>
        </p:txBody>
      </p:sp>
      <p:sp>
        <p:nvSpPr>
          <p:cNvPr id="50" name="Footer Placeholder 3"/>
          <p:cNvSpPr>
            <a:spLocks noGrp="1"/>
          </p:cNvSpPr>
          <p:nvPr>
            <p:ph type="ftr" sz="quarter" idx="11"/>
          </p:nvPr>
        </p:nvSpPr>
        <p:spPr>
          <a:xfrm>
            <a:off x="4038600" y="6364776"/>
            <a:ext cx="41148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41" name="Group 40"/>
          <p:cNvGrpSpPr/>
          <p:nvPr userDrawn="1"/>
        </p:nvGrpSpPr>
        <p:grpSpPr>
          <a:xfrm>
            <a:off x="-10092" y="0"/>
            <a:ext cx="246063" cy="6858000"/>
            <a:chOff x="-1524000" y="0"/>
            <a:chExt cx="246063" cy="6858000"/>
          </a:xfrm>
        </p:grpSpPr>
        <p:sp>
          <p:nvSpPr>
            <p:cNvPr id="42" name="Rectangle 41"/>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4"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3"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4"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5"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6"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7"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8"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9"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0"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1"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2"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3"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4"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5"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6"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7"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8"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9"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0"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1"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2"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3"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4"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5"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6"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7"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8"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9"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80"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CA5FCD14-11A5-0EA7-5C1E-19E20EEE9774}"/>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430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6584949" y="1"/>
            <a:ext cx="5607051" cy="5623719"/>
          </a:xfr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sp>
        <p:nvSpPr>
          <p:cNvPr id="51" name="Title 1"/>
          <p:cNvSpPr>
            <a:spLocks noGrp="1"/>
          </p:cNvSpPr>
          <p:nvPr>
            <p:ph type="title"/>
          </p:nvPr>
        </p:nvSpPr>
        <p:spPr>
          <a:xfrm>
            <a:off x="947740" y="-282563"/>
            <a:ext cx="5298712" cy="915035"/>
          </a:xfrm>
        </p:spPr>
        <p:txBody>
          <a:bodyPr/>
          <a:lstStyle>
            <a:lvl1pPr>
              <a:defRPr sz="2667">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cxnSp>
        <p:nvCxnSpPr>
          <p:cNvPr id="52" name="Straight Connector 51"/>
          <p:cNvCxnSpPr/>
          <p:nvPr userDrawn="1"/>
        </p:nvCxnSpPr>
        <p:spPr>
          <a:xfrm>
            <a:off x="975785" y="836216"/>
            <a:ext cx="5270668"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3" name="Content Placeholder 2"/>
          <p:cNvSpPr>
            <a:spLocks noGrp="1"/>
          </p:cNvSpPr>
          <p:nvPr>
            <p:ph idx="1" hasCustomPrompt="1"/>
          </p:nvPr>
        </p:nvSpPr>
        <p:spPr>
          <a:xfrm>
            <a:off x="947739" y="2246396"/>
            <a:ext cx="5298713" cy="3379705"/>
          </a:xfrm>
        </p:spPr>
        <p:txBody>
          <a:bodyPr numCol="1" spcCol="216000"/>
          <a:lstStyle>
            <a:lvl1pPr>
              <a:lnSpc>
                <a:spcPct val="125000"/>
              </a:lnSpc>
              <a:spcBef>
                <a:spcPts val="800"/>
              </a:spcBef>
              <a:spcAft>
                <a:spcPts val="0"/>
              </a:spcAft>
              <a:defRPr sz="14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4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54" name="Text Placeholder 2"/>
          <p:cNvSpPr>
            <a:spLocks noGrp="1"/>
          </p:cNvSpPr>
          <p:nvPr>
            <p:ph type="body" idx="15"/>
          </p:nvPr>
        </p:nvSpPr>
        <p:spPr>
          <a:xfrm>
            <a:off x="947739" y="1146313"/>
            <a:ext cx="5298713" cy="320537"/>
          </a:xfrm>
        </p:spPr>
        <p:txBody>
          <a:bodyPr anchor="t" anchorCtr="0"/>
          <a:lstStyle>
            <a:lvl1pPr marL="0" indent="0">
              <a:buNone/>
              <a:defRPr sz="2133" b="0">
                <a:solidFill>
                  <a:srgbClr val="0E7A3F"/>
                </a:solidFill>
                <a:latin typeface="Arial" panose="020B0604020202020204" pitchFamily="34" charset="0"/>
                <a:ea typeface="Open Sans SemiBold" panose="020B0706030804020204" pitchFamily="34" charset="0"/>
                <a:cs typeface="Arial" panose="020B0604020202020204" pitchFamily="34" charset="0"/>
              </a:defRPr>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57" name="Date Placeholder 2"/>
          <p:cNvSpPr>
            <a:spLocks noGrp="1"/>
          </p:cNvSpPr>
          <p:nvPr>
            <p:ph type="dt" sz="half" idx="10"/>
          </p:nvPr>
        </p:nvSpPr>
        <p:spPr>
          <a:xfrm>
            <a:off x="2055319" y="6364776"/>
            <a:ext cx="18360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15/07/2024</a:t>
            </a:fld>
            <a:endParaRPr lang="en-GB" dirty="0"/>
          </a:p>
        </p:txBody>
      </p:sp>
      <p:sp>
        <p:nvSpPr>
          <p:cNvPr id="58" name="Footer Placeholder 3"/>
          <p:cNvSpPr>
            <a:spLocks noGrp="1"/>
          </p:cNvSpPr>
          <p:nvPr>
            <p:ph type="ftr" sz="quarter" idx="11"/>
          </p:nvPr>
        </p:nvSpPr>
        <p:spPr>
          <a:xfrm>
            <a:off x="4038600" y="6364776"/>
            <a:ext cx="41148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85" name="Group 84"/>
          <p:cNvGrpSpPr/>
          <p:nvPr userDrawn="1"/>
        </p:nvGrpSpPr>
        <p:grpSpPr>
          <a:xfrm>
            <a:off x="-10092" y="0"/>
            <a:ext cx="246063" cy="6858000"/>
            <a:chOff x="-1524000" y="0"/>
            <a:chExt cx="246063" cy="6858000"/>
          </a:xfrm>
        </p:grpSpPr>
        <p:sp>
          <p:nvSpPr>
            <p:cNvPr id="86" name="Rectangle 85"/>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7"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88"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89"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0"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1"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2"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3"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4"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5"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6"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7"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8"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9"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0"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1"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2"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3"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4"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5"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6"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7"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8"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9"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0"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1"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2"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3"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4"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5"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923EA727-1FED-2991-08B2-E5BBE5D011A4}"/>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006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5" name="Title 1"/>
          <p:cNvSpPr>
            <a:spLocks noGrp="1"/>
          </p:cNvSpPr>
          <p:nvPr>
            <p:ph type="title"/>
          </p:nvPr>
        </p:nvSpPr>
        <p:spPr>
          <a:xfrm>
            <a:off x="947739" y="-287099"/>
            <a:ext cx="10944225" cy="915035"/>
          </a:xfrm>
          <a:prstGeom prst="rect">
            <a:avLst/>
          </a:prstGeom>
        </p:spPr>
        <p:txBody>
          <a:bodyPr/>
          <a:lstStyle>
            <a:lvl1pPr>
              <a:defRPr sz="2667">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cxnSp>
        <p:nvCxnSpPr>
          <p:cNvPr id="40" name="Straight Connector 39"/>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Date Placeholder 2"/>
          <p:cNvSpPr>
            <a:spLocks noGrp="1"/>
          </p:cNvSpPr>
          <p:nvPr>
            <p:ph type="dt" sz="half" idx="10"/>
          </p:nvPr>
        </p:nvSpPr>
        <p:spPr>
          <a:xfrm>
            <a:off x="2055319" y="6364776"/>
            <a:ext cx="18360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15/07/2024</a:t>
            </a:fld>
            <a:endParaRPr lang="en-GB" dirty="0"/>
          </a:p>
        </p:txBody>
      </p:sp>
      <p:sp>
        <p:nvSpPr>
          <p:cNvPr id="14" name="Footer Placeholder 3"/>
          <p:cNvSpPr>
            <a:spLocks noGrp="1"/>
          </p:cNvSpPr>
          <p:nvPr>
            <p:ph type="ftr" sz="quarter" idx="11"/>
          </p:nvPr>
        </p:nvSpPr>
        <p:spPr>
          <a:xfrm>
            <a:off x="4038600" y="6364776"/>
            <a:ext cx="41148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9" name="Group 8"/>
          <p:cNvGrpSpPr/>
          <p:nvPr userDrawn="1"/>
        </p:nvGrpSpPr>
        <p:grpSpPr>
          <a:xfrm>
            <a:off x="-10093" y="0"/>
            <a:ext cx="288000" cy="6858000"/>
            <a:chOff x="-1524000" y="0"/>
            <a:chExt cx="246063" cy="6858000"/>
          </a:xfrm>
        </p:grpSpPr>
        <p:sp>
          <p:nvSpPr>
            <p:cNvPr id="10" name="Rectangle 9"/>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2"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7"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8"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9"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0"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1"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2"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3"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4"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5"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6"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7"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8"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9"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0"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1"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2"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3"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4"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5"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6"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7"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8"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9"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1"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2"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3"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4"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F5E3E4FF-DDC9-70F8-57E6-ABC2A551CD0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236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5" name="Group 34"/>
          <p:cNvGrpSpPr/>
          <p:nvPr userDrawn="1"/>
        </p:nvGrpSpPr>
        <p:grpSpPr>
          <a:xfrm>
            <a:off x="-10092" y="0"/>
            <a:ext cx="246063" cy="6858000"/>
            <a:chOff x="-1524000" y="0"/>
            <a:chExt cx="246063" cy="6858000"/>
          </a:xfrm>
        </p:grpSpPr>
        <p:sp>
          <p:nvSpPr>
            <p:cNvPr id="36" name="Rectangle 35"/>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8"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9"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0"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1"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4"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5"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6"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7"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8"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9"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0"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1"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2"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3"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4"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5"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6"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7"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8"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9"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0"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1"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2"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3"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4"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5"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6"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7"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8"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AB99E3AF-BEDA-D143-F556-397FB45654C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784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ext and image">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6584949" y="1"/>
            <a:ext cx="5607051" cy="5623719"/>
          </a:xfr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sp>
        <p:nvSpPr>
          <p:cNvPr id="3" name="Date Placeholder 2"/>
          <p:cNvSpPr>
            <a:spLocks noGrp="1"/>
          </p:cNvSpPr>
          <p:nvPr>
            <p:ph type="dt" sz="half" idx="10"/>
          </p:nvPr>
        </p:nvSpPr>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15/07/2024</a:t>
            </a:fld>
            <a:endParaRPr lang="en-GB" dirty="0"/>
          </a:p>
        </p:txBody>
      </p:sp>
      <p:sp>
        <p:nvSpPr>
          <p:cNvPr id="4" name="Footer Placeholder 3"/>
          <p:cNvSpPr>
            <a:spLocks noGrp="1"/>
          </p:cNvSpPr>
          <p:nvPr>
            <p:ph type="ftr" sz="quarter" idx="11"/>
          </p:nvPr>
        </p:nvSpPr>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sp>
        <p:nvSpPr>
          <p:cNvPr id="75" name="Title 1"/>
          <p:cNvSpPr>
            <a:spLocks noGrp="1"/>
          </p:cNvSpPr>
          <p:nvPr>
            <p:ph type="title"/>
          </p:nvPr>
        </p:nvSpPr>
        <p:spPr>
          <a:xfrm>
            <a:off x="947740" y="-282563"/>
            <a:ext cx="5298712" cy="915035"/>
          </a:xfrm>
        </p:spPr>
        <p:txBody>
          <a:bodyPr/>
          <a:lstStyle>
            <a:lvl1pPr>
              <a:defRPr sz="2667">
                <a:latin typeface="Arial" panose="020B0604020202020204" pitchFamily="34" charset="0"/>
                <a:ea typeface="Open Sans" panose="020B0606030504020204" pitchFamily="34" charset="0"/>
                <a:cs typeface="Arial" panose="020B0604020202020204" pitchFamily="34" charset="0"/>
              </a:defRPr>
            </a:lvl1pPr>
          </a:lstStyle>
          <a:p>
            <a:r>
              <a:rPr lang="en-US" dirty="0"/>
              <a:t>Click to edit Master title style</a:t>
            </a:r>
            <a:endParaRPr lang="en-GB" dirty="0"/>
          </a:p>
        </p:txBody>
      </p:sp>
      <p:cxnSp>
        <p:nvCxnSpPr>
          <p:cNvPr id="42" name="Straight Connector 41"/>
          <p:cNvCxnSpPr/>
          <p:nvPr userDrawn="1"/>
        </p:nvCxnSpPr>
        <p:spPr>
          <a:xfrm>
            <a:off x="975785" y="836216"/>
            <a:ext cx="5270668"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9" name="Content Placeholder 2"/>
          <p:cNvSpPr>
            <a:spLocks noGrp="1"/>
          </p:cNvSpPr>
          <p:nvPr>
            <p:ph idx="1"/>
          </p:nvPr>
        </p:nvSpPr>
        <p:spPr>
          <a:xfrm>
            <a:off x="947739" y="2246396"/>
            <a:ext cx="5298713" cy="3379705"/>
          </a:xfrm>
        </p:spPr>
        <p:txBody>
          <a:bodyPr numCol="1" spcCol="216000"/>
          <a:lstStyle>
            <a:lvl1pPr marL="380990" marR="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467" baseline="0">
                <a:solidFill>
                  <a:srgbClr val="0081C6"/>
                </a:solidFill>
                <a:latin typeface="Arial" panose="020B0604020202020204" pitchFamily="34" charset="0"/>
                <a:ea typeface="Open Sans" panose="020B0606030504020204" pitchFamily="34" charset="0"/>
                <a:cs typeface="Open Sans" panose="020B0606030504020204" pitchFamily="34" charset="0"/>
              </a:defRPr>
            </a:lvl1pPr>
            <a:lvl2pPr marL="715415" marR="0"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467">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1193770" marR="0"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909186" marR="0"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1075240" marR="0" indent="-237061" algn="l" defTabSz="914377" rtl="0" eaLnBrk="1" fontAlgn="auto" latinLnBrk="0" hangingPunct="1">
              <a:lnSpc>
                <a:spcPct val="105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380990" marR="0" lvl="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2133" b="0" i="0" u="none" strike="noStrike" kern="1200" cap="none" spc="0" normalizeH="0" baseline="0" noProof="0" dirty="0">
                <a:ln>
                  <a:noFill/>
                </a:ln>
                <a:solidFill>
                  <a:srgbClr val="000000"/>
                </a:solidFill>
                <a:effectLst/>
                <a:uLnTx/>
                <a:uFillTx/>
                <a:latin typeface="Open Sans"/>
                <a:ea typeface="Open Sans SemiBold" panose="020B0706030804020204" pitchFamily="34" charset="0"/>
                <a:cs typeface="Arial" panose="020B0604020202020204" pitchFamily="34" charset="0"/>
              </a:rPr>
              <a:t>Click to edit Master text styles</a:t>
            </a:r>
          </a:p>
          <a:p>
            <a:pPr marL="715415" marR="0" lvl="1"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8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Second level</a:t>
            </a:r>
          </a:p>
          <a:p>
            <a:pPr marL="1193770" marR="0" lvl="2"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Third level</a:t>
            </a:r>
          </a:p>
          <a:p>
            <a:pPr marL="1909186" marR="0" lvl="3"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4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Fourth level</a:t>
            </a:r>
          </a:p>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FC98024-A93D-1E14-E408-5872565DA37F}"/>
              </a:ext>
            </a:extLst>
          </p:cNvPr>
          <p:cNvGrpSpPr/>
          <p:nvPr userDrawn="1"/>
        </p:nvGrpSpPr>
        <p:grpSpPr>
          <a:xfrm>
            <a:off x="-10092" y="0"/>
            <a:ext cx="246063" cy="6858000"/>
            <a:chOff x="-1524000" y="0"/>
            <a:chExt cx="246063" cy="6858000"/>
          </a:xfrm>
        </p:grpSpPr>
        <p:sp>
          <p:nvSpPr>
            <p:cNvPr id="8" name="Rectangle 7">
              <a:extLst>
                <a:ext uri="{FF2B5EF4-FFF2-40B4-BE49-F238E27FC236}">
                  <a16:creationId xmlns:a16="http://schemas.microsoft.com/office/drawing/2014/main" id="{492A451F-E511-ACCC-FDF9-E17789BB2128}"/>
                </a:ext>
              </a:extLst>
            </p:cNvPr>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Freeform 29">
              <a:extLst>
                <a:ext uri="{FF2B5EF4-FFF2-40B4-BE49-F238E27FC236}">
                  <a16:creationId xmlns:a16="http://schemas.microsoft.com/office/drawing/2014/main" id="{C3A838B5-1785-1327-6CDE-F7BD2BA8D5BC}"/>
                </a:ext>
              </a:extLst>
            </p:cNvPr>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 name="Freeform 108">
              <a:extLst>
                <a:ext uri="{FF2B5EF4-FFF2-40B4-BE49-F238E27FC236}">
                  <a16:creationId xmlns:a16="http://schemas.microsoft.com/office/drawing/2014/main" id="{F051229E-21AC-20AA-C975-B070FD146AE3}"/>
                </a:ext>
              </a:extLst>
            </p:cNvPr>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 name="Freeform 10">
              <a:extLst>
                <a:ext uri="{FF2B5EF4-FFF2-40B4-BE49-F238E27FC236}">
                  <a16:creationId xmlns:a16="http://schemas.microsoft.com/office/drawing/2014/main" id="{9BE24395-282C-B8FC-B2B4-4BA39A2E5273}"/>
                </a:ext>
              </a:extLst>
            </p:cNvPr>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3" name="Freeform 9">
              <a:extLst>
                <a:ext uri="{FF2B5EF4-FFF2-40B4-BE49-F238E27FC236}">
                  <a16:creationId xmlns:a16="http://schemas.microsoft.com/office/drawing/2014/main" id="{CCA961E4-B1B8-9C70-7D99-40946B8836B7}"/>
                </a:ext>
              </a:extLst>
            </p:cNvPr>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4" name="Freeform 23">
              <a:extLst>
                <a:ext uri="{FF2B5EF4-FFF2-40B4-BE49-F238E27FC236}">
                  <a16:creationId xmlns:a16="http://schemas.microsoft.com/office/drawing/2014/main" id="{72959073-DFD9-A63B-D830-9678CE038DC8}"/>
                </a:ext>
              </a:extLst>
            </p:cNvPr>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5" name="Freeform 25">
              <a:extLst>
                <a:ext uri="{FF2B5EF4-FFF2-40B4-BE49-F238E27FC236}">
                  <a16:creationId xmlns:a16="http://schemas.microsoft.com/office/drawing/2014/main" id="{F9A5E9C5-A971-7D6D-0AA4-5AB036291C77}"/>
                </a:ext>
              </a:extLst>
            </p:cNvPr>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6" name="Freeform 28">
              <a:extLst>
                <a:ext uri="{FF2B5EF4-FFF2-40B4-BE49-F238E27FC236}">
                  <a16:creationId xmlns:a16="http://schemas.microsoft.com/office/drawing/2014/main" id="{B7536307-FEC6-117C-4BD7-DC20A3918150}"/>
                </a:ext>
              </a:extLst>
            </p:cNvPr>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7" name="Freeform 30">
              <a:extLst>
                <a:ext uri="{FF2B5EF4-FFF2-40B4-BE49-F238E27FC236}">
                  <a16:creationId xmlns:a16="http://schemas.microsoft.com/office/drawing/2014/main" id="{DE143254-B24F-291E-AEAB-59D0C3461A34}"/>
                </a:ext>
              </a:extLst>
            </p:cNvPr>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8" name="Freeform 38">
              <a:extLst>
                <a:ext uri="{FF2B5EF4-FFF2-40B4-BE49-F238E27FC236}">
                  <a16:creationId xmlns:a16="http://schemas.microsoft.com/office/drawing/2014/main" id="{4BB65B04-9308-E46E-AE4A-6FAC84ACFFC5}"/>
                </a:ext>
              </a:extLst>
            </p:cNvPr>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9" name="Rectangle 49">
              <a:extLst>
                <a:ext uri="{FF2B5EF4-FFF2-40B4-BE49-F238E27FC236}">
                  <a16:creationId xmlns:a16="http://schemas.microsoft.com/office/drawing/2014/main" id="{6BDBB7CB-2C8E-0189-4B48-857C0E14063A}"/>
                </a:ext>
              </a:extLst>
            </p:cNvPr>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0" name="Freeform 50">
              <a:extLst>
                <a:ext uri="{FF2B5EF4-FFF2-40B4-BE49-F238E27FC236}">
                  <a16:creationId xmlns:a16="http://schemas.microsoft.com/office/drawing/2014/main" id="{1801B501-0267-CAA4-8A80-4FB108D232C3}"/>
                </a:ext>
              </a:extLst>
            </p:cNvPr>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1" name="Freeform 60">
              <a:extLst>
                <a:ext uri="{FF2B5EF4-FFF2-40B4-BE49-F238E27FC236}">
                  <a16:creationId xmlns:a16="http://schemas.microsoft.com/office/drawing/2014/main" id="{CDD91DE7-C806-124E-8267-9CFF57A65061}"/>
                </a:ext>
              </a:extLst>
            </p:cNvPr>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2" name="Freeform 64">
              <a:extLst>
                <a:ext uri="{FF2B5EF4-FFF2-40B4-BE49-F238E27FC236}">
                  <a16:creationId xmlns:a16="http://schemas.microsoft.com/office/drawing/2014/main" id="{6D0F9D4A-C923-A319-9E9C-4D626649194F}"/>
                </a:ext>
              </a:extLst>
            </p:cNvPr>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3" name="Freeform 65">
              <a:extLst>
                <a:ext uri="{FF2B5EF4-FFF2-40B4-BE49-F238E27FC236}">
                  <a16:creationId xmlns:a16="http://schemas.microsoft.com/office/drawing/2014/main" id="{4368C043-A17C-ECFB-C38F-CE7EF9C6F0B7}"/>
                </a:ext>
              </a:extLst>
            </p:cNvPr>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4" name="Freeform 70">
              <a:extLst>
                <a:ext uri="{FF2B5EF4-FFF2-40B4-BE49-F238E27FC236}">
                  <a16:creationId xmlns:a16="http://schemas.microsoft.com/office/drawing/2014/main" id="{D3DFE89A-56B6-C2D3-B7BB-7E6C1133C021}"/>
                </a:ext>
              </a:extLst>
            </p:cNvPr>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5" name="Freeform 72">
              <a:extLst>
                <a:ext uri="{FF2B5EF4-FFF2-40B4-BE49-F238E27FC236}">
                  <a16:creationId xmlns:a16="http://schemas.microsoft.com/office/drawing/2014/main" id="{4D01A7AE-8971-9E0C-C0A5-88103469B44A}"/>
                </a:ext>
              </a:extLst>
            </p:cNvPr>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6" name="Freeform 74">
              <a:extLst>
                <a:ext uri="{FF2B5EF4-FFF2-40B4-BE49-F238E27FC236}">
                  <a16:creationId xmlns:a16="http://schemas.microsoft.com/office/drawing/2014/main" id="{DB5B4B5F-B595-23D1-8378-28FFBDD29886}"/>
                </a:ext>
              </a:extLst>
            </p:cNvPr>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7" name="Freeform 75">
              <a:extLst>
                <a:ext uri="{FF2B5EF4-FFF2-40B4-BE49-F238E27FC236}">
                  <a16:creationId xmlns:a16="http://schemas.microsoft.com/office/drawing/2014/main" id="{38EABE51-7932-667B-51FE-922FBA5E3F9C}"/>
                </a:ext>
              </a:extLst>
            </p:cNvPr>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8" name="Freeform 77">
              <a:extLst>
                <a:ext uri="{FF2B5EF4-FFF2-40B4-BE49-F238E27FC236}">
                  <a16:creationId xmlns:a16="http://schemas.microsoft.com/office/drawing/2014/main" id="{4ABE4059-4E01-86E9-628A-B1B87C74D7F0}"/>
                </a:ext>
              </a:extLst>
            </p:cNvPr>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9" name="Freeform 87">
              <a:extLst>
                <a:ext uri="{FF2B5EF4-FFF2-40B4-BE49-F238E27FC236}">
                  <a16:creationId xmlns:a16="http://schemas.microsoft.com/office/drawing/2014/main" id="{00EE77D9-B79A-428F-C4A5-801297DDA5B3}"/>
                </a:ext>
              </a:extLst>
            </p:cNvPr>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0" name="Freeform 88">
              <a:extLst>
                <a:ext uri="{FF2B5EF4-FFF2-40B4-BE49-F238E27FC236}">
                  <a16:creationId xmlns:a16="http://schemas.microsoft.com/office/drawing/2014/main" id="{40A584C0-5E3D-A98C-EEAC-59C893D7D3BB}"/>
                </a:ext>
              </a:extLst>
            </p:cNvPr>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1" name="Freeform 91">
              <a:extLst>
                <a:ext uri="{FF2B5EF4-FFF2-40B4-BE49-F238E27FC236}">
                  <a16:creationId xmlns:a16="http://schemas.microsoft.com/office/drawing/2014/main" id="{18851F61-4B61-0083-5155-048A6312D078}"/>
                </a:ext>
              </a:extLst>
            </p:cNvPr>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2" name="Freeform 104">
              <a:extLst>
                <a:ext uri="{FF2B5EF4-FFF2-40B4-BE49-F238E27FC236}">
                  <a16:creationId xmlns:a16="http://schemas.microsoft.com/office/drawing/2014/main" id="{1D7BC663-10A3-1DFE-654C-4BF3A5C37CCC}"/>
                </a:ext>
              </a:extLst>
            </p:cNvPr>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3" name="Freeform 105">
              <a:extLst>
                <a:ext uri="{FF2B5EF4-FFF2-40B4-BE49-F238E27FC236}">
                  <a16:creationId xmlns:a16="http://schemas.microsoft.com/office/drawing/2014/main" id="{418C4858-2B36-1E3C-3B2E-425A30CAE649}"/>
                </a:ext>
              </a:extLst>
            </p:cNvPr>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4" name="Freeform 106">
              <a:extLst>
                <a:ext uri="{FF2B5EF4-FFF2-40B4-BE49-F238E27FC236}">
                  <a16:creationId xmlns:a16="http://schemas.microsoft.com/office/drawing/2014/main" id="{EEBBD922-2012-5733-9329-93C659B397AB}"/>
                </a:ext>
              </a:extLst>
            </p:cNvPr>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5" name="Rectangle 107">
              <a:extLst>
                <a:ext uri="{FF2B5EF4-FFF2-40B4-BE49-F238E27FC236}">
                  <a16:creationId xmlns:a16="http://schemas.microsoft.com/office/drawing/2014/main" id="{4329EE77-841D-E8FD-B7DE-CA5DEF21DDBF}"/>
                </a:ext>
              </a:extLst>
            </p:cNvPr>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6" name="Freeform 109">
              <a:extLst>
                <a:ext uri="{FF2B5EF4-FFF2-40B4-BE49-F238E27FC236}">
                  <a16:creationId xmlns:a16="http://schemas.microsoft.com/office/drawing/2014/main" id="{02CEAB5E-1F0D-4C94-1FDD-C3E615C60581}"/>
                </a:ext>
              </a:extLst>
            </p:cNvPr>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7" name="Freeform 113">
              <a:extLst>
                <a:ext uri="{FF2B5EF4-FFF2-40B4-BE49-F238E27FC236}">
                  <a16:creationId xmlns:a16="http://schemas.microsoft.com/office/drawing/2014/main" id="{EB97E179-B974-F850-75E9-F4CA7B790D87}"/>
                </a:ext>
              </a:extLst>
            </p:cNvPr>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8" name="Freeform 114">
              <a:extLst>
                <a:ext uri="{FF2B5EF4-FFF2-40B4-BE49-F238E27FC236}">
                  <a16:creationId xmlns:a16="http://schemas.microsoft.com/office/drawing/2014/main" id="{4E97D01F-DF2C-6109-48A0-21244EEC1F10}"/>
                </a:ext>
              </a:extLst>
            </p:cNvPr>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2AD430E6-5C15-35CD-02AF-EA47024EE57B}"/>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6626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fld id="{AB96F107-AE0C-4C79-B57C-2617DC39A469}" type="datetime1">
              <a:rPr lang="en-GB" smtClean="0"/>
              <a:pPr/>
              <a:t>15/07/2024</a:t>
            </a:fld>
            <a:endParaRPr lang="en-GB" dirty="0"/>
          </a:p>
        </p:txBody>
      </p:sp>
      <p:sp>
        <p:nvSpPr>
          <p:cNvPr id="4" name="Footer Placeholder 3"/>
          <p:cNvSpPr>
            <a:spLocks noGrp="1"/>
          </p:cNvSpPr>
          <p:nvPr>
            <p:ph type="ftr" sz="quarter" idx="11"/>
          </p:nvPr>
        </p:nvSpPr>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cxnSp>
        <p:nvCxnSpPr>
          <p:cNvPr id="40" name="Straight Connector 39"/>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2" name="Content Placeholder 2"/>
          <p:cNvSpPr>
            <a:spLocks noGrp="1"/>
          </p:cNvSpPr>
          <p:nvPr>
            <p:ph idx="1"/>
          </p:nvPr>
        </p:nvSpPr>
        <p:spPr>
          <a:xfrm>
            <a:off x="947739" y="1146313"/>
            <a:ext cx="10944225" cy="4055236"/>
          </a:xfrm>
        </p:spPr>
        <p:txBody>
          <a:bodyPr numCol="1" spcCol="216000"/>
          <a:lstStyle>
            <a:lvl1pPr marL="0" marR="0" indent="0"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Char char="•"/>
              <a:tabLst/>
              <a:defRPr sz="1867" baseline="0">
                <a:solidFill>
                  <a:srgbClr val="0081C6"/>
                </a:solidFill>
                <a:latin typeface="Arial" panose="020B0604020202020204" pitchFamily="34" charset="0"/>
                <a:ea typeface="Open Sans" panose="020B0606030504020204" pitchFamily="34" charset="0"/>
                <a:cs typeface="Open Sans" panose="020B0606030504020204" pitchFamily="34" charset="0"/>
              </a:defRPr>
            </a:lvl1pPr>
            <a:lvl2pPr marL="1096406" marR="0" indent="-380990" algn="l" defTabSz="954593" rtl="0" eaLnBrk="1" fontAlgn="auto" latinLnBrk="0" hangingPunct="1">
              <a:lnSpc>
                <a:spcPct val="100000"/>
              </a:lnSpc>
              <a:spcBef>
                <a:spcPts val="800"/>
              </a:spcBef>
              <a:spcAft>
                <a:spcPts val="0"/>
              </a:spcAft>
              <a:buClr>
                <a:srgbClr val="0081C6"/>
              </a:buClr>
              <a:buSzTx/>
              <a:buFont typeface="Arial" panose="020B0604020202020204" pitchFamily="34" charset="0"/>
              <a:buChar char="•"/>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1422364" marR="0" indent="-228594"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Char char="•"/>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551477" marR="0" indent="0" algn="l" defTabSz="914377" rtl="0" eaLnBrk="1" fontAlgn="auto" latinLnBrk="0" hangingPunct="1">
              <a:lnSpc>
                <a:spcPct val="100000"/>
              </a:lnSpc>
              <a:spcBef>
                <a:spcPts val="800"/>
              </a:spcBef>
              <a:spcAft>
                <a:spcPts val="0"/>
              </a:spcAft>
              <a:buClr>
                <a:srgbClr val="0081C6"/>
              </a:buClr>
              <a:buSzTx/>
              <a:buFont typeface="Courier New" panose="02070309020205020404" pitchFamily="49" charset="0"/>
              <a:buChar char="o"/>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1075240" marR="0" indent="-237061" algn="l" defTabSz="914377" rtl="0" eaLnBrk="1" fontAlgn="auto" latinLnBrk="0" hangingPunct="1">
              <a:lnSpc>
                <a:spcPct val="105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380990" marR="0" lvl="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2133" b="0" i="0" u="none" strike="noStrike" kern="1200" cap="none" spc="0" normalizeH="0" baseline="0" noProof="0" dirty="0">
                <a:ln>
                  <a:noFill/>
                </a:ln>
                <a:solidFill>
                  <a:srgbClr val="000000"/>
                </a:solidFill>
                <a:effectLst/>
                <a:uLnTx/>
                <a:uFillTx/>
                <a:latin typeface="Open Sans"/>
                <a:ea typeface="Open Sans SemiBold" panose="020B0706030804020204" pitchFamily="34" charset="0"/>
                <a:cs typeface="Arial" panose="020B0604020202020204" pitchFamily="34" charset="0"/>
              </a:rPr>
              <a:t>Click to edit Master text styles</a:t>
            </a:r>
          </a:p>
          <a:p>
            <a:pPr marL="715415" marR="0" lvl="1"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8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Second level</a:t>
            </a:r>
          </a:p>
          <a:p>
            <a:pPr marL="1193770" marR="0" lvl="2"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Third level</a:t>
            </a:r>
          </a:p>
          <a:p>
            <a:pPr marL="1909186" marR="0" lvl="3"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4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Fourth level</a:t>
            </a:r>
          </a:p>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52A35E93-ADEA-7F3B-9865-0C543C2B7FE3}"/>
              </a:ext>
            </a:extLst>
          </p:cNvPr>
          <p:cNvGrpSpPr/>
          <p:nvPr userDrawn="1"/>
        </p:nvGrpSpPr>
        <p:grpSpPr>
          <a:xfrm>
            <a:off x="-10092" y="0"/>
            <a:ext cx="246063" cy="6858000"/>
            <a:chOff x="-1524000" y="0"/>
            <a:chExt cx="246063" cy="6858000"/>
          </a:xfrm>
        </p:grpSpPr>
        <p:sp>
          <p:nvSpPr>
            <p:cNvPr id="9" name="Rectangle 8">
              <a:extLst>
                <a:ext uri="{FF2B5EF4-FFF2-40B4-BE49-F238E27FC236}">
                  <a16:creationId xmlns:a16="http://schemas.microsoft.com/office/drawing/2014/main" id="{972529DD-69F4-E4D5-D10C-D94F6948A0D1}"/>
                </a:ext>
              </a:extLst>
            </p:cNvPr>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Freeform 29">
              <a:extLst>
                <a:ext uri="{FF2B5EF4-FFF2-40B4-BE49-F238E27FC236}">
                  <a16:creationId xmlns:a16="http://schemas.microsoft.com/office/drawing/2014/main" id="{B1BBD507-551E-2F1E-C446-486644E2589A}"/>
                </a:ext>
              </a:extLst>
            </p:cNvPr>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 name="Freeform 108">
              <a:extLst>
                <a:ext uri="{FF2B5EF4-FFF2-40B4-BE49-F238E27FC236}">
                  <a16:creationId xmlns:a16="http://schemas.microsoft.com/office/drawing/2014/main" id="{20FAE070-CAEA-B189-FCB4-71814B03140A}"/>
                </a:ext>
              </a:extLst>
            </p:cNvPr>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2" name="Freeform 10">
              <a:extLst>
                <a:ext uri="{FF2B5EF4-FFF2-40B4-BE49-F238E27FC236}">
                  <a16:creationId xmlns:a16="http://schemas.microsoft.com/office/drawing/2014/main" id="{3FB48C74-212E-F29B-9230-9FA42BF3751F}"/>
                </a:ext>
              </a:extLst>
            </p:cNvPr>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3" name="Freeform 9">
              <a:extLst>
                <a:ext uri="{FF2B5EF4-FFF2-40B4-BE49-F238E27FC236}">
                  <a16:creationId xmlns:a16="http://schemas.microsoft.com/office/drawing/2014/main" id="{FDF1705B-6138-ED92-DD21-852037086E22}"/>
                </a:ext>
              </a:extLst>
            </p:cNvPr>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4" name="Freeform 23">
              <a:extLst>
                <a:ext uri="{FF2B5EF4-FFF2-40B4-BE49-F238E27FC236}">
                  <a16:creationId xmlns:a16="http://schemas.microsoft.com/office/drawing/2014/main" id="{8E7D2BCE-803F-D0D8-03BF-A2913542A869}"/>
                </a:ext>
              </a:extLst>
            </p:cNvPr>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5" name="Freeform 25">
              <a:extLst>
                <a:ext uri="{FF2B5EF4-FFF2-40B4-BE49-F238E27FC236}">
                  <a16:creationId xmlns:a16="http://schemas.microsoft.com/office/drawing/2014/main" id="{F3C33B2E-317F-8285-6A25-C105202961D4}"/>
                </a:ext>
              </a:extLst>
            </p:cNvPr>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6" name="Freeform 28">
              <a:extLst>
                <a:ext uri="{FF2B5EF4-FFF2-40B4-BE49-F238E27FC236}">
                  <a16:creationId xmlns:a16="http://schemas.microsoft.com/office/drawing/2014/main" id="{BCE7B326-DF7E-3B14-B6C0-8B4A21214AC3}"/>
                </a:ext>
              </a:extLst>
            </p:cNvPr>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7" name="Freeform 30">
              <a:extLst>
                <a:ext uri="{FF2B5EF4-FFF2-40B4-BE49-F238E27FC236}">
                  <a16:creationId xmlns:a16="http://schemas.microsoft.com/office/drawing/2014/main" id="{23EC16A9-4224-003F-4E7B-25BB1029E861}"/>
                </a:ext>
              </a:extLst>
            </p:cNvPr>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8" name="Freeform 38">
              <a:extLst>
                <a:ext uri="{FF2B5EF4-FFF2-40B4-BE49-F238E27FC236}">
                  <a16:creationId xmlns:a16="http://schemas.microsoft.com/office/drawing/2014/main" id="{24C04191-7A3C-7D1A-7EC7-E0E42E6465AF}"/>
                </a:ext>
              </a:extLst>
            </p:cNvPr>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9" name="Rectangle 49">
              <a:extLst>
                <a:ext uri="{FF2B5EF4-FFF2-40B4-BE49-F238E27FC236}">
                  <a16:creationId xmlns:a16="http://schemas.microsoft.com/office/drawing/2014/main" id="{5BB98F08-3843-8FB0-6A70-0B100CC5B58F}"/>
                </a:ext>
              </a:extLst>
            </p:cNvPr>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0" name="Freeform 50">
              <a:extLst>
                <a:ext uri="{FF2B5EF4-FFF2-40B4-BE49-F238E27FC236}">
                  <a16:creationId xmlns:a16="http://schemas.microsoft.com/office/drawing/2014/main" id="{8086BC0D-FB99-F91B-7FE3-53BD35950BF9}"/>
                </a:ext>
              </a:extLst>
            </p:cNvPr>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1" name="Freeform 60">
              <a:extLst>
                <a:ext uri="{FF2B5EF4-FFF2-40B4-BE49-F238E27FC236}">
                  <a16:creationId xmlns:a16="http://schemas.microsoft.com/office/drawing/2014/main" id="{C698395D-8F22-E990-0523-31362145C5EB}"/>
                </a:ext>
              </a:extLst>
            </p:cNvPr>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2" name="Freeform 64">
              <a:extLst>
                <a:ext uri="{FF2B5EF4-FFF2-40B4-BE49-F238E27FC236}">
                  <a16:creationId xmlns:a16="http://schemas.microsoft.com/office/drawing/2014/main" id="{43A73C61-E2AB-890A-C5BC-2206D9F7C40E}"/>
                </a:ext>
              </a:extLst>
            </p:cNvPr>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3" name="Freeform 65">
              <a:extLst>
                <a:ext uri="{FF2B5EF4-FFF2-40B4-BE49-F238E27FC236}">
                  <a16:creationId xmlns:a16="http://schemas.microsoft.com/office/drawing/2014/main" id="{2F877DFF-2D5E-5C04-C558-F9D8499046FF}"/>
                </a:ext>
              </a:extLst>
            </p:cNvPr>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4" name="Freeform 70">
              <a:extLst>
                <a:ext uri="{FF2B5EF4-FFF2-40B4-BE49-F238E27FC236}">
                  <a16:creationId xmlns:a16="http://schemas.microsoft.com/office/drawing/2014/main" id="{DBD361C5-39DD-3A40-1EB9-F63617F94A6D}"/>
                </a:ext>
              </a:extLst>
            </p:cNvPr>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5" name="Freeform 72">
              <a:extLst>
                <a:ext uri="{FF2B5EF4-FFF2-40B4-BE49-F238E27FC236}">
                  <a16:creationId xmlns:a16="http://schemas.microsoft.com/office/drawing/2014/main" id="{FF7CB4C2-4D08-7FA4-B7D3-368A45E3D7F4}"/>
                </a:ext>
              </a:extLst>
            </p:cNvPr>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6" name="Freeform 74">
              <a:extLst>
                <a:ext uri="{FF2B5EF4-FFF2-40B4-BE49-F238E27FC236}">
                  <a16:creationId xmlns:a16="http://schemas.microsoft.com/office/drawing/2014/main" id="{26FF12A6-480B-05B6-CC7B-F8534490991E}"/>
                </a:ext>
              </a:extLst>
            </p:cNvPr>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7" name="Freeform 75">
              <a:extLst>
                <a:ext uri="{FF2B5EF4-FFF2-40B4-BE49-F238E27FC236}">
                  <a16:creationId xmlns:a16="http://schemas.microsoft.com/office/drawing/2014/main" id="{42058BA6-1361-60A2-AA72-BDD21FA36944}"/>
                </a:ext>
              </a:extLst>
            </p:cNvPr>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8" name="Freeform 77">
              <a:extLst>
                <a:ext uri="{FF2B5EF4-FFF2-40B4-BE49-F238E27FC236}">
                  <a16:creationId xmlns:a16="http://schemas.microsoft.com/office/drawing/2014/main" id="{D64B321E-F7F3-59DD-39EB-4E4663BCEAAD}"/>
                </a:ext>
              </a:extLst>
            </p:cNvPr>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9" name="Freeform 87">
              <a:extLst>
                <a:ext uri="{FF2B5EF4-FFF2-40B4-BE49-F238E27FC236}">
                  <a16:creationId xmlns:a16="http://schemas.microsoft.com/office/drawing/2014/main" id="{92676F83-2EAA-509A-4720-33381E32F44B}"/>
                </a:ext>
              </a:extLst>
            </p:cNvPr>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0" name="Freeform 88">
              <a:extLst>
                <a:ext uri="{FF2B5EF4-FFF2-40B4-BE49-F238E27FC236}">
                  <a16:creationId xmlns:a16="http://schemas.microsoft.com/office/drawing/2014/main" id="{83F40CFF-5D83-8506-7EFB-1F2C2ED39978}"/>
                </a:ext>
              </a:extLst>
            </p:cNvPr>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1" name="Freeform 91">
              <a:extLst>
                <a:ext uri="{FF2B5EF4-FFF2-40B4-BE49-F238E27FC236}">
                  <a16:creationId xmlns:a16="http://schemas.microsoft.com/office/drawing/2014/main" id="{00C50B9C-933E-922C-B421-BE0CA11A4D61}"/>
                </a:ext>
              </a:extLst>
            </p:cNvPr>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2" name="Freeform 104">
              <a:extLst>
                <a:ext uri="{FF2B5EF4-FFF2-40B4-BE49-F238E27FC236}">
                  <a16:creationId xmlns:a16="http://schemas.microsoft.com/office/drawing/2014/main" id="{3016B07C-F76F-8BB4-6C55-851975F8762E}"/>
                </a:ext>
              </a:extLst>
            </p:cNvPr>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3" name="Freeform 105">
              <a:extLst>
                <a:ext uri="{FF2B5EF4-FFF2-40B4-BE49-F238E27FC236}">
                  <a16:creationId xmlns:a16="http://schemas.microsoft.com/office/drawing/2014/main" id="{535FE1FE-1921-3341-0BC7-BAEB357C3649}"/>
                </a:ext>
              </a:extLst>
            </p:cNvPr>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4" name="Freeform 106">
              <a:extLst>
                <a:ext uri="{FF2B5EF4-FFF2-40B4-BE49-F238E27FC236}">
                  <a16:creationId xmlns:a16="http://schemas.microsoft.com/office/drawing/2014/main" id="{62B8B37B-9EA1-2759-C046-EFCFDE271FEC}"/>
                </a:ext>
              </a:extLst>
            </p:cNvPr>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5" name="Rectangle 107">
              <a:extLst>
                <a:ext uri="{FF2B5EF4-FFF2-40B4-BE49-F238E27FC236}">
                  <a16:creationId xmlns:a16="http://schemas.microsoft.com/office/drawing/2014/main" id="{DBC0C82B-1E36-206F-FADC-747508328553}"/>
                </a:ext>
              </a:extLst>
            </p:cNvPr>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6" name="Freeform 109">
              <a:extLst>
                <a:ext uri="{FF2B5EF4-FFF2-40B4-BE49-F238E27FC236}">
                  <a16:creationId xmlns:a16="http://schemas.microsoft.com/office/drawing/2014/main" id="{AEB8660E-EC04-2CE9-9070-2ABC693AFB2A}"/>
                </a:ext>
              </a:extLst>
            </p:cNvPr>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7" name="Freeform 113">
              <a:extLst>
                <a:ext uri="{FF2B5EF4-FFF2-40B4-BE49-F238E27FC236}">
                  <a16:creationId xmlns:a16="http://schemas.microsoft.com/office/drawing/2014/main" id="{AADBE1CF-D27B-02AB-0641-3C6284D604D5}"/>
                </a:ext>
              </a:extLst>
            </p:cNvPr>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8" name="Freeform 114">
              <a:extLst>
                <a:ext uri="{FF2B5EF4-FFF2-40B4-BE49-F238E27FC236}">
                  <a16:creationId xmlns:a16="http://schemas.microsoft.com/office/drawing/2014/main" id="{C1D4984C-7C1F-C4CA-C2EC-279C7FD01406}"/>
                </a:ext>
              </a:extLst>
            </p:cNvPr>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D0426719-1709-59ED-CE98-CE39B1FA046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971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pic>
        <p:nvPicPr>
          <p:cNvPr id="2" name="Picture 2" descr="Z:\_LOGOS MASTER\Quilter_Master logo\Quilter0023_Word and PPT Templates\PPt and word templates\New Quilter templates\Front Cover\Divider CROPPED_05.07.emf">
            <a:extLst>
              <a:ext uri="{FF2B5EF4-FFF2-40B4-BE49-F238E27FC236}">
                <a16:creationId xmlns:a16="http://schemas.microsoft.com/office/drawing/2014/main" id="{E60BB480-DEC0-1329-AC4B-030C6B93B51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7561" t="39928" b="8147"/>
          <a:stretch/>
        </p:blipFill>
        <p:spPr bwMode="auto">
          <a:xfrm>
            <a:off x="0" y="-25285"/>
            <a:ext cx="12277344" cy="6883285"/>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573">
            <a:extLst>
              <a:ext uri="{FF2B5EF4-FFF2-40B4-BE49-F238E27FC236}">
                <a16:creationId xmlns:a16="http://schemas.microsoft.com/office/drawing/2014/main" id="{7FCA5312-D5F1-7C49-331C-98D9EB596D0A}"/>
              </a:ext>
            </a:extLst>
          </p:cNvPr>
          <p:cNvSpPr>
            <a:spLocks/>
          </p:cNvSpPr>
          <p:nvPr userDrawn="1"/>
        </p:nvSpPr>
        <p:spPr bwMode="auto">
          <a:xfrm>
            <a:off x="5347497" y="3425826"/>
            <a:ext cx="485775" cy="485775"/>
          </a:xfrm>
          <a:custGeom>
            <a:avLst/>
            <a:gdLst>
              <a:gd name="T0" fmla="*/ 0 w 306"/>
              <a:gd name="T1" fmla="*/ 306 h 306"/>
              <a:gd name="T2" fmla="*/ 306 w 306"/>
              <a:gd name="T3" fmla="*/ 0 h 306"/>
              <a:gd name="T4" fmla="*/ 0 w 306"/>
              <a:gd name="T5" fmla="*/ 306 h 306"/>
            </a:gdLst>
            <a:ahLst/>
            <a:cxnLst>
              <a:cxn ang="0">
                <a:pos x="T0" y="T1"/>
              </a:cxn>
              <a:cxn ang="0">
                <a:pos x="T2" y="T3"/>
              </a:cxn>
              <a:cxn ang="0">
                <a:pos x="T4" y="T5"/>
              </a:cxn>
            </a:cxnLst>
            <a:rect l="0" t="0" r="r" b="b"/>
            <a:pathLst>
              <a:path w="306" h="306">
                <a:moveTo>
                  <a:pt x="0" y="306"/>
                </a:moveTo>
                <a:lnTo>
                  <a:pt x="306" y="0"/>
                </a:lnTo>
                <a:lnTo>
                  <a:pt x="0" y="306"/>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5BA29624-77D7-0DB6-032B-CD1C02ADC0FB}"/>
              </a:ext>
            </a:extLst>
          </p:cNvPr>
          <p:cNvSpPr>
            <a:spLocks noGrp="1"/>
          </p:cNvSpPr>
          <p:nvPr>
            <p:ph type="subTitle" idx="1"/>
          </p:nvPr>
        </p:nvSpPr>
        <p:spPr>
          <a:xfrm>
            <a:off x="5318127" y="2336483"/>
            <a:ext cx="5903911" cy="1655763"/>
          </a:xfrm>
          <a:prstGeom prst="rect">
            <a:avLst/>
          </a:prstGeom>
        </p:spPr>
        <p:txBody>
          <a:bodyPr/>
          <a:lstStyle>
            <a:lvl1pPr marL="0" indent="0" algn="r">
              <a:spcBef>
                <a:spcPts val="0"/>
              </a:spcBef>
              <a:spcAft>
                <a:spcPts val="0"/>
              </a:spcAft>
              <a:buNone/>
              <a:defRPr sz="20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sp>
        <p:nvSpPr>
          <p:cNvPr id="5" name="Title 1">
            <a:extLst>
              <a:ext uri="{FF2B5EF4-FFF2-40B4-BE49-F238E27FC236}">
                <a16:creationId xmlns:a16="http://schemas.microsoft.com/office/drawing/2014/main" id="{205656C8-720F-6277-7DEE-59A0509CB48E}"/>
              </a:ext>
            </a:extLst>
          </p:cNvPr>
          <p:cNvSpPr>
            <a:spLocks noGrp="1"/>
          </p:cNvSpPr>
          <p:nvPr>
            <p:ph type="ctrTitle" hasCustomPrompt="1"/>
          </p:nvPr>
        </p:nvSpPr>
        <p:spPr>
          <a:xfrm>
            <a:off x="3566795" y="431876"/>
            <a:ext cx="7655244" cy="1769427"/>
          </a:xfrm>
          <a:prstGeom prst="rect">
            <a:avLst/>
          </a:prstGeom>
        </p:spPr>
        <p:txBody>
          <a:bodyPr anchor="b"/>
          <a:lstStyle>
            <a:lvl1pPr algn="r">
              <a:spcBef>
                <a:spcPts val="0"/>
              </a:spcBef>
              <a:spcAft>
                <a:spcPts val="0"/>
              </a:spcAft>
              <a:defRPr sz="36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r>
              <a:rPr lang="en-US" dirty="0"/>
              <a:t>Divider Title</a:t>
            </a:r>
            <a:endParaRPr lang="en-GB" dirty="0"/>
          </a:p>
        </p:txBody>
      </p:sp>
      <p:grpSp>
        <p:nvGrpSpPr>
          <p:cNvPr id="6" name="Group 5">
            <a:extLst>
              <a:ext uri="{FF2B5EF4-FFF2-40B4-BE49-F238E27FC236}">
                <a16:creationId xmlns:a16="http://schemas.microsoft.com/office/drawing/2014/main" id="{EEDCAA2E-269F-E31A-D99B-059CDCA35290}"/>
              </a:ext>
            </a:extLst>
          </p:cNvPr>
          <p:cNvGrpSpPr/>
          <p:nvPr userDrawn="1"/>
        </p:nvGrpSpPr>
        <p:grpSpPr>
          <a:xfrm>
            <a:off x="-10092" y="0"/>
            <a:ext cx="246063" cy="6858000"/>
            <a:chOff x="-1524000" y="0"/>
            <a:chExt cx="246063" cy="6858000"/>
          </a:xfrm>
        </p:grpSpPr>
        <p:sp>
          <p:nvSpPr>
            <p:cNvPr id="8" name="Rectangle 7">
              <a:extLst>
                <a:ext uri="{FF2B5EF4-FFF2-40B4-BE49-F238E27FC236}">
                  <a16:creationId xmlns:a16="http://schemas.microsoft.com/office/drawing/2014/main" id="{B5894085-E9DC-F5C7-0513-81B1F188DA8B}"/>
                </a:ext>
              </a:extLst>
            </p:cNvPr>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Freeform 29">
              <a:extLst>
                <a:ext uri="{FF2B5EF4-FFF2-40B4-BE49-F238E27FC236}">
                  <a16:creationId xmlns:a16="http://schemas.microsoft.com/office/drawing/2014/main" id="{E2B845AD-7688-2EF2-6E86-2211DD4D0708}"/>
                </a:ext>
              </a:extLst>
            </p:cNvPr>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 name="Freeform 108">
              <a:extLst>
                <a:ext uri="{FF2B5EF4-FFF2-40B4-BE49-F238E27FC236}">
                  <a16:creationId xmlns:a16="http://schemas.microsoft.com/office/drawing/2014/main" id="{A59B178C-935E-F0B3-5CCF-B12488CEA4E7}"/>
                </a:ext>
              </a:extLst>
            </p:cNvPr>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 name="Freeform 10">
              <a:extLst>
                <a:ext uri="{FF2B5EF4-FFF2-40B4-BE49-F238E27FC236}">
                  <a16:creationId xmlns:a16="http://schemas.microsoft.com/office/drawing/2014/main" id="{9A528772-F68B-7A68-3C9D-740941558FDC}"/>
                </a:ext>
              </a:extLst>
            </p:cNvPr>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2" name="Freeform 9">
              <a:extLst>
                <a:ext uri="{FF2B5EF4-FFF2-40B4-BE49-F238E27FC236}">
                  <a16:creationId xmlns:a16="http://schemas.microsoft.com/office/drawing/2014/main" id="{75FEC602-9FCD-D66C-71E9-C5DE3198A7CB}"/>
                </a:ext>
              </a:extLst>
            </p:cNvPr>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3" name="Freeform 23">
              <a:extLst>
                <a:ext uri="{FF2B5EF4-FFF2-40B4-BE49-F238E27FC236}">
                  <a16:creationId xmlns:a16="http://schemas.microsoft.com/office/drawing/2014/main" id="{155E2993-50B0-5CC1-2552-77BEB3F6B825}"/>
                </a:ext>
              </a:extLst>
            </p:cNvPr>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4" name="Freeform 25">
              <a:extLst>
                <a:ext uri="{FF2B5EF4-FFF2-40B4-BE49-F238E27FC236}">
                  <a16:creationId xmlns:a16="http://schemas.microsoft.com/office/drawing/2014/main" id="{B97B1527-BEC5-CDE0-16C8-46661E7F0BDF}"/>
                </a:ext>
              </a:extLst>
            </p:cNvPr>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5" name="Freeform 28">
              <a:extLst>
                <a:ext uri="{FF2B5EF4-FFF2-40B4-BE49-F238E27FC236}">
                  <a16:creationId xmlns:a16="http://schemas.microsoft.com/office/drawing/2014/main" id="{AD6E92EA-A5BF-B4ED-FEBF-4373B81870FA}"/>
                </a:ext>
              </a:extLst>
            </p:cNvPr>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6" name="Freeform 30">
              <a:extLst>
                <a:ext uri="{FF2B5EF4-FFF2-40B4-BE49-F238E27FC236}">
                  <a16:creationId xmlns:a16="http://schemas.microsoft.com/office/drawing/2014/main" id="{13A105C3-8C06-7810-5F87-133A93DB5B67}"/>
                </a:ext>
              </a:extLst>
            </p:cNvPr>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7" name="Freeform 38">
              <a:extLst>
                <a:ext uri="{FF2B5EF4-FFF2-40B4-BE49-F238E27FC236}">
                  <a16:creationId xmlns:a16="http://schemas.microsoft.com/office/drawing/2014/main" id="{9AA83FD0-F3AA-C441-0506-88FF0FA819F6}"/>
                </a:ext>
              </a:extLst>
            </p:cNvPr>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8" name="Rectangle 49">
              <a:extLst>
                <a:ext uri="{FF2B5EF4-FFF2-40B4-BE49-F238E27FC236}">
                  <a16:creationId xmlns:a16="http://schemas.microsoft.com/office/drawing/2014/main" id="{36B4CA4E-5344-D683-5004-9EB67EE377B5}"/>
                </a:ext>
              </a:extLst>
            </p:cNvPr>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9" name="Freeform 50">
              <a:extLst>
                <a:ext uri="{FF2B5EF4-FFF2-40B4-BE49-F238E27FC236}">
                  <a16:creationId xmlns:a16="http://schemas.microsoft.com/office/drawing/2014/main" id="{12D3645F-8A94-BC57-380C-93D692B5CABC}"/>
                </a:ext>
              </a:extLst>
            </p:cNvPr>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0" name="Freeform 60">
              <a:extLst>
                <a:ext uri="{FF2B5EF4-FFF2-40B4-BE49-F238E27FC236}">
                  <a16:creationId xmlns:a16="http://schemas.microsoft.com/office/drawing/2014/main" id="{5AEAACA9-9D6E-467C-079D-277786215E32}"/>
                </a:ext>
              </a:extLst>
            </p:cNvPr>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1" name="Freeform 64">
              <a:extLst>
                <a:ext uri="{FF2B5EF4-FFF2-40B4-BE49-F238E27FC236}">
                  <a16:creationId xmlns:a16="http://schemas.microsoft.com/office/drawing/2014/main" id="{CD40509C-D811-8EBA-A58C-07D8192F3F31}"/>
                </a:ext>
              </a:extLst>
            </p:cNvPr>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2" name="Freeform 65">
              <a:extLst>
                <a:ext uri="{FF2B5EF4-FFF2-40B4-BE49-F238E27FC236}">
                  <a16:creationId xmlns:a16="http://schemas.microsoft.com/office/drawing/2014/main" id="{1E564EBF-3782-3E28-FB2F-456ABA648F5B}"/>
                </a:ext>
              </a:extLst>
            </p:cNvPr>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3" name="Freeform 70">
              <a:extLst>
                <a:ext uri="{FF2B5EF4-FFF2-40B4-BE49-F238E27FC236}">
                  <a16:creationId xmlns:a16="http://schemas.microsoft.com/office/drawing/2014/main" id="{F3AFE86E-2B10-8DDC-A239-B94CC3DBC5E1}"/>
                </a:ext>
              </a:extLst>
            </p:cNvPr>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4" name="Freeform 72">
              <a:extLst>
                <a:ext uri="{FF2B5EF4-FFF2-40B4-BE49-F238E27FC236}">
                  <a16:creationId xmlns:a16="http://schemas.microsoft.com/office/drawing/2014/main" id="{23682F5E-3085-1410-698B-09C2171E02F5}"/>
                </a:ext>
              </a:extLst>
            </p:cNvPr>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5" name="Freeform 74">
              <a:extLst>
                <a:ext uri="{FF2B5EF4-FFF2-40B4-BE49-F238E27FC236}">
                  <a16:creationId xmlns:a16="http://schemas.microsoft.com/office/drawing/2014/main" id="{8E6E78A7-6B98-5FED-F9CF-BEBE9E9AD58F}"/>
                </a:ext>
              </a:extLst>
            </p:cNvPr>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6" name="Freeform 75">
              <a:extLst>
                <a:ext uri="{FF2B5EF4-FFF2-40B4-BE49-F238E27FC236}">
                  <a16:creationId xmlns:a16="http://schemas.microsoft.com/office/drawing/2014/main" id="{D4A20D19-6686-2D8D-4DB3-D74D085B7C45}"/>
                </a:ext>
              </a:extLst>
            </p:cNvPr>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7" name="Freeform 77">
              <a:extLst>
                <a:ext uri="{FF2B5EF4-FFF2-40B4-BE49-F238E27FC236}">
                  <a16:creationId xmlns:a16="http://schemas.microsoft.com/office/drawing/2014/main" id="{515D71D4-F50E-9F97-D53F-DD0D951BB5F8}"/>
                </a:ext>
              </a:extLst>
            </p:cNvPr>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8" name="Freeform 87">
              <a:extLst>
                <a:ext uri="{FF2B5EF4-FFF2-40B4-BE49-F238E27FC236}">
                  <a16:creationId xmlns:a16="http://schemas.microsoft.com/office/drawing/2014/main" id="{F75D935C-6279-D0D6-CC37-8D0873785996}"/>
                </a:ext>
              </a:extLst>
            </p:cNvPr>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9" name="Freeform 88">
              <a:extLst>
                <a:ext uri="{FF2B5EF4-FFF2-40B4-BE49-F238E27FC236}">
                  <a16:creationId xmlns:a16="http://schemas.microsoft.com/office/drawing/2014/main" id="{EA23074C-1AD0-BBD9-1BD7-5EED7A754244}"/>
                </a:ext>
              </a:extLst>
            </p:cNvPr>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0" name="Freeform 91">
              <a:extLst>
                <a:ext uri="{FF2B5EF4-FFF2-40B4-BE49-F238E27FC236}">
                  <a16:creationId xmlns:a16="http://schemas.microsoft.com/office/drawing/2014/main" id="{874CE95F-EB94-FD71-3CF2-35C63901267B}"/>
                </a:ext>
              </a:extLst>
            </p:cNvPr>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1" name="Freeform 104">
              <a:extLst>
                <a:ext uri="{FF2B5EF4-FFF2-40B4-BE49-F238E27FC236}">
                  <a16:creationId xmlns:a16="http://schemas.microsoft.com/office/drawing/2014/main" id="{0C7B26C7-4459-5778-7272-D5349E64FFD4}"/>
                </a:ext>
              </a:extLst>
            </p:cNvPr>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2" name="Freeform 105">
              <a:extLst>
                <a:ext uri="{FF2B5EF4-FFF2-40B4-BE49-F238E27FC236}">
                  <a16:creationId xmlns:a16="http://schemas.microsoft.com/office/drawing/2014/main" id="{E05EF1A3-812F-0C05-90FC-0729880B2FA2}"/>
                </a:ext>
              </a:extLst>
            </p:cNvPr>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3" name="Freeform 106">
              <a:extLst>
                <a:ext uri="{FF2B5EF4-FFF2-40B4-BE49-F238E27FC236}">
                  <a16:creationId xmlns:a16="http://schemas.microsoft.com/office/drawing/2014/main" id="{BCED0EB4-759D-B52E-E0D0-D7BEED5CF6EA}"/>
                </a:ext>
              </a:extLst>
            </p:cNvPr>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4" name="Rectangle 107">
              <a:extLst>
                <a:ext uri="{FF2B5EF4-FFF2-40B4-BE49-F238E27FC236}">
                  <a16:creationId xmlns:a16="http://schemas.microsoft.com/office/drawing/2014/main" id="{1C1DBBCB-975A-1851-5E70-6FAE1A171943}"/>
                </a:ext>
              </a:extLst>
            </p:cNvPr>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5" name="Freeform 109">
              <a:extLst>
                <a:ext uri="{FF2B5EF4-FFF2-40B4-BE49-F238E27FC236}">
                  <a16:creationId xmlns:a16="http://schemas.microsoft.com/office/drawing/2014/main" id="{7F201FC9-3558-8034-C4A8-52B87BA4261A}"/>
                </a:ext>
              </a:extLst>
            </p:cNvPr>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6" name="Freeform 113">
              <a:extLst>
                <a:ext uri="{FF2B5EF4-FFF2-40B4-BE49-F238E27FC236}">
                  <a16:creationId xmlns:a16="http://schemas.microsoft.com/office/drawing/2014/main" id="{E9C4E1EA-B1BE-EA12-C142-0FF1ECBE7CA1}"/>
                </a:ext>
              </a:extLst>
            </p:cNvPr>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7" name="Freeform 114">
              <a:extLst>
                <a:ext uri="{FF2B5EF4-FFF2-40B4-BE49-F238E27FC236}">
                  <a16:creationId xmlns:a16="http://schemas.microsoft.com/office/drawing/2014/main" id="{F58CF063-FD34-729B-14B6-CCA76D596AC0}"/>
                </a:ext>
              </a:extLst>
            </p:cNvPr>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38"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6D734CF7-2828-FFAA-7585-D440B5A6F038}"/>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770691" y="4892849"/>
            <a:ext cx="1783300" cy="115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48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Quilter Outro">
    <p:spTree>
      <p:nvGrpSpPr>
        <p:cNvPr id="1" name=""/>
        <p:cNvGrpSpPr/>
        <p:nvPr/>
      </p:nvGrpSpPr>
      <p:grpSpPr>
        <a:xfrm>
          <a:off x="0" y="0"/>
          <a:ext cx="0" cy="0"/>
          <a:chOff x="0" y="0"/>
          <a:chExt cx="0" cy="0"/>
        </a:xfrm>
      </p:grpSpPr>
      <p:sp>
        <p:nvSpPr>
          <p:cNvPr id="91" name="Freeform 118"/>
          <p:cNvSpPr>
            <a:spLocks/>
          </p:cNvSpPr>
          <p:nvPr userDrawn="1"/>
        </p:nvSpPr>
        <p:spPr bwMode="auto">
          <a:xfrm>
            <a:off x="2410884" y="6858000"/>
            <a:ext cx="984251" cy="8467"/>
          </a:xfrm>
          <a:custGeom>
            <a:avLst/>
            <a:gdLst>
              <a:gd name="T0" fmla="*/ 4 w 465"/>
              <a:gd name="T1" fmla="*/ 0 h 4"/>
              <a:gd name="T2" fmla="*/ 0 w 465"/>
              <a:gd name="T3" fmla="*/ 4 h 4"/>
              <a:gd name="T4" fmla="*/ 465 w 465"/>
              <a:gd name="T5" fmla="*/ 4 h 4"/>
              <a:gd name="T6" fmla="*/ 465 w 465"/>
              <a:gd name="T7" fmla="*/ 0 h 4"/>
              <a:gd name="T8" fmla="*/ 4 w 465"/>
              <a:gd name="T9" fmla="*/ 0 h 4"/>
            </a:gdLst>
            <a:ahLst/>
            <a:cxnLst>
              <a:cxn ang="0">
                <a:pos x="T0" y="T1"/>
              </a:cxn>
              <a:cxn ang="0">
                <a:pos x="T2" y="T3"/>
              </a:cxn>
              <a:cxn ang="0">
                <a:pos x="T4" y="T5"/>
              </a:cxn>
              <a:cxn ang="0">
                <a:pos x="T6" y="T7"/>
              </a:cxn>
              <a:cxn ang="0">
                <a:pos x="T8" y="T9"/>
              </a:cxn>
            </a:cxnLst>
            <a:rect l="0" t="0" r="r" b="b"/>
            <a:pathLst>
              <a:path w="465" h="4">
                <a:moveTo>
                  <a:pt x="4" y="0"/>
                </a:moveTo>
                <a:lnTo>
                  <a:pt x="0" y="4"/>
                </a:lnTo>
                <a:lnTo>
                  <a:pt x="465" y="4"/>
                </a:lnTo>
                <a:lnTo>
                  <a:pt x="465"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2" name="Rectangle 119"/>
          <p:cNvSpPr>
            <a:spLocks noChangeArrowheads="1"/>
          </p:cNvSpPr>
          <p:nvPr userDrawn="1"/>
        </p:nvSpPr>
        <p:spPr bwMode="auto">
          <a:xfrm>
            <a:off x="3395133" y="0"/>
            <a:ext cx="982133" cy="2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3" name="Freeform 120"/>
          <p:cNvSpPr>
            <a:spLocks/>
          </p:cNvSpPr>
          <p:nvPr userDrawn="1"/>
        </p:nvSpPr>
        <p:spPr bwMode="auto">
          <a:xfrm>
            <a:off x="3395133" y="6858000"/>
            <a:ext cx="982133" cy="8467"/>
          </a:xfrm>
          <a:custGeom>
            <a:avLst/>
            <a:gdLst>
              <a:gd name="T0" fmla="*/ 0 w 464"/>
              <a:gd name="T1" fmla="*/ 0 h 4"/>
              <a:gd name="T2" fmla="*/ 0 w 464"/>
              <a:gd name="T3" fmla="*/ 4 h 4"/>
              <a:gd name="T4" fmla="*/ 464 w 464"/>
              <a:gd name="T5" fmla="*/ 4 h 4"/>
              <a:gd name="T6" fmla="*/ 460 w 464"/>
              <a:gd name="T7" fmla="*/ 0 h 4"/>
              <a:gd name="T8" fmla="*/ 0 w 464"/>
              <a:gd name="T9" fmla="*/ 0 h 4"/>
            </a:gdLst>
            <a:ahLst/>
            <a:cxnLst>
              <a:cxn ang="0">
                <a:pos x="T0" y="T1"/>
              </a:cxn>
              <a:cxn ang="0">
                <a:pos x="T2" y="T3"/>
              </a:cxn>
              <a:cxn ang="0">
                <a:pos x="T4" y="T5"/>
              </a:cxn>
              <a:cxn ang="0">
                <a:pos x="T6" y="T7"/>
              </a:cxn>
              <a:cxn ang="0">
                <a:pos x="T8" y="T9"/>
              </a:cxn>
            </a:cxnLst>
            <a:rect l="0" t="0" r="r" b="b"/>
            <a:pathLst>
              <a:path w="464" h="4">
                <a:moveTo>
                  <a:pt x="0" y="0"/>
                </a:moveTo>
                <a:lnTo>
                  <a:pt x="0" y="4"/>
                </a:lnTo>
                <a:lnTo>
                  <a:pt x="464" y="4"/>
                </a:lnTo>
                <a:lnTo>
                  <a:pt x="460" y="0"/>
                </a:lnTo>
                <a:lnTo>
                  <a:pt x="0"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4" name="Freeform 121"/>
          <p:cNvSpPr>
            <a:spLocks/>
          </p:cNvSpPr>
          <p:nvPr userDrawn="1"/>
        </p:nvSpPr>
        <p:spPr bwMode="auto">
          <a:xfrm>
            <a:off x="4377267" y="6858000"/>
            <a:ext cx="1962151" cy="8467"/>
          </a:xfrm>
          <a:custGeom>
            <a:avLst/>
            <a:gdLst>
              <a:gd name="T0" fmla="*/ 0 w 927"/>
              <a:gd name="T1" fmla="*/ 4 h 4"/>
              <a:gd name="T2" fmla="*/ 463 w 927"/>
              <a:gd name="T3" fmla="*/ 4 h 4"/>
              <a:gd name="T4" fmla="*/ 927 w 927"/>
              <a:gd name="T5" fmla="*/ 4 h 4"/>
              <a:gd name="T6" fmla="*/ 927 w 927"/>
              <a:gd name="T7" fmla="*/ 0 h 4"/>
              <a:gd name="T8" fmla="*/ 2 w 927"/>
              <a:gd name="T9" fmla="*/ 0 h 4"/>
              <a:gd name="T10" fmla="*/ 0 w 927"/>
              <a:gd name="T11" fmla="*/ 4 h 4"/>
            </a:gdLst>
            <a:ahLst/>
            <a:cxnLst>
              <a:cxn ang="0">
                <a:pos x="T0" y="T1"/>
              </a:cxn>
              <a:cxn ang="0">
                <a:pos x="T2" y="T3"/>
              </a:cxn>
              <a:cxn ang="0">
                <a:pos x="T4" y="T5"/>
              </a:cxn>
              <a:cxn ang="0">
                <a:pos x="T6" y="T7"/>
              </a:cxn>
              <a:cxn ang="0">
                <a:pos x="T8" y="T9"/>
              </a:cxn>
              <a:cxn ang="0">
                <a:pos x="T10" y="T11"/>
              </a:cxn>
            </a:cxnLst>
            <a:rect l="0" t="0" r="r" b="b"/>
            <a:pathLst>
              <a:path w="927" h="4">
                <a:moveTo>
                  <a:pt x="0" y="4"/>
                </a:moveTo>
                <a:lnTo>
                  <a:pt x="463" y="4"/>
                </a:lnTo>
                <a:lnTo>
                  <a:pt x="927" y="4"/>
                </a:lnTo>
                <a:lnTo>
                  <a:pt x="927" y="0"/>
                </a:lnTo>
                <a:lnTo>
                  <a:pt x="2" y="0"/>
                </a:lnTo>
                <a:lnTo>
                  <a:pt x="0" y="4"/>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5" name="Freeform 122"/>
          <p:cNvSpPr>
            <a:spLocks/>
          </p:cNvSpPr>
          <p:nvPr userDrawn="1"/>
        </p:nvSpPr>
        <p:spPr bwMode="auto">
          <a:xfrm>
            <a:off x="4377267" y="0"/>
            <a:ext cx="1962151" cy="0"/>
          </a:xfrm>
          <a:custGeom>
            <a:avLst/>
            <a:gdLst>
              <a:gd name="T0" fmla="*/ 927 w 927"/>
              <a:gd name="T1" fmla="*/ 927 w 927"/>
              <a:gd name="T2" fmla="*/ 463 w 927"/>
              <a:gd name="T3" fmla="*/ 0 w 927"/>
              <a:gd name="T4" fmla="*/ 0 w 927"/>
              <a:gd name="T5" fmla="*/ 927 w 927"/>
            </a:gdLst>
            <a:ahLst/>
            <a:cxnLst>
              <a:cxn ang="0">
                <a:pos x="T0" y="0"/>
              </a:cxn>
              <a:cxn ang="0">
                <a:pos x="T1" y="0"/>
              </a:cxn>
              <a:cxn ang="0">
                <a:pos x="T2" y="0"/>
              </a:cxn>
              <a:cxn ang="0">
                <a:pos x="T3" y="0"/>
              </a:cxn>
              <a:cxn ang="0">
                <a:pos x="T4" y="0"/>
              </a:cxn>
              <a:cxn ang="0">
                <a:pos x="T5" y="0"/>
              </a:cxn>
            </a:cxnLst>
            <a:rect l="0" t="0" r="r" b="b"/>
            <a:pathLst>
              <a:path w="927">
                <a:moveTo>
                  <a:pt x="927" y="0"/>
                </a:moveTo>
                <a:lnTo>
                  <a:pt x="927" y="0"/>
                </a:lnTo>
                <a:lnTo>
                  <a:pt x="463" y="0"/>
                </a:lnTo>
                <a:lnTo>
                  <a:pt x="0" y="0"/>
                </a:lnTo>
                <a:lnTo>
                  <a:pt x="0" y="0"/>
                </a:lnTo>
                <a:lnTo>
                  <a:pt x="927"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6" name="Freeform 123"/>
          <p:cNvSpPr>
            <a:spLocks/>
          </p:cNvSpPr>
          <p:nvPr userDrawn="1"/>
        </p:nvSpPr>
        <p:spPr bwMode="auto">
          <a:xfrm>
            <a:off x="448734" y="0"/>
            <a:ext cx="1962151" cy="0"/>
          </a:xfrm>
          <a:custGeom>
            <a:avLst/>
            <a:gdLst>
              <a:gd name="T0" fmla="*/ 927 w 927"/>
              <a:gd name="T1" fmla="*/ 465 w 927"/>
              <a:gd name="T2" fmla="*/ 0 w 927"/>
              <a:gd name="T3" fmla="*/ 0 w 927"/>
              <a:gd name="T4" fmla="*/ 927 w 927"/>
              <a:gd name="T5" fmla="*/ 927 w 927"/>
            </a:gdLst>
            <a:ahLst/>
            <a:cxnLst>
              <a:cxn ang="0">
                <a:pos x="T0" y="0"/>
              </a:cxn>
              <a:cxn ang="0">
                <a:pos x="T1" y="0"/>
              </a:cxn>
              <a:cxn ang="0">
                <a:pos x="T2" y="0"/>
              </a:cxn>
              <a:cxn ang="0">
                <a:pos x="T3" y="0"/>
              </a:cxn>
              <a:cxn ang="0">
                <a:pos x="T4" y="0"/>
              </a:cxn>
              <a:cxn ang="0">
                <a:pos x="T5" y="0"/>
              </a:cxn>
            </a:cxnLst>
            <a:rect l="0" t="0" r="r" b="b"/>
            <a:pathLst>
              <a:path w="927">
                <a:moveTo>
                  <a:pt x="927" y="0"/>
                </a:moveTo>
                <a:lnTo>
                  <a:pt x="465" y="0"/>
                </a:lnTo>
                <a:lnTo>
                  <a:pt x="0" y="0"/>
                </a:lnTo>
                <a:lnTo>
                  <a:pt x="0" y="0"/>
                </a:lnTo>
                <a:lnTo>
                  <a:pt x="927" y="0"/>
                </a:lnTo>
                <a:lnTo>
                  <a:pt x="927"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7" name="Freeform 124"/>
          <p:cNvSpPr>
            <a:spLocks/>
          </p:cNvSpPr>
          <p:nvPr userDrawn="1"/>
        </p:nvSpPr>
        <p:spPr bwMode="auto">
          <a:xfrm>
            <a:off x="1432985" y="6858000"/>
            <a:ext cx="986367" cy="8467"/>
          </a:xfrm>
          <a:custGeom>
            <a:avLst/>
            <a:gdLst>
              <a:gd name="T0" fmla="*/ 0 w 466"/>
              <a:gd name="T1" fmla="*/ 0 h 4"/>
              <a:gd name="T2" fmla="*/ 0 w 466"/>
              <a:gd name="T3" fmla="*/ 4 h 4"/>
              <a:gd name="T4" fmla="*/ 462 w 466"/>
              <a:gd name="T5" fmla="*/ 4 h 4"/>
              <a:gd name="T6" fmla="*/ 466 w 466"/>
              <a:gd name="T7" fmla="*/ 0 h 4"/>
              <a:gd name="T8" fmla="*/ 0 w 466"/>
              <a:gd name="T9" fmla="*/ 0 h 4"/>
            </a:gdLst>
            <a:ahLst/>
            <a:cxnLst>
              <a:cxn ang="0">
                <a:pos x="T0" y="T1"/>
              </a:cxn>
              <a:cxn ang="0">
                <a:pos x="T2" y="T3"/>
              </a:cxn>
              <a:cxn ang="0">
                <a:pos x="T4" y="T5"/>
              </a:cxn>
              <a:cxn ang="0">
                <a:pos x="T6" y="T7"/>
              </a:cxn>
              <a:cxn ang="0">
                <a:pos x="T8" y="T9"/>
              </a:cxn>
            </a:cxnLst>
            <a:rect l="0" t="0" r="r" b="b"/>
            <a:pathLst>
              <a:path w="466" h="4">
                <a:moveTo>
                  <a:pt x="0" y="0"/>
                </a:moveTo>
                <a:lnTo>
                  <a:pt x="0" y="4"/>
                </a:lnTo>
                <a:lnTo>
                  <a:pt x="462" y="4"/>
                </a:lnTo>
                <a:lnTo>
                  <a:pt x="466" y="0"/>
                </a:lnTo>
                <a:lnTo>
                  <a:pt x="0"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8" name="Rectangle 125"/>
          <p:cNvSpPr>
            <a:spLocks noChangeArrowheads="1"/>
          </p:cNvSpPr>
          <p:nvPr userDrawn="1"/>
        </p:nvSpPr>
        <p:spPr bwMode="auto">
          <a:xfrm>
            <a:off x="2410884" y="0"/>
            <a:ext cx="984251" cy="2117"/>
          </a:xfrm>
          <a:prstGeom prst="rect">
            <a:avLst/>
          </a:prstGeom>
          <a:solidFill>
            <a:srgbClr val="E5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9" name="Freeform 126"/>
          <p:cNvSpPr>
            <a:spLocks/>
          </p:cNvSpPr>
          <p:nvPr userDrawn="1"/>
        </p:nvSpPr>
        <p:spPr bwMode="auto">
          <a:xfrm>
            <a:off x="4368801" y="6858000"/>
            <a:ext cx="12700" cy="8467"/>
          </a:xfrm>
          <a:custGeom>
            <a:avLst/>
            <a:gdLst>
              <a:gd name="T0" fmla="*/ 0 w 6"/>
              <a:gd name="T1" fmla="*/ 0 h 4"/>
              <a:gd name="T2" fmla="*/ 4 w 6"/>
              <a:gd name="T3" fmla="*/ 4 h 4"/>
              <a:gd name="T4" fmla="*/ 6 w 6"/>
              <a:gd name="T5" fmla="*/ 0 h 4"/>
              <a:gd name="T6" fmla="*/ 0 w 6"/>
              <a:gd name="T7" fmla="*/ 0 h 4"/>
            </a:gdLst>
            <a:ahLst/>
            <a:cxnLst>
              <a:cxn ang="0">
                <a:pos x="T0" y="T1"/>
              </a:cxn>
              <a:cxn ang="0">
                <a:pos x="T2" y="T3"/>
              </a:cxn>
              <a:cxn ang="0">
                <a:pos x="T4" y="T5"/>
              </a:cxn>
              <a:cxn ang="0">
                <a:pos x="T6" y="T7"/>
              </a:cxn>
            </a:cxnLst>
            <a:rect l="0" t="0" r="r" b="b"/>
            <a:pathLst>
              <a:path w="6" h="4">
                <a:moveTo>
                  <a:pt x="0" y="0"/>
                </a:moveTo>
                <a:lnTo>
                  <a:pt x="4" y="4"/>
                </a:lnTo>
                <a:lnTo>
                  <a:pt x="6" y="0"/>
                </a:lnTo>
                <a:lnTo>
                  <a:pt x="0" y="0"/>
                </a:lnTo>
                <a:close/>
              </a:path>
            </a:pathLst>
          </a:custGeom>
          <a:solidFill>
            <a:srgbClr val="E5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0" name="Freeform 127"/>
          <p:cNvSpPr>
            <a:spLocks/>
          </p:cNvSpPr>
          <p:nvPr userDrawn="1"/>
        </p:nvSpPr>
        <p:spPr bwMode="auto">
          <a:xfrm>
            <a:off x="448733" y="6858000"/>
            <a:ext cx="984251" cy="8467"/>
          </a:xfrm>
          <a:custGeom>
            <a:avLst/>
            <a:gdLst>
              <a:gd name="T0" fmla="*/ 4 w 465"/>
              <a:gd name="T1" fmla="*/ 0 h 4"/>
              <a:gd name="T2" fmla="*/ 0 w 465"/>
              <a:gd name="T3" fmla="*/ 4 h 4"/>
              <a:gd name="T4" fmla="*/ 465 w 465"/>
              <a:gd name="T5" fmla="*/ 4 h 4"/>
              <a:gd name="T6" fmla="*/ 465 w 465"/>
              <a:gd name="T7" fmla="*/ 0 h 4"/>
              <a:gd name="T8" fmla="*/ 4 w 465"/>
              <a:gd name="T9" fmla="*/ 0 h 4"/>
            </a:gdLst>
            <a:ahLst/>
            <a:cxnLst>
              <a:cxn ang="0">
                <a:pos x="T0" y="T1"/>
              </a:cxn>
              <a:cxn ang="0">
                <a:pos x="T2" y="T3"/>
              </a:cxn>
              <a:cxn ang="0">
                <a:pos x="T4" y="T5"/>
              </a:cxn>
              <a:cxn ang="0">
                <a:pos x="T6" y="T7"/>
              </a:cxn>
              <a:cxn ang="0">
                <a:pos x="T8" y="T9"/>
              </a:cxn>
            </a:cxnLst>
            <a:rect l="0" t="0" r="r" b="b"/>
            <a:pathLst>
              <a:path w="465" h="4">
                <a:moveTo>
                  <a:pt x="4" y="0"/>
                </a:moveTo>
                <a:lnTo>
                  <a:pt x="0" y="4"/>
                </a:lnTo>
                <a:lnTo>
                  <a:pt x="465" y="4"/>
                </a:lnTo>
                <a:lnTo>
                  <a:pt x="465" y="0"/>
                </a:lnTo>
                <a:lnTo>
                  <a:pt x="4" y="0"/>
                </a:lnTo>
                <a:close/>
              </a:path>
            </a:pathLst>
          </a:custGeom>
          <a:solidFill>
            <a:srgbClr val="E5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1" name="Freeform 128"/>
          <p:cNvSpPr>
            <a:spLocks/>
          </p:cNvSpPr>
          <p:nvPr userDrawn="1"/>
        </p:nvSpPr>
        <p:spPr bwMode="auto">
          <a:xfrm>
            <a:off x="9283700" y="6858000"/>
            <a:ext cx="984251" cy="8467"/>
          </a:xfrm>
          <a:custGeom>
            <a:avLst/>
            <a:gdLst>
              <a:gd name="T0" fmla="*/ 4 w 465"/>
              <a:gd name="T1" fmla="*/ 0 h 4"/>
              <a:gd name="T2" fmla="*/ 0 w 465"/>
              <a:gd name="T3" fmla="*/ 4 h 4"/>
              <a:gd name="T4" fmla="*/ 465 w 465"/>
              <a:gd name="T5" fmla="*/ 4 h 4"/>
              <a:gd name="T6" fmla="*/ 465 w 465"/>
              <a:gd name="T7" fmla="*/ 0 h 4"/>
              <a:gd name="T8" fmla="*/ 4 w 465"/>
              <a:gd name="T9" fmla="*/ 0 h 4"/>
            </a:gdLst>
            <a:ahLst/>
            <a:cxnLst>
              <a:cxn ang="0">
                <a:pos x="T0" y="T1"/>
              </a:cxn>
              <a:cxn ang="0">
                <a:pos x="T2" y="T3"/>
              </a:cxn>
              <a:cxn ang="0">
                <a:pos x="T4" y="T5"/>
              </a:cxn>
              <a:cxn ang="0">
                <a:pos x="T6" y="T7"/>
              </a:cxn>
              <a:cxn ang="0">
                <a:pos x="T8" y="T9"/>
              </a:cxn>
            </a:cxnLst>
            <a:rect l="0" t="0" r="r" b="b"/>
            <a:pathLst>
              <a:path w="465" h="4">
                <a:moveTo>
                  <a:pt x="4" y="0"/>
                </a:moveTo>
                <a:lnTo>
                  <a:pt x="0" y="4"/>
                </a:lnTo>
                <a:lnTo>
                  <a:pt x="465" y="4"/>
                </a:lnTo>
                <a:lnTo>
                  <a:pt x="465"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2" name="Rectangle 131"/>
          <p:cNvSpPr>
            <a:spLocks noChangeArrowheads="1"/>
          </p:cNvSpPr>
          <p:nvPr userDrawn="1"/>
        </p:nvSpPr>
        <p:spPr bwMode="auto">
          <a:xfrm>
            <a:off x="10267951" y="0"/>
            <a:ext cx="977900" cy="2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3" name="Rectangle 132"/>
          <p:cNvSpPr>
            <a:spLocks noChangeArrowheads="1"/>
          </p:cNvSpPr>
          <p:nvPr userDrawn="1"/>
        </p:nvSpPr>
        <p:spPr bwMode="auto">
          <a:xfrm>
            <a:off x="6339417" y="0"/>
            <a:ext cx="984251" cy="2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4" name="Rectangle 133"/>
          <p:cNvSpPr>
            <a:spLocks noChangeArrowheads="1"/>
          </p:cNvSpPr>
          <p:nvPr userDrawn="1"/>
        </p:nvSpPr>
        <p:spPr bwMode="auto">
          <a:xfrm>
            <a:off x="6339418" y="0"/>
            <a:ext cx="2117" cy="2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5" name="Freeform 135"/>
          <p:cNvSpPr>
            <a:spLocks/>
          </p:cNvSpPr>
          <p:nvPr userDrawn="1"/>
        </p:nvSpPr>
        <p:spPr bwMode="auto">
          <a:xfrm>
            <a:off x="10267951" y="6858000"/>
            <a:ext cx="977900" cy="8467"/>
          </a:xfrm>
          <a:custGeom>
            <a:avLst/>
            <a:gdLst>
              <a:gd name="T0" fmla="*/ 0 w 462"/>
              <a:gd name="T1" fmla="*/ 0 h 4"/>
              <a:gd name="T2" fmla="*/ 0 w 462"/>
              <a:gd name="T3" fmla="*/ 4 h 4"/>
              <a:gd name="T4" fmla="*/ 462 w 462"/>
              <a:gd name="T5" fmla="*/ 4 h 4"/>
              <a:gd name="T6" fmla="*/ 460 w 462"/>
              <a:gd name="T7" fmla="*/ 0 h 4"/>
              <a:gd name="T8" fmla="*/ 0 w 462"/>
              <a:gd name="T9" fmla="*/ 0 h 4"/>
            </a:gdLst>
            <a:ahLst/>
            <a:cxnLst>
              <a:cxn ang="0">
                <a:pos x="T0" y="T1"/>
              </a:cxn>
              <a:cxn ang="0">
                <a:pos x="T2" y="T3"/>
              </a:cxn>
              <a:cxn ang="0">
                <a:pos x="T4" y="T5"/>
              </a:cxn>
              <a:cxn ang="0">
                <a:pos x="T6" y="T7"/>
              </a:cxn>
              <a:cxn ang="0">
                <a:pos x="T8" y="T9"/>
              </a:cxn>
            </a:cxnLst>
            <a:rect l="0" t="0" r="r" b="b"/>
            <a:pathLst>
              <a:path w="462" h="4">
                <a:moveTo>
                  <a:pt x="0" y="0"/>
                </a:moveTo>
                <a:lnTo>
                  <a:pt x="0" y="4"/>
                </a:lnTo>
                <a:lnTo>
                  <a:pt x="462" y="4"/>
                </a:lnTo>
                <a:lnTo>
                  <a:pt x="460" y="0"/>
                </a:lnTo>
                <a:lnTo>
                  <a:pt x="0"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6" name="Freeform 136"/>
          <p:cNvSpPr>
            <a:spLocks/>
          </p:cNvSpPr>
          <p:nvPr userDrawn="1"/>
        </p:nvSpPr>
        <p:spPr bwMode="auto">
          <a:xfrm>
            <a:off x="7323668" y="0"/>
            <a:ext cx="1960033" cy="0"/>
          </a:xfrm>
          <a:custGeom>
            <a:avLst/>
            <a:gdLst>
              <a:gd name="T0" fmla="*/ 926 w 926"/>
              <a:gd name="T1" fmla="*/ 926 w 926"/>
              <a:gd name="T2" fmla="*/ 462 w 926"/>
              <a:gd name="T3" fmla="*/ 0 w 926"/>
              <a:gd name="T4" fmla="*/ 0 w 926"/>
              <a:gd name="T5" fmla="*/ 926 w 926"/>
            </a:gdLst>
            <a:ahLst/>
            <a:cxnLst>
              <a:cxn ang="0">
                <a:pos x="T0" y="0"/>
              </a:cxn>
              <a:cxn ang="0">
                <a:pos x="T1" y="0"/>
              </a:cxn>
              <a:cxn ang="0">
                <a:pos x="T2" y="0"/>
              </a:cxn>
              <a:cxn ang="0">
                <a:pos x="T3" y="0"/>
              </a:cxn>
              <a:cxn ang="0">
                <a:pos x="T4" y="0"/>
              </a:cxn>
              <a:cxn ang="0">
                <a:pos x="T5" y="0"/>
              </a:cxn>
            </a:cxnLst>
            <a:rect l="0" t="0" r="r" b="b"/>
            <a:pathLst>
              <a:path w="926">
                <a:moveTo>
                  <a:pt x="926" y="0"/>
                </a:moveTo>
                <a:lnTo>
                  <a:pt x="926" y="0"/>
                </a:lnTo>
                <a:lnTo>
                  <a:pt x="462" y="0"/>
                </a:lnTo>
                <a:lnTo>
                  <a:pt x="0" y="0"/>
                </a:lnTo>
                <a:lnTo>
                  <a:pt x="0" y="0"/>
                </a:lnTo>
                <a:lnTo>
                  <a:pt x="926"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7" name="Freeform 137"/>
          <p:cNvSpPr>
            <a:spLocks/>
          </p:cNvSpPr>
          <p:nvPr userDrawn="1"/>
        </p:nvSpPr>
        <p:spPr bwMode="auto">
          <a:xfrm>
            <a:off x="8301567" y="6858000"/>
            <a:ext cx="990600" cy="8467"/>
          </a:xfrm>
          <a:custGeom>
            <a:avLst/>
            <a:gdLst>
              <a:gd name="T0" fmla="*/ 0 w 468"/>
              <a:gd name="T1" fmla="*/ 0 h 4"/>
              <a:gd name="T2" fmla="*/ 0 w 468"/>
              <a:gd name="T3" fmla="*/ 4 h 4"/>
              <a:gd name="T4" fmla="*/ 464 w 468"/>
              <a:gd name="T5" fmla="*/ 4 h 4"/>
              <a:gd name="T6" fmla="*/ 468 w 468"/>
              <a:gd name="T7" fmla="*/ 0 h 4"/>
              <a:gd name="T8" fmla="*/ 0 w 468"/>
              <a:gd name="T9" fmla="*/ 0 h 4"/>
            </a:gdLst>
            <a:ahLst/>
            <a:cxnLst>
              <a:cxn ang="0">
                <a:pos x="T0" y="T1"/>
              </a:cxn>
              <a:cxn ang="0">
                <a:pos x="T2" y="T3"/>
              </a:cxn>
              <a:cxn ang="0">
                <a:pos x="T4" y="T5"/>
              </a:cxn>
              <a:cxn ang="0">
                <a:pos x="T6" y="T7"/>
              </a:cxn>
              <a:cxn ang="0">
                <a:pos x="T8" y="T9"/>
              </a:cxn>
            </a:cxnLst>
            <a:rect l="0" t="0" r="r" b="b"/>
            <a:pathLst>
              <a:path w="468" h="4">
                <a:moveTo>
                  <a:pt x="0" y="0"/>
                </a:moveTo>
                <a:lnTo>
                  <a:pt x="0" y="4"/>
                </a:lnTo>
                <a:lnTo>
                  <a:pt x="464" y="4"/>
                </a:lnTo>
                <a:lnTo>
                  <a:pt x="468" y="0"/>
                </a:lnTo>
                <a:lnTo>
                  <a:pt x="0"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8" name="Freeform 138"/>
          <p:cNvSpPr>
            <a:spLocks/>
          </p:cNvSpPr>
          <p:nvPr userDrawn="1"/>
        </p:nvSpPr>
        <p:spPr bwMode="auto">
          <a:xfrm>
            <a:off x="6339417" y="6858000"/>
            <a:ext cx="992717" cy="8467"/>
          </a:xfrm>
          <a:custGeom>
            <a:avLst/>
            <a:gdLst>
              <a:gd name="T0" fmla="*/ 4 w 469"/>
              <a:gd name="T1" fmla="*/ 0 h 4"/>
              <a:gd name="T2" fmla="*/ 0 w 469"/>
              <a:gd name="T3" fmla="*/ 4 h 4"/>
              <a:gd name="T4" fmla="*/ 0 w 469"/>
              <a:gd name="T5" fmla="*/ 4 h 4"/>
              <a:gd name="T6" fmla="*/ 465 w 469"/>
              <a:gd name="T7" fmla="*/ 4 h 4"/>
              <a:gd name="T8" fmla="*/ 469 w 469"/>
              <a:gd name="T9" fmla="*/ 0 h 4"/>
              <a:gd name="T10" fmla="*/ 4 w 469"/>
              <a:gd name="T11" fmla="*/ 0 h 4"/>
            </a:gdLst>
            <a:ahLst/>
            <a:cxnLst>
              <a:cxn ang="0">
                <a:pos x="T0" y="T1"/>
              </a:cxn>
              <a:cxn ang="0">
                <a:pos x="T2" y="T3"/>
              </a:cxn>
              <a:cxn ang="0">
                <a:pos x="T4" y="T5"/>
              </a:cxn>
              <a:cxn ang="0">
                <a:pos x="T6" y="T7"/>
              </a:cxn>
              <a:cxn ang="0">
                <a:pos x="T8" y="T9"/>
              </a:cxn>
              <a:cxn ang="0">
                <a:pos x="T10" y="T11"/>
              </a:cxn>
            </a:cxnLst>
            <a:rect l="0" t="0" r="r" b="b"/>
            <a:pathLst>
              <a:path w="469" h="4">
                <a:moveTo>
                  <a:pt x="4" y="0"/>
                </a:moveTo>
                <a:lnTo>
                  <a:pt x="0" y="4"/>
                </a:lnTo>
                <a:lnTo>
                  <a:pt x="0" y="4"/>
                </a:lnTo>
                <a:lnTo>
                  <a:pt x="465" y="4"/>
                </a:lnTo>
                <a:lnTo>
                  <a:pt x="469" y="0"/>
                </a:lnTo>
                <a:lnTo>
                  <a:pt x="4"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9" name="Rectangle 139"/>
          <p:cNvSpPr>
            <a:spLocks noChangeArrowheads="1"/>
          </p:cNvSpPr>
          <p:nvPr userDrawn="1"/>
        </p:nvSpPr>
        <p:spPr bwMode="auto">
          <a:xfrm>
            <a:off x="6339418" y="6866467"/>
            <a:ext cx="2117" cy="2117"/>
          </a:xfrm>
          <a:prstGeom prst="rect">
            <a:avLst/>
          </a:prstGeom>
          <a:solidFill>
            <a:srgbClr val="F1F0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0" name="Rectangle 140"/>
          <p:cNvSpPr>
            <a:spLocks noChangeArrowheads="1"/>
          </p:cNvSpPr>
          <p:nvPr userDrawn="1"/>
        </p:nvSpPr>
        <p:spPr bwMode="auto">
          <a:xfrm>
            <a:off x="9283700" y="0"/>
            <a:ext cx="984251" cy="2117"/>
          </a:xfrm>
          <a:prstGeom prst="rect">
            <a:avLst/>
          </a:prstGeom>
          <a:solidFill>
            <a:srgbClr val="E5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1" name="Freeform 142"/>
          <p:cNvSpPr>
            <a:spLocks/>
          </p:cNvSpPr>
          <p:nvPr userDrawn="1"/>
        </p:nvSpPr>
        <p:spPr bwMode="auto">
          <a:xfrm>
            <a:off x="11241618" y="6858000"/>
            <a:ext cx="12700" cy="8467"/>
          </a:xfrm>
          <a:custGeom>
            <a:avLst/>
            <a:gdLst>
              <a:gd name="T0" fmla="*/ 0 w 6"/>
              <a:gd name="T1" fmla="*/ 0 h 4"/>
              <a:gd name="T2" fmla="*/ 2 w 6"/>
              <a:gd name="T3" fmla="*/ 4 h 4"/>
              <a:gd name="T4" fmla="*/ 6 w 6"/>
              <a:gd name="T5" fmla="*/ 0 h 4"/>
              <a:gd name="T6" fmla="*/ 0 w 6"/>
              <a:gd name="T7" fmla="*/ 0 h 4"/>
            </a:gdLst>
            <a:ahLst/>
            <a:cxnLst>
              <a:cxn ang="0">
                <a:pos x="T0" y="T1"/>
              </a:cxn>
              <a:cxn ang="0">
                <a:pos x="T2" y="T3"/>
              </a:cxn>
              <a:cxn ang="0">
                <a:pos x="T4" y="T5"/>
              </a:cxn>
              <a:cxn ang="0">
                <a:pos x="T6" y="T7"/>
              </a:cxn>
            </a:cxnLst>
            <a:rect l="0" t="0" r="r" b="b"/>
            <a:pathLst>
              <a:path w="6" h="4">
                <a:moveTo>
                  <a:pt x="0" y="0"/>
                </a:moveTo>
                <a:lnTo>
                  <a:pt x="2" y="4"/>
                </a:lnTo>
                <a:lnTo>
                  <a:pt x="6" y="0"/>
                </a:lnTo>
                <a:lnTo>
                  <a:pt x="0" y="0"/>
                </a:lnTo>
                <a:close/>
              </a:path>
            </a:pathLst>
          </a:custGeom>
          <a:solidFill>
            <a:srgbClr val="E5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2" name="Freeform 143"/>
          <p:cNvSpPr>
            <a:spLocks/>
          </p:cNvSpPr>
          <p:nvPr userDrawn="1"/>
        </p:nvSpPr>
        <p:spPr bwMode="auto">
          <a:xfrm>
            <a:off x="7323667" y="6858000"/>
            <a:ext cx="977900" cy="8467"/>
          </a:xfrm>
          <a:custGeom>
            <a:avLst/>
            <a:gdLst>
              <a:gd name="T0" fmla="*/ 4 w 462"/>
              <a:gd name="T1" fmla="*/ 0 h 4"/>
              <a:gd name="T2" fmla="*/ 0 w 462"/>
              <a:gd name="T3" fmla="*/ 4 h 4"/>
              <a:gd name="T4" fmla="*/ 462 w 462"/>
              <a:gd name="T5" fmla="*/ 4 h 4"/>
              <a:gd name="T6" fmla="*/ 462 w 462"/>
              <a:gd name="T7" fmla="*/ 0 h 4"/>
              <a:gd name="T8" fmla="*/ 4 w 462"/>
              <a:gd name="T9" fmla="*/ 0 h 4"/>
            </a:gdLst>
            <a:ahLst/>
            <a:cxnLst>
              <a:cxn ang="0">
                <a:pos x="T0" y="T1"/>
              </a:cxn>
              <a:cxn ang="0">
                <a:pos x="T2" y="T3"/>
              </a:cxn>
              <a:cxn ang="0">
                <a:pos x="T4" y="T5"/>
              </a:cxn>
              <a:cxn ang="0">
                <a:pos x="T6" y="T7"/>
              </a:cxn>
              <a:cxn ang="0">
                <a:pos x="T8" y="T9"/>
              </a:cxn>
            </a:cxnLst>
            <a:rect l="0" t="0" r="r" b="b"/>
            <a:pathLst>
              <a:path w="462" h="4">
                <a:moveTo>
                  <a:pt x="4" y="0"/>
                </a:moveTo>
                <a:lnTo>
                  <a:pt x="0" y="4"/>
                </a:lnTo>
                <a:lnTo>
                  <a:pt x="462" y="4"/>
                </a:lnTo>
                <a:lnTo>
                  <a:pt x="462" y="0"/>
                </a:lnTo>
                <a:lnTo>
                  <a:pt x="4" y="0"/>
                </a:lnTo>
                <a:close/>
              </a:path>
            </a:pathLst>
          </a:custGeom>
          <a:solidFill>
            <a:srgbClr val="E5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3" name="Freeform 144"/>
          <p:cNvSpPr>
            <a:spLocks/>
          </p:cNvSpPr>
          <p:nvPr userDrawn="1"/>
        </p:nvSpPr>
        <p:spPr bwMode="auto">
          <a:xfrm>
            <a:off x="6339417" y="6858000"/>
            <a:ext cx="8467" cy="8467"/>
          </a:xfrm>
          <a:custGeom>
            <a:avLst/>
            <a:gdLst>
              <a:gd name="T0" fmla="*/ 0 w 4"/>
              <a:gd name="T1" fmla="*/ 4 h 4"/>
              <a:gd name="T2" fmla="*/ 4 w 4"/>
              <a:gd name="T3" fmla="*/ 0 h 4"/>
              <a:gd name="T4" fmla="*/ 0 w 4"/>
              <a:gd name="T5" fmla="*/ 0 h 4"/>
              <a:gd name="T6" fmla="*/ 0 w 4"/>
              <a:gd name="T7" fmla="*/ 4 h 4"/>
            </a:gdLst>
            <a:ahLst/>
            <a:cxnLst>
              <a:cxn ang="0">
                <a:pos x="T0" y="T1"/>
              </a:cxn>
              <a:cxn ang="0">
                <a:pos x="T2" y="T3"/>
              </a:cxn>
              <a:cxn ang="0">
                <a:pos x="T4" y="T5"/>
              </a:cxn>
              <a:cxn ang="0">
                <a:pos x="T6" y="T7"/>
              </a:cxn>
            </a:cxnLst>
            <a:rect l="0" t="0" r="r" b="b"/>
            <a:pathLst>
              <a:path w="4" h="4">
                <a:moveTo>
                  <a:pt x="0" y="4"/>
                </a:moveTo>
                <a:lnTo>
                  <a:pt x="4" y="0"/>
                </a:lnTo>
                <a:lnTo>
                  <a:pt x="0" y="0"/>
                </a:lnTo>
                <a:lnTo>
                  <a:pt x="0" y="4"/>
                </a:lnTo>
                <a:close/>
              </a:path>
            </a:pathLst>
          </a:custGeom>
          <a:solidFill>
            <a:srgbClr val="E5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4" name="Rectangle 145"/>
          <p:cNvSpPr>
            <a:spLocks noChangeArrowheads="1"/>
          </p:cNvSpPr>
          <p:nvPr userDrawn="1"/>
        </p:nvSpPr>
        <p:spPr bwMode="auto">
          <a:xfrm>
            <a:off x="6339418" y="6858000"/>
            <a:ext cx="2117" cy="8467"/>
          </a:xfrm>
          <a:prstGeom prst="rect">
            <a:avLst/>
          </a:prstGeom>
          <a:solidFill>
            <a:srgbClr val="E5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5" name="Freeform 146"/>
          <p:cNvSpPr>
            <a:spLocks/>
          </p:cNvSpPr>
          <p:nvPr userDrawn="1"/>
        </p:nvSpPr>
        <p:spPr bwMode="auto">
          <a:xfrm>
            <a:off x="2419351" y="5884333"/>
            <a:ext cx="975784" cy="973667"/>
          </a:xfrm>
          <a:custGeom>
            <a:avLst/>
            <a:gdLst>
              <a:gd name="T0" fmla="*/ 0 w 461"/>
              <a:gd name="T1" fmla="*/ 460 h 460"/>
              <a:gd name="T2" fmla="*/ 461 w 461"/>
              <a:gd name="T3" fmla="*/ 460 h 460"/>
              <a:gd name="T4" fmla="*/ 461 w 461"/>
              <a:gd name="T5" fmla="*/ 0 h 460"/>
              <a:gd name="T6" fmla="*/ 0 w 461"/>
              <a:gd name="T7" fmla="*/ 460 h 460"/>
            </a:gdLst>
            <a:ahLst/>
            <a:cxnLst>
              <a:cxn ang="0">
                <a:pos x="T0" y="T1"/>
              </a:cxn>
              <a:cxn ang="0">
                <a:pos x="T2" y="T3"/>
              </a:cxn>
              <a:cxn ang="0">
                <a:pos x="T4" y="T5"/>
              </a:cxn>
              <a:cxn ang="0">
                <a:pos x="T6" y="T7"/>
              </a:cxn>
            </a:cxnLst>
            <a:rect l="0" t="0" r="r" b="b"/>
            <a:pathLst>
              <a:path w="461" h="460">
                <a:moveTo>
                  <a:pt x="0" y="460"/>
                </a:moveTo>
                <a:lnTo>
                  <a:pt x="461" y="460"/>
                </a:lnTo>
                <a:lnTo>
                  <a:pt x="461" y="0"/>
                </a:lnTo>
                <a:lnTo>
                  <a:pt x="0" y="46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16" name="Freeform 147"/>
          <p:cNvSpPr>
            <a:spLocks/>
          </p:cNvSpPr>
          <p:nvPr userDrawn="1"/>
        </p:nvSpPr>
        <p:spPr bwMode="auto">
          <a:xfrm>
            <a:off x="2410884" y="3924301"/>
            <a:ext cx="984251" cy="1960033"/>
          </a:xfrm>
          <a:custGeom>
            <a:avLst/>
            <a:gdLst>
              <a:gd name="T0" fmla="*/ 465 w 465"/>
              <a:gd name="T1" fmla="*/ 926 h 926"/>
              <a:gd name="T2" fmla="*/ 465 w 465"/>
              <a:gd name="T3" fmla="*/ 462 h 926"/>
              <a:gd name="T4" fmla="*/ 465 w 465"/>
              <a:gd name="T5" fmla="*/ 0 h 926"/>
              <a:gd name="T6" fmla="*/ 0 w 465"/>
              <a:gd name="T7" fmla="*/ 462 h 926"/>
              <a:gd name="T8" fmla="*/ 465 w 465"/>
              <a:gd name="T9" fmla="*/ 926 h 926"/>
            </a:gdLst>
            <a:ahLst/>
            <a:cxnLst>
              <a:cxn ang="0">
                <a:pos x="T0" y="T1"/>
              </a:cxn>
              <a:cxn ang="0">
                <a:pos x="T2" y="T3"/>
              </a:cxn>
              <a:cxn ang="0">
                <a:pos x="T4" y="T5"/>
              </a:cxn>
              <a:cxn ang="0">
                <a:pos x="T6" y="T7"/>
              </a:cxn>
              <a:cxn ang="0">
                <a:pos x="T8" y="T9"/>
              </a:cxn>
            </a:cxnLst>
            <a:rect l="0" t="0" r="r" b="b"/>
            <a:pathLst>
              <a:path w="465" h="926">
                <a:moveTo>
                  <a:pt x="465" y="926"/>
                </a:moveTo>
                <a:lnTo>
                  <a:pt x="465" y="462"/>
                </a:lnTo>
                <a:lnTo>
                  <a:pt x="465" y="0"/>
                </a:lnTo>
                <a:lnTo>
                  <a:pt x="0" y="462"/>
                </a:lnTo>
                <a:lnTo>
                  <a:pt x="465" y="926"/>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17" name="Freeform 148"/>
          <p:cNvSpPr>
            <a:spLocks/>
          </p:cNvSpPr>
          <p:nvPr userDrawn="1"/>
        </p:nvSpPr>
        <p:spPr bwMode="auto">
          <a:xfrm>
            <a:off x="1432985" y="3924300"/>
            <a:ext cx="977900" cy="491067"/>
          </a:xfrm>
          <a:custGeom>
            <a:avLst/>
            <a:gdLst>
              <a:gd name="T0" fmla="*/ 462 w 462"/>
              <a:gd name="T1" fmla="*/ 0 h 232"/>
              <a:gd name="T2" fmla="*/ 0 w 462"/>
              <a:gd name="T3" fmla="*/ 0 h 232"/>
              <a:gd name="T4" fmla="*/ 230 w 462"/>
              <a:gd name="T5" fmla="*/ 232 h 232"/>
              <a:gd name="T6" fmla="*/ 462 w 462"/>
              <a:gd name="T7" fmla="*/ 0 h 232"/>
            </a:gdLst>
            <a:ahLst/>
            <a:cxnLst>
              <a:cxn ang="0">
                <a:pos x="T0" y="T1"/>
              </a:cxn>
              <a:cxn ang="0">
                <a:pos x="T2" y="T3"/>
              </a:cxn>
              <a:cxn ang="0">
                <a:pos x="T4" y="T5"/>
              </a:cxn>
              <a:cxn ang="0">
                <a:pos x="T6" y="T7"/>
              </a:cxn>
            </a:cxnLst>
            <a:rect l="0" t="0" r="r" b="b"/>
            <a:pathLst>
              <a:path w="462" h="232">
                <a:moveTo>
                  <a:pt x="462" y="0"/>
                </a:moveTo>
                <a:lnTo>
                  <a:pt x="0" y="0"/>
                </a:lnTo>
                <a:lnTo>
                  <a:pt x="230" y="232"/>
                </a:lnTo>
                <a:lnTo>
                  <a:pt x="462" y="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18" name="Rectangle 149"/>
          <p:cNvSpPr>
            <a:spLocks noChangeArrowheads="1"/>
          </p:cNvSpPr>
          <p:nvPr userDrawn="1"/>
        </p:nvSpPr>
        <p:spPr bwMode="auto">
          <a:xfrm>
            <a:off x="3395133" y="0"/>
            <a:ext cx="982133" cy="982133"/>
          </a:xfrm>
          <a:prstGeom prst="rect">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19" name="Freeform 150"/>
          <p:cNvSpPr>
            <a:spLocks/>
          </p:cNvSpPr>
          <p:nvPr userDrawn="1"/>
        </p:nvSpPr>
        <p:spPr bwMode="auto">
          <a:xfrm>
            <a:off x="3395133" y="982134"/>
            <a:ext cx="982133" cy="977900"/>
          </a:xfrm>
          <a:custGeom>
            <a:avLst/>
            <a:gdLst>
              <a:gd name="T0" fmla="*/ 464 w 464"/>
              <a:gd name="T1" fmla="*/ 462 h 462"/>
              <a:gd name="T2" fmla="*/ 0 w 464"/>
              <a:gd name="T3" fmla="*/ 0 h 462"/>
              <a:gd name="T4" fmla="*/ 0 w 464"/>
              <a:gd name="T5" fmla="*/ 462 h 462"/>
              <a:gd name="T6" fmla="*/ 464 w 464"/>
              <a:gd name="T7" fmla="*/ 462 h 462"/>
            </a:gdLst>
            <a:ahLst/>
            <a:cxnLst>
              <a:cxn ang="0">
                <a:pos x="T0" y="T1"/>
              </a:cxn>
              <a:cxn ang="0">
                <a:pos x="T2" y="T3"/>
              </a:cxn>
              <a:cxn ang="0">
                <a:pos x="T4" y="T5"/>
              </a:cxn>
              <a:cxn ang="0">
                <a:pos x="T6" y="T7"/>
              </a:cxn>
            </a:cxnLst>
            <a:rect l="0" t="0" r="r" b="b"/>
            <a:pathLst>
              <a:path w="464" h="462">
                <a:moveTo>
                  <a:pt x="464" y="462"/>
                </a:moveTo>
                <a:lnTo>
                  <a:pt x="0" y="0"/>
                </a:lnTo>
                <a:lnTo>
                  <a:pt x="0" y="462"/>
                </a:lnTo>
                <a:lnTo>
                  <a:pt x="464" y="462"/>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0" name="Freeform 151"/>
          <p:cNvSpPr>
            <a:spLocks/>
          </p:cNvSpPr>
          <p:nvPr userDrawn="1"/>
        </p:nvSpPr>
        <p:spPr bwMode="auto">
          <a:xfrm>
            <a:off x="4377268" y="4902200"/>
            <a:ext cx="980017" cy="982133"/>
          </a:xfrm>
          <a:custGeom>
            <a:avLst/>
            <a:gdLst>
              <a:gd name="T0" fmla="*/ 0 w 463"/>
              <a:gd name="T1" fmla="*/ 0 h 464"/>
              <a:gd name="T2" fmla="*/ 463 w 463"/>
              <a:gd name="T3" fmla="*/ 464 h 464"/>
              <a:gd name="T4" fmla="*/ 463 w 463"/>
              <a:gd name="T5" fmla="*/ 0 h 464"/>
              <a:gd name="T6" fmla="*/ 0 w 463"/>
              <a:gd name="T7" fmla="*/ 0 h 464"/>
            </a:gdLst>
            <a:ahLst/>
            <a:cxnLst>
              <a:cxn ang="0">
                <a:pos x="T0" y="T1"/>
              </a:cxn>
              <a:cxn ang="0">
                <a:pos x="T2" y="T3"/>
              </a:cxn>
              <a:cxn ang="0">
                <a:pos x="T4" y="T5"/>
              </a:cxn>
              <a:cxn ang="0">
                <a:pos x="T6" y="T7"/>
              </a:cxn>
            </a:cxnLst>
            <a:rect l="0" t="0" r="r" b="b"/>
            <a:pathLst>
              <a:path w="463" h="464">
                <a:moveTo>
                  <a:pt x="0" y="0"/>
                </a:moveTo>
                <a:lnTo>
                  <a:pt x="463" y="464"/>
                </a:lnTo>
                <a:lnTo>
                  <a:pt x="463" y="0"/>
                </a:lnTo>
                <a:lnTo>
                  <a:pt x="0" y="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1" name="Freeform 152"/>
          <p:cNvSpPr>
            <a:spLocks/>
          </p:cNvSpPr>
          <p:nvPr userDrawn="1"/>
        </p:nvSpPr>
        <p:spPr bwMode="auto">
          <a:xfrm>
            <a:off x="4377268" y="1960034"/>
            <a:ext cx="980017" cy="2942167"/>
          </a:xfrm>
          <a:custGeom>
            <a:avLst/>
            <a:gdLst>
              <a:gd name="T0" fmla="*/ 0 w 463"/>
              <a:gd name="T1" fmla="*/ 1390 h 1390"/>
              <a:gd name="T2" fmla="*/ 463 w 463"/>
              <a:gd name="T3" fmla="*/ 928 h 1390"/>
              <a:gd name="T4" fmla="*/ 463 w 463"/>
              <a:gd name="T5" fmla="*/ 0 h 1390"/>
              <a:gd name="T6" fmla="*/ 0 w 463"/>
              <a:gd name="T7" fmla="*/ 464 h 1390"/>
              <a:gd name="T8" fmla="*/ 0 w 463"/>
              <a:gd name="T9" fmla="*/ 928 h 1390"/>
              <a:gd name="T10" fmla="*/ 0 w 463"/>
              <a:gd name="T11" fmla="*/ 1390 h 1390"/>
            </a:gdLst>
            <a:ahLst/>
            <a:cxnLst>
              <a:cxn ang="0">
                <a:pos x="T0" y="T1"/>
              </a:cxn>
              <a:cxn ang="0">
                <a:pos x="T2" y="T3"/>
              </a:cxn>
              <a:cxn ang="0">
                <a:pos x="T4" y="T5"/>
              </a:cxn>
              <a:cxn ang="0">
                <a:pos x="T6" y="T7"/>
              </a:cxn>
              <a:cxn ang="0">
                <a:pos x="T8" y="T9"/>
              </a:cxn>
              <a:cxn ang="0">
                <a:pos x="T10" y="T11"/>
              </a:cxn>
            </a:cxnLst>
            <a:rect l="0" t="0" r="r" b="b"/>
            <a:pathLst>
              <a:path w="463" h="1390">
                <a:moveTo>
                  <a:pt x="0" y="1390"/>
                </a:moveTo>
                <a:lnTo>
                  <a:pt x="463" y="928"/>
                </a:lnTo>
                <a:lnTo>
                  <a:pt x="463" y="0"/>
                </a:lnTo>
                <a:lnTo>
                  <a:pt x="0" y="464"/>
                </a:lnTo>
                <a:lnTo>
                  <a:pt x="0" y="928"/>
                </a:lnTo>
                <a:lnTo>
                  <a:pt x="0" y="139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2" name="Rectangle 153"/>
          <p:cNvSpPr>
            <a:spLocks noChangeArrowheads="1"/>
          </p:cNvSpPr>
          <p:nvPr userDrawn="1"/>
        </p:nvSpPr>
        <p:spPr bwMode="auto">
          <a:xfrm>
            <a:off x="0" y="0"/>
            <a:ext cx="448733" cy="982133"/>
          </a:xfrm>
          <a:prstGeom prst="rect">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3" name="Freeform 154"/>
          <p:cNvSpPr>
            <a:spLocks/>
          </p:cNvSpPr>
          <p:nvPr userDrawn="1"/>
        </p:nvSpPr>
        <p:spPr bwMode="auto">
          <a:xfrm>
            <a:off x="0" y="1960033"/>
            <a:ext cx="1432984" cy="1964267"/>
          </a:xfrm>
          <a:custGeom>
            <a:avLst/>
            <a:gdLst>
              <a:gd name="T0" fmla="*/ 677 w 677"/>
              <a:gd name="T1" fmla="*/ 464 h 928"/>
              <a:gd name="T2" fmla="*/ 677 w 677"/>
              <a:gd name="T3" fmla="*/ 0 h 928"/>
              <a:gd name="T4" fmla="*/ 0 w 677"/>
              <a:gd name="T5" fmla="*/ 676 h 928"/>
              <a:gd name="T6" fmla="*/ 0 w 677"/>
              <a:gd name="T7" fmla="*/ 928 h 928"/>
              <a:gd name="T8" fmla="*/ 677 w 677"/>
              <a:gd name="T9" fmla="*/ 928 h 928"/>
              <a:gd name="T10" fmla="*/ 677 w 677"/>
              <a:gd name="T11" fmla="*/ 464 h 928"/>
            </a:gdLst>
            <a:ahLst/>
            <a:cxnLst>
              <a:cxn ang="0">
                <a:pos x="T0" y="T1"/>
              </a:cxn>
              <a:cxn ang="0">
                <a:pos x="T2" y="T3"/>
              </a:cxn>
              <a:cxn ang="0">
                <a:pos x="T4" y="T5"/>
              </a:cxn>
              <a:cxn ang="0">
                <a:pos x="T6" y="T7"/>
              </a:cxn>
              <a:cxn ang="0">
                <a:pos x="T8" y="T9"/>
              </a:cxn>
              <a:cxn ang="0">
                <a:pos x="T10" y="T11"/>
              </a:cxn>
            </a:cxnLst>
            <a:rect l="0" t="0" r="r" b="b"/>
            <a:pathLst>
              <a:path w="677" h="928">
                <a:moveTo>
                  <a:pt x="677" y="464"/>
                </a:moveTo>
                <a:lnTo>
                  <a:pt x="677" y="0"/>
                </a:lnTo>
                <a:lnTo>
                  <a:pt x="0" y="676"/>
                </a:lnTo>
                <a:lnTo>
                  <a:pt x="0" y="928"/>
                </a:lnTo>
                <a:lnTo>
                  <a:pt x="677" y="928"/>
                </a:lnTo>
                <a:lnTo>
                  <a:pt x="677" y="464"/>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4" name="Freeform 155"/>
          <p:cNvSpPr>
            <a:spLocks/>
          </p:cNvSpPr>
          <p:nvPr userDrawn="1"/>
        </p:nvSpPr>
        <p:spPr bwMode="auto">
          <a:xfrm>
            <a:off x="3395133" y="2942168"/>
            <a:ext cx="982133" cy="1960033"/>
          </a:xfrm>
          <a:custGeom>
            <a:avLst/>
            <a:gdLst>
              <a:gd name="T0" fmla="*/ 232 w 464"/>
              <a:gd name="T1" fmla="*/ 696 h 926"/>
              <a:gd name="T2" fmla="*/ 464 w 464"/>
              <a:gd name="T3" fmla="*/ 926 h 926"/>
              <a:gd name="T4" fmla="*/ 464 w 464"/>
              <a:gd name="T5" fmla="*/ 464 h 926"/>
              <a:gd name="T6" fmla="*/ 464 w 464"/>
              <a:gd name="T7" fmla="*/ 0 h 926"/>
              <a:gd name="T8" fmla="*/ 0 w 464"/>
              <a:gd name="T9" fmla="*/ 464 h 926"/>
              <a:gd name="T10" fmla="*/ 232 w 464"/>
              <a:gd name="T11" fmla="*/ 696 h 926"/>
            </a:gdLst>
            <a:ahLst/>
            <a:cxnLst>
              <a:cxn ang="0">
                <a:pos x="T0" y="T1"/>
              </a:cxn>
              <a:cxn ang="0">
                <a:pos x="T2" y="T3"/>
              </a:cxn>
              <a:cxn ang="0">
                <a:pos x="T4" y="T5"/>
              </a:cxn>
              <a:cxn ang="0">
                <a:pos x="T6" y="T7"/>
              </a:cxn>
              <a:cxn ang="0">
                <a:pos x="T8" y="T9"/>
              </a:cxn>
              <a:cxn ang="0">
                <a:pos x="T10" y="T11"/>
              </a:cxn>
            </a:cxnLst>
            <a:rect l="0" t="0" r="r" b="b"/>
            <a:pathLst>
              <a:path w="464" h="926">
                <a:moveTo>
                  <a:pt x="232" y="696"/>
                </a:moveTo>
                <a:lnTo>
                  <a:pt x="464" y="926"/>
                </a:lnTo>
                <a:lnTo>
                  <a:pt x="464" y="464"/>
                </a:lnTo>
                <a:lnTo>
                  <a:pt x="464" y="0"/>
                </a:lnTo>
                <a:lnTo>
                  <a:pt x="0" y="464"/>
                </a:lnTo>
                <a:lnTo>
                  <a:pt x="232" y="696"/>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5" name="Freeform 157"/>
          <p:cNvSpPr>
            <a:spLocks/>
          </p:cNvSpPr>
          <p:nvPr userDrawn="1"/>
        </p:nvSpPr>
        <p:spPr bwMode="auto">
          <a:xfrm>
            <a:off x="4377268" y="4902200"/>
            <a:ext cx="980017" cy="982133"/>
          </a:xfrm>
          <a:custGeom>
            <a:avLst/>
            <a:gdLst>
              <a:gd name="T0" fmla="*/ 0 w 463"/>
              <a:gd name="T1" fmla="*/ 464 h 464"/>
              <a:gd name="T2" fmla="*/ 463 w 463"/>
              <a:gd name="T3" fmla="*/ 464 h 464"/>
              <a:gd name="T4" fmla="*/ 0 w 463"/>
              <a:gd name="T5" fmla="*/ 0 h 464"/>
              <a:gd name="T6" fmla="*/ 0 w 463"/>
              <a:gd name="T7" fmla="*/ 464 h 464"/>
            </a:gdLst>
            <a:ahLst/>
            <a:cxnLst>
              <a:cxn ang="0">
                <a:pos x="T0" y="T1"/>
              </a:cxn>
              <a:cxn ang="0">
                <a:pos x="T2" y="T3"/>
              </a:cxn>
              <a:cxn ang="0">
                <a:pos x="T4" y="T5"/>
              </a:cxn>
              <a:cxn ang="0">
                <a:pos x="T6" y="T7"/>
              </a:cxn>
            </a:cxnLst>
            <a:rect l="0" t="0" r="r" b="b"/>
            <a:pathLst>
              <a:path w="463" h="464">
                <a:moveTo>
                  <a:pt x="0" y="464"/>
                </a:moveTo>
                <a:lnTo>
                  <a:pt x="463" y="464"/>
                </a:lnTo>
                <a:lnTo>
                  <a:pt x="0" y="0"/>
                </a:lnTo>
                <a:lnTo>
                  <a:pt x="0" y="464"/>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6" name="Freeform 158"/>
          <p:cNvSpPr>
            <a:spLocks/>
          </p:cNvSpPr>
          <p:nvPr userDrawn="1"/>
        </p:nvSpPr>
        <p:spPr bwMode="auto">
          <a:xfrm>
            <a:off x="3395133" y="5884333"/>
            <a:ext cx="973667" cy="973667"/>
          </a:xfrm>
          <a:custGeom>
            <a:avLst/>
            <a:gdLst>
              <a:gd name="T0" fmla="*/ 0 w 460"/>
              <a:gd name="T1" fmla="*/ 0 h 460"/>
              <a:gd name="T2" fmla="*/ 0 w 460"/>
              <a:gd name="T3" fmla="*/ 460 h 460"/>
              <a:gd name="T4" fmla="*/ 460 w 460"/>
              <a:gd name="T5" fmla="*/ 460 h 460"/>
              <a:gd name="T6" fmla="*/ 232 w 460"/>
              <a:gd name="T7" fmla="*/ 232 h 460"/>
              <a:gd name="T8" fmla="*/ 0 w 460"/>
              <a:gd name="T9" fmla="*/ 0 h 460"/>
            </a:gdLst>
            <a:ahLst/>
            <a:cxnLst>
              <a:cxn ang="0">
                <a:pos x="T0" y="T1"/>
              </a:cxn>
              <a:cxn ang="0">
                <a:pos x="T2" y="T3"/>
              </a:cxn>
              <a:cxn ang="0">
                <a:pos x="T4" y="T5"/>
              </a:cxn>
              <a:cxn ang="0">
                <a:pos x="T6" y="T7"/>
              </a:cxn>
              <a:cxn ang="0">
                <a:pos x="T8" y="T9"/>
              </a:cxn>
            </a:cxnLst>
            <a:rect l="0" t="0" r="r" b="b"/>
            <a:pathLst>
              <a:path w="460" h="460">
                <a:moveTo>
                  <a:pt x="0" y="0"/>
                </a:moveTo>
                <a:lnTo>
                  <a:pt x="0" y="460"/>
                </a:lnTo>
                <a:lnTo>
                  <a:pt x="460" y="460"/>
                </a:lnTo>
                <a:lnTo>
                  <a:pt x="232" y="232"/>
                </a:lnTo>
                <a:lnTo>
                  <a:pt x="0"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7" name="Freeform 161"/>
          <p:cNvSpPr>
            <a:spLocks/>
          </p:cNvSpPr>
          <p:nvPr userDrawn="1"/>
        </p:nvSpPr>
        <p:spPr bwMode="auto">
          <a:xfrm>
            <a:off x="1432985" y="2942168"/>
            <a:ext cx="1962151" cy="1960033"/>
          </a:xfrm>
          <a:custGeom>
            <a:avLst/>
            <a:gdLst>
              <a:gd name="T0" fmla="*/ 230 w 927"/>
              <a:gd name="T1" fmla="*/ 696 h 926"/>
              <a:gd name="T2" fmla="*/ 462 w 927"/>
              <a:gd name="T3" fmla="*/ 926 h 926"/>
              <a:gd name="T4" fmla="*/ 927 w 927"/>
              <a:gd name="T5" fmla="*/ 464 h 926"/>
              <a:gd name="T6" fmla="*/ 927 w 927"/>
              <a:gd name="T7" fmla="*/ 0 h 926"/>
              <a:gd name="T8" fmla="*/ 462 w 927"/>
              <a:gd name="T9" fmla="*/ 0 h 926"/>
              <a:gd name="T10" fmla="*/ 0 w 927"/>
              <a:gd name="T11" fmla="*/ 464 h 926"/>
              <a:gd name="T12" fmla="*/ 462 w 927"/>
              <a:gd name="T13" fmla="*/ 464 h 926"/>
              <a:gd name="T14" fmla="*/ 230 w 927"/>
              <a:gd name="T15" fmla="*/ 696 h 9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7" h="926">
                <a:moveTo>
                  <a:pt x="230" y="696"/>
                </a:moveTo>
                <a:lnTo>
                  <a:pt x="462" y="926"/>
                </a:lnTo>
                <a:lnTo>
                  <a:pt x="927" y="464"/>
                </a:lnTo>
                <a:lnTo>
                  <a:pt x="927" y="0"/>
                </a:lnTo>
                <a:lnTo>
                  <a:pt x="462" y="0"/>
                </a:lnTo>
                <a:lnTo>
                  <a:pt x="0" y="464"/>
                </a:lnTo>
                <a:lnTo>
                  <a:pt x="462" y="464"/>
                </a:lnTo>
                <a:lnTo>
                  <a:pt x="230" y="696"/>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8" name="Freeform 162"/>
          <p:cNvSpPr>
            <a:spLocks/>
          </p:cNvSpPr>
          <p:nvPr userDrawn="1"/>
        </p:nvSpPr>
        <p:spPr bwMode="auto">
          <a:xfrm>
            <a:off x="2410884" y="1960034"/>
            <a:ext cx="984251" cy="982133"/>
          </a:xfrm>
          <a:custGeom>
            <a:avLst/>
            <a:gdLst>
              <a:gd name="T0" fmla="*/ 465 w 465"/>
              <a:gd name="T1" fmla="*/ 0 h 464"/>
              <a:gd name="T2" fmla="*/ 0 w 465"/>
              <a:gd name="T3" fmla="*/ 0 h 464"/>
              <a:gd name="T4" fmla="*/ 0 w 465"/>
              <a:gd name="T5" fmla="*/ 464 h 464"/>
              <a:gd name="T6" fmla="*/ 465 w 465"/>
              <a:gd name="T7" fmla="*/ 0 h 464"/>
            </a:gdLst>
            <a:ahLst/>
            <a:cxnLst>
              <a:cxn ang="0">
                <a:pos x="T0" y="T1"/>
              </a:cxn>
              <a:cxn ang="0">
                <a:pos x="T2" y="T3"/>
              </a:cxn>
              <a:cxn ang="0">
                <a:pos x="T4" y="T5"/>
              </a:cxn>
              <a:cxn ang="0">
                <a:pos x="T6" y="T7"/>
              </a:cxn>
            </a:cxnLst>
            <a:rect l="0" t="0" r="r" b="b"/>
            <a:pathLst>
              <a:path w="465" h="464">
                <a:moveTo>
                  <a:pt x="465" y="0"/>
                </a:moveTo>
                <a:lnTo>
                  <a:pt x="0" y="0"/>
                </a:lnTo>
                <a:lnTo>
                  <a:pt x="0" y="464"/>
                </a:lnTo>
                <a:lnTo>
                  <a:pt x="465"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9" name="Freeform 163"/>
          <p:cNvSpPr>
            <a:spLocks/>
          </p:cNvSpPr>
          <p:nvPr userDrawn="1"/>
        </p:nvSpPr>
        <p:spPr bwMode="auto">
          <a:xfrm>
            <a:off x="1" y="1"/>
            <a:ext cx="2410884" cy="3390900"/>
          </a:xfrm>
          <a:custGeom>
            <a:avLst/>
            <a:gdLst>
              <a:gd name="T0" fmla="*/ 677 w 1139"/>
              <a:gd name="T1" fmla="*/ 1390 h 1602"/>
              <a:gd name="T2" fmla="*/ 1139 w 1139"/>
              <a:gd name="T3" fmla="*/ 926 h 1602"/>
              <a:gd name="T4" fmla="*/ 907 w 1139"/>
              <a:gd name="T5" fmla="*/ 696 h 1602"/>
              <a:gd name="T6" fmla="*/ 677 w 1139"/>
              <a:gd name="T7" fmla="*/ 464 h 1602"/>
              <a:gd name="T8" fmla="*/ 1139 w 1139"/>
              <a:gd name="T9" fmla="*/ 464 h 1602"/>
              <a:gd name="T10" fmla="*/ 1139 w 1139"/>
              <a:gd name="T11" fmla="*/ 0 h 1602"/>
              <a:gd name="T12" fmla="*/ 212 w 1139"/>
              <a:gd name="T13" fmla="*/ 0 h 1602"/>
              <a:gd name="T14" fmla="*/ 212 w 1139"/>
              <a:gd name="T15" fmla="*/ 464 h 1602"/>
              <a:gd name="T16" fmla="*/ 0 w 1139"/>
              <a:gd name="T17" fmla="*/ 464 h 1602"/>
              <a:gd name="T18" fmla="*/ 0 w 1139"/>
              <a:gd name="T19" fmla="*/ 1602 h 1602"/>
              <a:gd name="T20" fmla="*/ 677 w 1139"/>
              <a:gd name="T21" fmla="*/ 926 h 1602"/>
              <a:gd name="T22" fmla="*/ 677 w 1139"/>
              <a:gd name="T23" fmla="*/ 139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9" h="1602">
                <a:moveTo>
                  <a:pt x="677" y="1390"/>
                </a:moveTo>
                <a:lnTo>
                  <a:pt x="1139" y="926"/>
                </a:lnTo>
                <a:lnTo>
                  <a:pt x="907" y="696"/>
                </a:lnTo>
                <a:lnTo>
                  <a:pt x="677" y="464"/>
                </a:lnTo>
                <a:lnTo>
                  <a:pt x="1139" y="464"/>
                </a:lnTo>
                <a:lnTo>
                  <a:pt x="1139" y="0"/>
                </a:lnTo>
                <a:lnTo>
                  <a:pt x="212" y="0"/>
                </a:lnTo>
                <a:lnTo>
                  <a:pt x="212" y="464"/>
                </a:lnTo>
                <a:lnTo>
                  <a:pt x="0" y="464"/>
                </a:lnTo>
                <a:lnTo>
                  <a:pt x="0" y="1602"/>
                </a:lnTo>
                <a:lnTo>
                  <a:pt x="677" y="926"/>
                </a:lnTo>
                <a:lnTo>
                  <a:pt x="677" y="139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0" name="Freeform 164"/>
          <p:cNvSpPr>
            <a:spLocks/>
          </p:cNvSpPr>
          <p:nvPr userDrawn="1"/>
        </p:nvSpPr>
        <p:spPr bwMode="auto">
          <a:xfrm>
            <a:off x="1432985" y="3924301"/>
            <a:ext cx="486833" cy="977900"/>
          </a:xfrm>
          <a:custGeom>
            <a:avLst/>
            <a:gdLst>
              <a:gd name="T0" fmla="*/ 0 w 230"/>
              <a:gd name="T1" fmla="*/ 0 h 462"/>
              <a:gd name="T2" fmla="*/ 0 w 230"/>
              <a:gd name="T3" fmla="*/ 462 h 462"/>
              <a:gd name="T4" fmla="*/ 230 w 230"/>
              <a:gd name="T5" fmla="*/ 232 h 462"/>
              <a:gd name="T6" fmla="*/ 0 w 230"/>
              <a:gd name="T7" fmla="*/ 0 h 462"/>
            </a:gdLst>
            <a:ahLst/>
            <a:cxnLst>
              <a:cxn ang="0">
                <a:pos x="T0" y="T1"/>
              </a:cxn>
              <a:cxn ang="0">
                <a:pos x="T2" y="T3"/>
              </a:cxn>
              <a:cxn ang="0">
                <a:pos x="T4" y="T5"/>
              </a:cxn>
              <a:cxn ang="0">
                <a:pos x="T6" y="T7"/>
              </a:cxn>
            </a:cxnLst>
            <a:rect l="0" t="0" r="r" b="b"/>
            <a:pathLst>
              <a:path w="230" h="462">
                <a:moveTo>
                  <a:pt x="0" y="0"/>
                </a:moveTo>
                <a:lnTo>
                  <a:pt x="0" y="462"/>
                </a:lnTo>
                <a:lnTo>
                  <a:pt x="230" y="232"/>
                </a:lnTo>
                <a:lnTo>
                  <a:pt x="0"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1" name="Freeform 165"/>
          <p:cNvSpPr>
            <a:spLocks/>
          </p:cNvSpPr>
          <p:nvPr userDrawn="1"/>
        </p:nvSpPr>
        <p:spPr bwMode="auto">
          <a:xfrm>
            <a:off x="1432985" y="4902200"/>
            <a:ext cx="1962151" cy="1955800"/>
          </a:xfrm>
          <a:custGeom>
            <a:avLst/>
            <a:gdLst>
              <a:gd name="T0" fmla="*/ 462 w 927"/>
              <a:gd name="T1" fmla="*/ 0 h 924"/>
              <a:gd name="T2" fmla="*/ 462 w 927"/>
              <a:gd name="T3" fmla="*/ 464 h 924"/>
              <a:gd name="T4" fmla="*/ 0 w 927"/>
              <a:gd name="T5" fmla="*/ 464 h 924"/>
              <a:gd name="T6" fmla="*/ 0 w 927"/>
              <a:gd name="T7" fmla="*/ 924 h 924"/>
              <a:gd name="T8" fmla="*/ 466 w 927"/>
              <a:gd name="T9" fmla="*/ 924 h 924"/>
              <a:gd name="T10" fmla="*/ 927 w 927"/>
              <a:gd name="T11" fmla="*/ 464 h 924"/>
              <a:gd name="T12" fmla="*/ 462 w 927"/>
              <a:gd name="T13" fmla="*/ 0 h 924"/>
            </a:gdLst>
            <a:ahLst/>
            <a:cxnLst>
              <a:cxn ang="0">
                <a:pos x="T0" y="T1"/>
              </a:cxn>
              <a:cxn ang="0">
                <a:pos x="T2" y="T3"/>
              </a:cxn>
              <a:cxn ang="0">
                <a:pos x="T4" y="T5"/>
              </a:cxn>
              <a:cxn ang="0">
                <a:pos x="T6" y="T7"/>
              </a:cxn>
              <a:cxn ang="0">
                <a:pos x="T8" y="T9"/>
              </a:cxn>
              <a:cxn ang="0">
                <a:pos x="T10" y="T11"/>
              </a:cxn>
              <a:cxn ang="0">
                <a:pos x="T12" y="T13"/>
              </a:cxn>
            </a:cxnLst>
            <a:rect l="0" t="0" r="r" b="b"/>
            <a:pathLst>
              <a:path w="927" h="924">
                <a:moveTo>
                  <a:pt x="462" y="0"/>
                </a:moveTo>
                <a:lnTo>
                  <a:pt x="462" y="464"/>
                </a:lnTo>
                <a:lnTo>
                  <a:pt x="0" y="464"/>
                </a:lnTo>
                <a:lnTo>
                  <a:pt x="0" y="924"/>
                </a:lnTo>
                <a:lnTo>
                  <a:pt x="466" y="924"/>
                </a:lnTo>
                <a:lnTo>
                  <a:pt x="927" y="464"/>
                </a:lnTo>
                <a:lnTo>
                  <a:pt x="462"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2" name="Freeform 166"/>
          <p:cNvSpPr>
            <a:spLocks/>
          </p:cNvSpPr>
          <p:nvPr userDrawn="1"/>
        </p:nvSpPr>
        <p:spPr bwMode="auto">
          <a:xfrm>
            <a:off x="0" y="4902200"/>
            <a:ext cx="1432984" cy="1955800"/>
          </a:xfrm>
          <a:custGeom>
            <a:avLst/>
            <a:gdLst>
              <a:gd name="T0" fmla="*/ 677 w 677"/>
              <a:gd name="T1" fmla="*/ 0 h 924"/>
              <a:gd name="T2" fmla="*/ 444 w 677"/>
              <a:gd name="T3" fmla="*/ 232 h 924"/>
              <a:gd name="T4" fmla="*/ 212 w 677"/>
              <a:gd name="T5" fmla="*/ 464 h 924"/>
              <a:gd name="T6" fmla="*/ 0 w 677"/>
              <a:gd name="T7" fmla="*/ 676 h 924"/>
              <a:gd name="T8" fmla="*/ 0 w 677"/>
              <a:gd name="T9" fmla="*/ 924 h 924"/>
              <a:gd name="T10" fmla="*/ 216 w 677"/>
              <a:gd name="T11" fmla="*/ 924 h 924"/>
              <a:gd name="T12" fmla="*/ 677 w 677"/>
              <a:gd name="T13" fmla="*/ 464 h 924"/>
              <a:gd name="T14" fmla="*/ 677 w 677"/>
              <a:gd name="T15" fmla="*/ 0 h 9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7" h="924">
                <a:moveTo>
                  <a:pt x="677" y="0"/>
                </a:moveTo>
                <a:lnTo>
                  <a:pt x="444" y="232"/>
                </a:lnTo>
                <a:lnTo>
                  <a:pt x="212" y="464"/>
                </a:lnTo>
                <a:lnTo>
                  <a:pt x="0" y="676"/>
                </a:lnTo>
                <a:lnTo>
                  <a:pt x="0" y="924"/>
                </a:lnTo>
                <a:lnTo>
                  <a:pt x="216" y="924"/>
                </a:lnTo>
                <a:lnTo>
                  <a:pt x="677" y="464"/>
                </a:lnTo>
                <a:lnTo>
                  <a:pt x="677"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3" name="Freeform 167"/>
          <p:cNvSpPr>
            <a:spLocks/>
          </p:cNvSpPr>
          <p:nvPr userDrawn="1"/>
        </p:nvSpPr>
        <p:spPr bwMode="auto">
          <a:xfrm>
            <a:off x="0" y="3924301"/>
            <a:ext cx="1432984" cy="1960033"/>
          </a:xfrm>
          <a:custGeom>
            <a:avLst/>
            <a:gdLst>
              <a:gd name="T0" fmla="*/ 212 w 677"/>
              <a:gd name="T1" fmla="*/ 462 h 926"/>
              <a:gd name="T2" fmla="*/ 677 w 677"/>
              <a:gd name="T3" fmla="*/ 0 h 926"/>
              <a:gd name="T4" fmla="*/ 0 w 677"/>
              <a:gd name="T5" fmla="*/ 0 h 926"/>
              <a:gd name="T6" fmla="*/ 0 w 677"/>
              <a:gd name="T7" fmla="*/ 926 h 926"/>
              <a:gd name="T8" fmla="*/ 212 w 677"/>
              <a:gd name="T9" fmla="*/ 926 h 926"/>
              <a:gd name="T10" fmla="*/ 212 w 677"/>
              <a:gd name="T11" fmla="*/ 462 h 926"/>
            </a:gdLst>
            <a:ahLst/>
            <a:cxnLst>
              <a:cxn ang="0">
                <a:pos x="T0" y="T1"/>
              </a:cxn>
              <a:cxn ang="0">
                <a:pos x="T2" y="T3"/>
              </a:cxn>
              <a:cxn ang="0">
                <a:pos x="T4" y="T5"/>
              </a:cxn>
              <a:cxn ang="0">
                <a:pos x="T6" y="T7"/>
              </a:cxn>
              <a:cxn ang="0">
                <a:pos x="T8" y="T9"/>
              </a:cxn>
              <a:cxn ang="0">
                <a:pos x="T10" y="T11"/>
              </a:cxn>
            </a:cxnLst>
            <a:rect l="0" t="0" r="r" b="b"/>
            <a:pathLst>
              <a:path w="677" h="926">
                <a:moveTo>
                  <a:pt x="212" y="462"/>
                </a:moveTo>
                <a:lnTo>
                  <a:pt x="677" y="0"/>
                </a:lnTo>
                <a:lnTo>
                  <a:pt x="0" y="0"/>
                </a:lnTo>
                <a:lnTo>
                  <a:pt x="0" y="926"/>
                </a:lnTo>
                <a:lnTo>
                  <a:pt x="212" y="926"/>
                </a:lnTo>
                <a:lnTo>
                  <a:pt x="212" y="462"/>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4" name="Freeform 168"/>
          <p:cNvSpPr>
            <a:spLocks/>
          </p:cNvSpPr>
          <p:nvPr userDrawn="1"/>
        </p:nvSpPr>
        <p:spPr bwMode="auto">
          <a:xfrm>
            <a:off x="5357284" y="982134"/>
            <a:ext cx="982133" cy="977900"/>
          </a:xfrm>
          <a:custGeom>
            <a:avLst/>
            <a:gdLst>
              <a:gd name="T0" fmla="*/ 232 w 464"/>
              <a:gd name="T1" fmla="*/ 232 h 462"/>
              <a:gd name="T2" fmla="*/ 464 w 464"/>
              <a:gd name="T3" fmla="*/ 462 h 462"/>
              <a:gd name="T4" fmla="*/ 464 w 464"/>
              <a:gd name="T5" fmla="*/ 0 h 462"/>
              <a:gd name="T6" fmla="*/ 0 w 464"/>
              <a:gd name="T7" fmla="*/ 0 h 462"/>
              <a:gd name="T8" fmla="*/ 232 w 464"/>
              <a:gd name="T9" fmla="*/ 232 h 462"/>
            </a:gdLst>
            <a:ahLst/>
            <a:cxnLst>
              <a:cxn ang="0">
                <a:pos x="T0" y="T1"/>
              </a:cxn>
              <a:cxn ang="0">
                <a:pos x="T2" y="T3"/>
              </a:cxn>
              <a:cxn ang="0">
                <a:pos x="T4" y="T5"/>
              </a:cxn>
              <a:cxn ang="0">
                <a:pos x="T6" y="T7"/>
              </a:cxn>
              <a:cxn ang="0">
                <a:pos x="T8" y="T9"/>
              </a:cxn>
            </a:cxnLst>
            <a:rect l="0" t="0" r="r" b="b"/>
            <a:pathLst>
              <a:path w="464" h="462">
                <a:moveTo>
                  <a:pt x="232" y="232"/>
                </a:moveTo>
                <a:lnTo>
                  <a:pt x="464" y="462"/>
                </a:lnTo>
                <a:lnTo>
                  <a:pt x="464" y="0"/>
                </a:lnTo>
                <a:lnTo>
                  <a:pt x="0" y="0"/>
                </a:lnTo>
                <a:lnTo>
                  <a:pt x="232" y="232"/>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5" name="Freeform 169"/>
          <p:cNvSpPr>
            <a:spLocks/>
          </p:cNvSpPr>
          <p:nvPr userDrawn="1"/>
        </p:nvSpPr>
        <p:spPr bwMode="auto">
          <a:xfrm>
            <a:off x="5357284" y="2942167"/>
            <a:ext cx="982133" cy="982133"/>
          </a:xfrm>
          <a:custGeom>
            <a:avLst/>
            <a:gdLst>
              <a:gd name="T0" fmla="*/ 464 w 464"/>
              <a:gd name="T1" fmla="*/ 464 h 464"/>
              <a:gd name="T2" fmla="*/ 464 w 464"/>
              <a:gd name="T3" fmla="*/ 0 h 464"/>
              <a:gd name="T4" fmla="*/ 0 w 464"/>
              <a:gd name="T5" fmla="*/ 464 h 464"/>
              <a:gd name="T6" fmla="*/ 464 w 464"/>
              <a:gd name="T7" fmla="*/ 464 h 464"/>
            </a:gdLst>
            <a:ahLst/>
            <a:cxnLst>
              <a:cxn ang="0">
                <a:pos x="T0" y="T1"/>
              </a:cxn>
              <a:cxn ang="0">
                <a:pos x="T2" y="T3"/>
              </a:cxn>
              <a:cxn ang="0">
                <a:pos x="T4" y="T5"/>
              </a:cxn>
              <a:cxn ang="0">
                <a:pos x="T6" y="T7"/>
              </a:cxn>
            </a:cxnLst>
            <a:rect l="0" t="0" r="r" b="b"/>
            <a:pathLst>
              <a:path w="464" h="464">
                <a:moveTo>
                  <a:pt x="464" y="464"/>
                </a:moveTo>
                <a:lnTo>
                  <a:pt x="464" y="0"/>
                </a:lnTo>
                <a:lnTo>
                  <a:pt x="0" y="464"/>
                </a:lnTo>
                <a:lnTo>
                  <a:pt x="464"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6" name="Freeform 170"/>
          <p:cNvSpPr>
            <a:spLocks/>
          </p:cNvSpPr>
          <p:nvPr userDrawn="1"/>
        </p:nvSpPr>
        <p:spPr bwMode="auto">
          <a:xfrm>
            <a:off x="2410884" y="1960033"/>
            <a:ext cx="1966384" cy="1964267"/>
          </a:xfrm>
          <a:custGeom>
            <a:avLst/>
            <a:gdLst>
              <a:gd name="T0" fmla="*/ 0 w 929"/>
              <a:gd name="T1" fmla="*/ 464 h 928"/>
              <a:gd name="T2" fmla="*/ 465 w 929"/>
              <a:gd name="T3" fmla="*/ 464 h 928"/>
              <a:gd name="T4" fmla="*/ 465 w 929"/>
              <a:gd name="T5" fmla="*/ 928 h 928"/>
              <a:gd name="T6" fmla="*/ 929 w 929"/>
              <a:gd name="T7" fmla="*/ 464 h 928"/>
              <a:gd name="T8" fmla="*/ 929 w 929"/>
              <a:gd name="T9" fmla="*/ 0 h 928"/>
              <a:gd name="T10" fmla="*/ 465 w 929"/>
              <a:gd name="T11" fmla="*/ 0 h 928"/>
              <a:gd name="T12" fmla="*/ 0 w 929"/>
              <a:gd name="T13" fmla="*/ 464 h 928"/>
            </a:gdLst>
            <a:ahLst/>
            <a:cxnLst>
              <a:cxn ang="0">
                <a:pos x="T0" y="T1"/>
              </a:cxn>
              <a:cxn ang="0">
                <a:pos x="T2" y="T3"/>
              </a:cxn>
              <a:cxn ang="0">
                <a:pos x="T4" y="T5"/>
              </a:cxn>
              <a:cxn ang="0">
                <a:pos x="T6" y="T7"/>
              </a:cxn>
              <a:cxn ang="0">
                <a:pos x="T8" y="T9"/>
              </a:cxn>
              <a:cxn ang="0">
                <a:pos x="T10" y="T11"/>
              </a:cxn>
              <a:cxn ang="0">
                <a:pos x="T12" y="T13"/>
              </a:cxn>
            </a:cxnLst>
            <a:rect l="0" t="0" r="r" b="b"/>
            <a:pathLst>
              <a:path w="929" h="928">
                <a:moveTo>
                  <a:pt x="0" y="464"/>
                </a:moveTo>
                <a:lnTo>
                  <a:pt x="465" y="464"/>
                </a:lnTo>
                <a:lnTo>
                  <a:pt x="465" y="928"/>
                </a:lnTo>
                <a:lnTo>
                  <a:pt x="929" y="464"/>
                </a:lnTo>
                <a:lnTo>
                  <a:pt x="929" y="0"/>
                </a:lnTo>
                <a:lnTo>
                  <a:pt x="465" y="0"/>
                </a:lnTo>
                <a:lnTo>
                  <a:pt x="0"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7" name="Freeform 171"/>
          <p:cNvSpPr>
            <a:spLocks/>
          </p:cNvSpPr>
          <p:nvPr userDrawn="1"/>
        </p:nvSpPr>
        <p:spPr bwMode="auto">
          <a:xfrm>
            <a:off x="1432985" y="1960033"/>
            <a:ext cx="977900" cy="1964267"/>
          </a:xfrm>
          <a:custGeom>
            <a:avLst/>
            <a:gdLst>
              <a:gd name="T0" fmla="*/ 462 w 462"/>
              <a:gd name="T1" fmla="*/ 0 h 928"/>
              <a:gd name="T2" fmla="*/ 0 w 462"/>
              <a:gd name="T3" fmla="*/ 464 h 928"/>
              <a:gd name="T4" fmla="*/ 0 w 462"/>
              <a:gd name="T5" fmla="*/ 928 h 928"/>
              <a:gd name="T6" fmla="*/ 462 w 462"/>
              <a:gd name="T7" fmla="*/ 464 h 928"/>
              <a:gd name="T8" fmla="*/ 462 w 462"/>
              <a:gd name="T9" fmla="*/ 0 h 928"/>
            </a:gdLst>
            <a:ahLst/>
            <a:cxnLst>
              <a:cxn ang="0">
                <a:pos x="T0" y="T1"/>
              </a:cxn>
              <a:cxn ang="0">
                <a:pos x="T2" y="T3"/>
              </a:cxn>
              <a:cxn ang="0">
                <a:pos x="T4" y="T5"/>
              </a:cxn>
              <a:cxn ang="0">
                <a:pos x="T6" y="T7"/>
              </a:cxn>
              <a:cxn ang="0">
                <a:pos x="T8" y="T9"/>
              </a:cxn>
            </a:cxnLst>
            <a:rect l="0" t="0" r="r" b="b"/>
            <a:pathLst>
              <a:path w="462" h="928">
                <a:moveTo>
                  <a:pt x="462" y="0"/>
                </a:moveTo>
                <a:lnTo>
                  <a:pt x="0" y="464"/>
                </a:lnTo>
                <a:lnTo>
                  <a:pt x="0" y="928"/>
                </a:lnTo>
                <a:lnTo>
                  <a:pt x="462" y="464"/>
                </a:lnTo>
                <a:lnTo>
                  <a:pt x="462" y="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8" name="Freeform 172"/>
          <p:cNvSpPr>
            <a:spLocks/>
          </p:cNvSpPr>
          <p:nvPr userDrawn="1"/>
        </p:nvSpPr>
        <p:spPr bwMode="auto">
          <a:xfrm>
            <a:off x="1432985" y="1"/>
            <a:ext cx="1962151" cy="1960033"/>
          </a:xfrm>
          <a:custGeom>
            <a:avLst/>
            <a:gdLst>
              <a:gd name="T0" fmla="*/ 927 w 927"/>
              <a:gd name="T1" fmla="*/ 464 h 926"/>
              <a:gd name="T2" fmla="*/ 927 w 927"/>
              <a:gd name="T3" fmla="*/ 0 h 926"/>
              <a:gd name="T4" fmla="*/ 462 w 927"/>
              <a:gd name="T5" fmla="*/ 0 h 926"/>
              <a:gd name="T6" fmla="*/ 462 w 927"/>
              <a:gd name="T7" fmla="*/ 464 h 926"/>
              <a:gd name="T8" fmla="*/ 0 w 927"/>
              <a:gd name="T9" fmla="*/ 464 h 926"/>
              <a:gd name="T10" fmla="*/ 230 w 927"/>
              <a:gd name="T11" fmla="*/ 696 h 926"/>
              <a:gd name="T12" fmla="*/ 462 w 927"/>
              <a:gd name="T13" fmla="*/ 926 h 926"/>
              <a:gd name="T14" fmla="*/ 927 w 927"/>
              <a:gd name="T15" fmla="*/ 926 h 926"/>
              <a:gd name="T16" fmla="*/ 927 w 927"/>
              <a:gd name="T17" fmla="*/ 464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7" h="926">
                <a:moveTo>
                  <a:pt x="927" y="464"/>
                </a:moveTo>
                <a:lnTo>
                  <a:pt x="927" y="0"/>
                </a:lnTo>
                <a:lnTo>
                  <a:pt x="462" y="0"/>
                </a:lnTo>
                <a:lnTo>
                  <a:pt x="462" y="464"/>
                </a:lnTo>
                <a:lnTo>
                  <a:pt x="0" y="464"/>
                </a:lnTo>
                <a:lnTo>
                  <a:pt x="230" y="696"/>
                </a:lnTo>
                <a:lnTo>
                  <a:pt x="462" y="926"/>
                </a:lnTo>
                <a:lnTo>
                  <a:pt x="927" y="926"/>
                </a:lnTo>
                <a:lnTo>
                  <a:pt x="927"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9" name="Freeform 173"/>
          <p:cNvSpPr>
            <a:spLocks/>
          </p:cNvSpPr>
          <p:nvPr userDrawn="1"/>
        </p:nvSpPr>
        <p:spPr bwMode="auto">
          <a:xfrm>
            <a:off x="3395134" y="3924301"/>
            <a:ext cx="1962151" cy="2933700"/>
          </a:xfrm>
          <a:custGeom>
            <a:avLst/>
            <a:gdLst>
              <a:gd name="T0" fmla="*/ 464 w 927"/>
              <a:gd name="T1" fmla="*/ 462 h 1386"/>
              <a:gd name="T2" fmla="*/ 232 w 927"/>
              <a:gd name="T3" fmla="*/ 232 h 1386"/>
              <a:gd name="T4" fmla="*/ 0 w 927"/>
              <a:gd name="T5" fmla="*/ 0 h 1386"/>
              <a:gd name="T6" fmla="*/ 0 w 927"/>
              <a:gd name="T7" fmla="*/ 462 h 1386"/>
              <a:gd name="T8" fmla="*/ 0 w 927"/>
              <a:gd name="T9" fmla="*/ 926 h 1386"/>
              <a:gd name="T10" fmla="*/ 232 w 927"/>
              <a:gd name="T11" fmla="*/ 1158 h 1386"/>
              <a:gd name="T12" fmla="*/ 460 w 927"/>
              <a:gd name="T13" fmla="*/ 1386 h 1386"/>
              <a:gd name="T14" fmla="*/ 466 w 927"/>
              <a:gd name="T15" fmla="*/ 1386 h 1386"/>
              <a:gd name="T16" fmla="*/ 927 w 927"/>
              <a:gd name="T17" fmla="*/ 926 h 1386"/>
              <a:gd name="T18" fmla="*/ 464 w 927"/>
              <a:gd name="T19" fmla="*/ 926 h 1386"/>
              <a:gd name="T20" fmla="*/ 464 w 927"/>
              <a:gd name="T21" fmla="*/ 462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7" h="1386">
                <a:moveTo>
                  <a:pt x="464" y="462"/>
                </a:moveTo>
                <a:lnTo>
                  <a:pt x="232" y="232"/>
                </a:lnTo>
                <a:lnTo>
                  <a:pt x="0" y="0"/>
                </a:lnTo>
                <a:lnTo>
                  <a:pt x="0" y="462"/>
                </a:lnTo>
                <a:lnTo>
                  <a:pt x="0" y="926"/>
                </a:lnTo>
                <a:lnTo>
                  <a:pt x="232" y="1158"/>
                </a:lnTo>
                <a:lnTo>
                  <a:pt x="460" y="1386"/>
                </a:lnTo>
                <a:lnTo>
                  <a:pt x="466" y="1386"/>
                </a:lnTo>
                <a:lnTo>
                  <a:pt x="927" y="926"/>
                </a:lnTo>
                <a:lnTo>
                  <a:pt x="464" y="926"/>
                </a:lnTo>
                <a:lnTo>
                  <a:pt x="464" y="462"/>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0" name="Freeform 174"/>
          <p:cNvSpPr>
            <a:spLocks/>
          </p:cNvSpPr>
          <p:nvPr userDrawn="1"/>
        </p:nvSpPr>
        <p:spPr bwMode="auto">
          <a:xfrm>
            <a:off x="448733" y="3924301"/>
            <a:ext cx="984251" cy="1960033"/>
          </a:xfrm>
          <a:custGeom>
            <a:avLst/>
            <a:gdLst>
              <a:gd name="T0" fmla="*/ 0 w 465"/>
              <a:gd name="T1" fmla="*/ 462 h 926"/>
              <a:gd name="T2" fmla="*/ 0 w 465"/>
              <a:gd name="T3" fmla="*/ 926 h 926"/>
              <a:gd name="T4" fmla="*/ 232 w 465"/>
              <a:gd name="T5" fmla="*/ 694 h 926"/>
              <a:gd name="T6" fmla="*/ 465 w 465"/>
              <a:gd name="T7" fmla="*/ 462 h 926"/>
              <a:gd name="T8" fmla="*/ 465 w 465"/>
              <a:gd name="T9" fmla="*/ 0 h 926"/>
              <a:gd name="T10" fmla="*/ 0 w 465"/>
              <a:gd name="T11" fmla="*/ 462 h 926"/>
            </a:gdLst>
            <a:ahLst/>
            <a:cxnLst>
              <a:cxn ang="0">
                <a:pos x="T0" y="T1"/>
              </a:cxn>
              <a:cxn ang="0">
                <a:pos x="T2" y="T3"/>
              </a:cxn>
              <a:cxn ang="0">
                <a:pos x="T4" y="T5"/>
              </a:cxn>
              <a:cxn ang="0">
                <a:pos x="T6" y="T7"/>
              </a:cxn>
              <a:cxn ang="0">
                <a:pos x="T8" y="T9"/>
              </a:cxn>
              <a:cxn ang="0">
                <a:pos x="T10" y="T11"/>
              </a:cxn>
            </a:cxnLst>
            <a:rect l="0" t="0" r="r" b="b"/>
            <a:pathLst>
              <a:path w="465" h="926">
                <a:moveTo>
                  <a:pt x="0" y="462"/>
                </a:moveTo>
                <a:lnTo>
                  <a:pt x="0" y="926"/>
                </a:lnTo>
                <a:lnTo>
                  <a:pt x="232" y="694"/>
                </a:lnTo>
                <a:lnTo>
                  <a:pt x="465" y="462"/>
                </a:lnTo>
                <a:lnTo>
                  <a:pt x="465" y="0"/>
                </a:lnTo>
                <a:lnTo>
                  <a:pt x="0" y="462"/>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1" name="Freeform 175"/>
          <p:cNvSpPr>
            <a:spLocks/>
          </p:cNvSpPr>
          <p:nvPr userDrawn="1"/>
        </p:nvSpPr>
        <p:spPr bwMode="auto">
          <a:xfrm>
            <a:off x="457200" y="5884333"/>
            <a:ext cx="975784" cy="973667"/>
          </a:xfrm>
          <a:custGeom>
            <a:avLst/>
            <a:gdLst>
              <a:gd name="T0" fmla="*/ 461 w 461"/>
              <a:gd name="T1" fmla="*/ 0 h 460"/>
              <a:gd name="T2" fmla="*/ 0 w 461"/>
              <a:gd name="T3" fmla="*/ 460 h 460"/>
              <a:gd name="T4" fmla="*/ 461 w 461"/>
              <a:gd name="T5" fmla="*/ 460 h 460"/>
              <a:gd name="T6" fmla="*/ 461 w 461"/>
              <a:gd name="T7" fmla="*/ 0 h 460"/>
            </a:gdLst>
            <a:ahLst/>
            <a:cxnLst>
              <a:cxn ang="0">
                <a:pos x="T0" y="T1"/>
              </a:cxn>
              <a:cxn ang="0">
                <a:pos x="T2" y="T3"/>
              </a:cxn>
              <a:cxn ang="0">
                <a:pos x="T4" y="T5"/>
              </a:cxn>
              <a:cxn ang="0">
                <a:pos x="T6" y="T7"/>
              </a:cxn>
            </a:cxnLst>
            <a:rect l="0" t="0" r="r" b="b"/>
            <a:pathLst>
              <a:path w="461" h="460">
                <a:moveTo>
                  <a:pt x="461" y="0"/>
                </a:moveTo>
                <a:lnTo>
                  <a:pt x="0" y="460"/>
                </a:lnTo>
                <a:lnTo>
                  <a:pt x="461" y="460"/>
                </a:lnTo>
                <a:lnTo>
                  <a:pt x="461" y="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2" name="Freeform 176"/>
          <p:cNvSpPr>
            <a:spLocks/>
          </p:cNvSpPr>
          <p:nvPr userDrawn="1"/>
        </p:nvSpPr>
        <p:spPr bwMode="auto">
          <a:xfrm>
            <a:off x="0" y="5884334"/>
            <a:ext cx="448733" cy="448733"/>
          </a:xfrm>
          <a:custGeom>
            <a:avLst/>
            <a:gdLst>
              <a:gd name="T0" fmla="*/ 0 w 212"/>
              <a:gd name="T1" fmla="*/ 0 h 212"/>
              <a:gd name="T2" fmla="*/ 0 w 212"/>
              <a:gd name="T3" fmla="*/ 212 h 212"/>
              <a:gd name="T4" fmla="*/ 212 w 212"/>
              <a:gd name="T5" fmla="*/ 0 h 212"/>
              <a:gd name="T6" fmla="*/ 0 w 212"/>
              <a:gd name="T7" fmla="*/ 0 h 212"/>
            </a:gdLst>
            <a:ahLst/>
            <a:cxnLst>
              <a:cxn ang="0">
                <a:pos x="T0" y="T1"/>
              </a:cxn>
              <a:cxn ang="0">
                <a:pos x="T2" y="T3"/>
              </a:cxn>
              <a:cxn ang="0">
                <a:pos x="T4" y="T5"/>
              </a:cxn>
              <a:cxn ang="0">
                <a:pos x="T6" y="T7"/>
              </a:cxn>
            </a:cxnLst>
            <a:rect l="0" t="0" r="r" b="b"/>
            <a:pathLst>
              <a:path w="212" h="212">
                <a:moveTo>
                  <a:pt x="0" y="0"/>
                </a:moveTo>
                <a:lnTo>
                  <a:pt x="0" y="212"/>
                </a:lnTo>
                <a:lnTo>
                  <a:pt x="212" y="0"/>
                </a:lnTo>
                <a:lnTo>
                  <a:pt x="0" y="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3" name="Freeform 177"/>
          <p:cNvSpPr>
            <a:spLocks/>
          </p:cNvSpPr>
          <p:nvPr userDrawn="1"/>
        </p:nvSpPr>
        <p:spPr bwMode="auto">
          <a:xfrm>
            <a:off x="1432985" y="4415367"/>
            <a:ext cx="977900" cy="1468967"/>
          </a:xfrm>
          <a:custGeom>
            <a:avLst/>
            <a:gdLst>
              <a:gd name="T0" fmla="*/ 462 w 462"/>
              <a:gd name="T1" fmla="*/ 230 h 694"/>
              <a:gd name="T2" fmla="*/ 230 w 462"/>
              <a:gd name="T3" fmla="*/ 0 h 694"/>
              <a:gd name="T4" fmla="*/ 0 w 462"/>
              <a:gd name="T5" fmla="*/ 230 h 694"/>
              <a:gd name="T6" fmla="*/ 0 w 462"/>
              <a:gd name="T7" fmla="*/ 694 h 694"/>
              <a:gd name="T8" fmla="*/ 462 w 462"/>
              <a:gd name="T9" fmla="*/ 694 h 694"/>
              <a:gd name="T10" fmla="*/ 462 w 462"/>
              <a:gd name="T11" fmla="*/ 230 h 694"/>
            </a:gdLst>
            <a:ahLst/>
            <a:cxnLst>
              <a:cxn ang="0">
                <a:pos x="T0" y="T1"/>
              </a:cxn>
              <a:cxn ang="0">
                <a:pos x="T2" y="T3"/>
              </a:cxn>
              <a:cxn ang="0">
                <a:pos x="T4" y="T5"/>
              </a:cxn>
              <a:cxn ang="0">
                <a:pos x="T6" y="T7"/>
              </a:cxn>
              <a:cxn ang="0">
                <a:pos x="T8" y="T9"/>
              </a:cxn>
              <a:cxn ang="0">
                <a:pos x="T10" y="T11"/>
              </a:cxn>
            </a:cxnLst>
            <a:rect l="0" t="0" r="r" b="b"/>
            <a:pathLst>
              <a:path w="462" h="694">
                <a:moveTo>
                  <a:pt x="462" y="230"/>
                </a:moveTo>
                <a:lnTo>
                  <a:pt x="230" y="0"/>
                </a:lnTo>
                <a:lnTo>
                  <a:pt x="0" y="230"/>
                </a:lnTo>
                <a:lnTo>
                  <a:pt x="0" y="694"/>
                </a:lnTo>
                <a:lnTo>
                  <a:pt x="462" y="694"/>
                </a:lnTo>
                <a:lnTo>
                  <a:pt x="462" y="23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4" name="Freeform 178"/>
          <p:cNvSpPr>
            <a:spLocks/>
          </p:cNvSpPr>
          <p:nvPr userDrawn="1"/>
        </p:nvSpPr>
        <p:spPr bwMode="auto">
          <a:xfrm>
            <a:off x="9292167" y="5884333"/>
            <a:ext cx="975784" cy="973667"/>
          </a:xfrm>
          <a:custGeom>
            <a:avLst/>
            <a:gdLst>
              <a:gd name="T0" fmla="*/ 0 w 461"/>
              <a:gd name="T1" fmla="*/ 460 h 460"/>
              <a:gd name="T2" fmla="*/ 461 w 461"/>
              <a:gd name="T3" fmla="*/ 460 h 460"/>
              <a:gd name="T4" fmla="*/ 461 w 461"/>
              <a:gd name="T5" fmla="*/ 0 h 460"/>
              <a:gd name="T6" fmla="*/ 0 w 461"/>
              <a:gd name="T7" fmla="*/ 460 h 460"/>
            </a:gdLst>
            <a:ahLst/>
            <a:cxnLst>
              <a:cxn ang="0">
                <a:pos x="T0" y="T1"/>
              </a:cxn>
              <a:cxn ang="0">
                <a:pos x="T2" y="T3"/>
              </a:cxn>
              <a:cxn ang="0">
                <a:pos x="T4" y="T5"/>
              </a:cxn>
              <a:cxn ang="0">
                <a:pos x="T6" y="T7"/>
              </a:cxn>
            </a:cxnLst>
            <a:rect l="0" t="0" r="r" b="b"/>
            <a:pathLst>
              <a:path w="461" h="460">
                <a:moveTo>
                  <a:pt x="0" y="460"/>
                </a:moveTo>
                <a:lnTo>
                  <a:pt x="461" y="460"/>
                </a:lnTo>
                <a:lnTo>
                  <a:pt x="461" y="0"/>
                </a:lnTo>
                <a:lnTo>
                  <a:pt x="0" y="46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5" name="Freeform 179"/>
          <p:cNvSpPr>
            <a:spLocks/>
          </p:cNvSpPr>
          <p:nvPr userDrawn="1"/>
        </p:nvSpPr>
        <p:spPr bwMode="auto">
          <a:xfrm>
            <a:off x="8301567" y="3924300"/>
            <a:ext cx="982133" cy="491067"/>
          </a:xfrm>
          <a:custGeom>
            <a:avLst/>
            <a:gdLst>
              <a:gd name="T0" fmla="*/ 464 w 464"/>
              <a:gd name="T1" fmla="*/ 0 h 232"/>
              <a:gd name="T2" fmla="*/ 0 w 464"/>
              <a:gd name="T3" fmla="*/ 0 h 232"/>
              <a:gd name="T4" fmla="*/ 232 w 464"/>
              <a:gd name="T5" fmla="*/ 232 h 232"/>
              <a:gd name="T6" fmla="*/ 464 w 464"/>
              <a:gd name="T7" fmla="*/ 0 h 232"/>
            </a:gdLst>
            <a:ahLst/>
            <a:cxnLst>
              <a:cxn ang="0">
                <a:pos x="T0" y="T1"/>
              </a:cxn>
              <a:cxn ang="0">
                <a:pos x="T2" y="T3"/>
              </a:cxn>
              <a:cxn ang="0">
                <a:pos x="T4" y="T5"/>
              </a:cxn>
              <a:cxn ang="0">
                <a:pos x="T6" y="T7"/>
              </a:cxn>
            </a:cxnLst>
            <a:rect l="0" t="0" r="r" b="b"/>
            <a:pathLst>
              <a:path w="464" h="232">
                <a:moveTo>
                  <a:pt x="464" y="0"/>
                </a:moveTo>
                <a:lnTo>
                  <a:pt x="0" y="0"/>
                </a:lnTo>
                <a:lnTo>
                  <a:pt x="232" y="232"/>
                </a:lnTo>
                <a:lnTo>
                  <a:pt x="464" y="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6" name="Freeform 180"/>
          <p:cNvSpPr>
            <a:spLocks/>
          </p:cNvSpPr>
          <p:nvPr userDrawn="1"/>
        </p:nvSpPr>
        <p:spPr bwMode="auto">
          <a:xfrm>
            <a:off x="10267951" y="982134"/>
            <a:ext cx="977900" cy="977900"/>
          </a:xfrm>
          <a:custGeom>
            <a:avLst/>
            <a:gdLst>
              <a:gd name="T0" fmla="*/ 0 w 462"/>
              <a:gd name="T1" fmla="*/ 0 h 462"/>
              <a:gd name="T2" fmla="*/ 0 w 462"/>
              <a:gd name="T3" fmla="*/ 462 h 462"/>
              <a:gd name="T4" fmla="*/ 462 w 462"/>
              <a:gd name="T5" fmla="*/ 462 h 462"/>
              <a:gd name="T6" fmla="*/ 0 w 462"/>
              <a:gd name="T7" fmla="*/ 0 h 462"/>
            </a:gdLst>
            <a:ahLst/>
            <a:cxnLst>
              <a:cxn ang="0">
                <a:pos x="T0" y="T1"/>
              </a:cxn>
              <a:cxn ang="0">
                <a:pos x="T2" y="T3"/>
              </a:cxn>
              <a:cxn ang="0">
                <a:pos x="T4" y="T5"/>
              </a:cxn>
              <a:cxn ang="0">
                <a:pos x="T6" y="T7"/>
              </a:cxn>
            </a:cxnLst>
            <a:rect l="0" t="0" r="r" b="b"/>
            <a:pathLst>
              <a:path w="462" h="462">
                <a:moveTo>
                  <a:pt x="0" y="0"/>
                </a:moveTo>
                <a:lnTo>
                  <a:pt x="0" y="462"/>
                </a:lnTo>
                <a:lnTo>
                  <a:pt x="462" y="462"/>
                </a:lnTo>
                <a:lnTo>
                  <a:pt x="0" y="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7" name="Freeform 181"/>
          <p:cNvSpPr>
            <a:spLocks/>
          </p:cNvSpPr>
          <p:nvPr userDrawn="1"/>
        </p:nvSpPr>
        <p:spPr bwMode="auto">
          <a:xfrm>
            <a:off x="9283700" y="3924301"/>
            <a:ext cx="984251" cy="1960033"/>
          </a:xfrm>
          <a:custGeom>
            <a:avLst/>
            <a:gdLst>
              <a:gd name="T0" fmla="*/ 465 w 465"/>
              <a:gd name="T1" fmla="*/ 926 h 926"/>
              <a:gd name="T2" fmla="*/ 465 w 465"/>
              <a:gd name="T3" fmla="*/ 462 h 926"/>
              <a:gd name="T4" fmla="*/ 465 w 465"/>
              <a:gd name="T5" fmla="*/ 0 h 926"/>
              <a:gd name="T6" fmla="*/ 0 w 465"/>
              <a:gd name="T7" fmla="*/ 462 h 926"/>
              <a:gd name="T8" fmla="*/ 465 w 465"/>
              <a:gd name="T9" fmla="*/ 926 h 926"/>
            </a:gdLst>
            <a:ahLst/>
            <a:cxnLst>
              <a:cxn ang="0">
                <a:pos x="T0" y="T1"/>
              </a:cxn>
              <a:cxn ang="0">
                <a:pos x="T2" y="T3"/>
              </a:cxn>
              <a:cxn ang="0">
                <a:pos x="T4" y="T5"/>
              </a:cxn>
              <a:cxn ang="0">
                <a:pos x="T6" y="T7"/>
              </a:cxn>
              <a:cxn ang="0">
                <a:pos x="T8" y="T9"/>
              </a:cxn>
            </a:cxnLst>
            <a:rect l="0" t="0" r="r" b="b"/>
            <a:pathLst>
              <a:path w="465" h="926">
                <a:moveTo>
                  <a:pt x="465" y="926"/>
                </a:moveTo>
                <a:lnTo>
                  <a:pt x="465" y="462"/>
                </a:lnTo>
                <a:lnTo>
                  <a:pt x="465" y="0"/>
                </a:lnTo>
                <a:lnTo>
                  <a:pt x="0" y="462"/>
                </a:lnTo>
                <a:lnTo>
                  <a:pt x="465" y="926"/>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8" name="Freeform 182"/>
          <p:cNvSpPr>
            <a:spLocks/>
          </p:cNvSpPr>
          <p:nvPr userDrawn="1"/>
        </p:nvSpPr>
        <p:spPr bwMode="auto">
          <a:xfrm>
            <a:off x="6339418" y="1960033"/>
            <a:ext cx="1962151" cy="1964267"/>
          </a:xfrm>
          <a:custGeom>
            <a:avLst/>
            <a:gdLst>
              <a:gd name="T0" fmla="*/ 927 w 927"/>
              <a:gd name="T1" fmla="*/ 928 h 928"/>
              <a:gd name="T2" fmla="*/ 927 w 927"/>
              <a:gd name="T3" fmla="*/ 464 h 928"/>
              <a:gd name="T4" fmla="*/ 927 w 927"/>
              <a:gd name="T5" fmla="*/ 0 h 928"/>
              <a:gd name="T6" fmla="*/ 0 w 927"/>
              <a:gd name="T7" fmla="*/ 928 h 928"/>
              <a:gd name="T8" fmla="*/ 0 w 927"/>
              <a:gd name="T9" fmla="*/ 928 h 928"/>
              <a:gd name="T10" fmla="*/ 927 w 927"/>
              <a:gd name="T11" fmla="*/ 928 h 928"/>
            </a:gdLst>
            <a:ahLst/>
            <a:cxnLst>
              <a:cxn ang="0">
                <a:pos x="T0" y="T1"/>
              </a:cxn>
              <a:cxn ang="0">
                <a:pos x="T2" y="T3"/>
              </a:cxn>
              <a:cxn ang="0">
                <a:pos x="T4" y="T5"/>
              </a:cxn>
              <a:cxn ang="0">
                <a:pos x="T6" y="T7"/>
              </a:cxn>
              <a:cxn ang="0">
                <a:pos x="T8" y="T9"/>
              </a:cxn>
              <a:cxn ang="0">
                <a:pos x="T10" y="T11"/>
              </a:cxn>
            </a:cxnLst>
            <a:rect l="0" t="0" r="r" b="b"/>
            <a:pathLst>
              <a:path w="927" h="928">
                <a:moveTo>
                  <a:pt x="927" y="928"/>
                </a:moveTo>
                <a:lnTo>
                  <a:pt x="927" y="464"/>
                </a:lnTo>
                <a:lnTo>
                  <a:pt x="927" y="0"/>
                </a:lnTo>
                <a:lnTo>
                  <a:pt x="0" y="928"/>
                </a:lnTo>
                <a:lnTo>
                  <a:pt x="0" y="928"/>
                </a:lnTo>
                <a:lnTo>
                  <a:pt x="927" y="928"/>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9" name="Rectangle 185"/>
          <p:cNvSpPr>
            <a:spLocks noChangeArrowheads="1"/>
          </p:cNvSpPr>
          <p:nvPr userDrawn="1"/>
        </p:nvSpPr>
        <p:spPr bwMode="auto">
          <a:xfrm>
            <a:off x="10267951" y="0"/>
            <a:ext cx="977900" cy="982133"/>
          </a:xfrm>
          <a:prstGeom prst="rect">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0" name="Freeform 186"/>
          <p:cNvSpPr>
            <a:spLocks/>
          </p:cNvSpPr>
          <p:nvPr userDrawn="1"/>
        </p:nvSpPr>
        <p:spPr bwMode="auto">
          <a:xfrm>
            <a:off x="11245851" y="4902200"/>
            <a:ext cx="958851" cy="956733"/>
          </a:xfrm>
          <a:custGeom>
            <a:avLst/>
            <a:gdLst>
              <a:gd name="T0" fmla="*/ 453 w 453"/>
              <a:gd name="T1" fmla="*/ 452 h 452"/>
              <a:gd name="T2" fmla="*/ 453 w 453"/>
              <a:gd name="T3" fmla="*/ 0 h 452"/>
              <a:gd name="T4" fmla="*/ 0 w 453"/>
              <a:gd name="T5" fmla="*/ 0 h 452"/>
              <a:gd name="T6" fmla="*/ 453 w 453"/>
              <a:gd name="T7" fmla="*/ 452 h 452"/>
            </a:gdLst>
            <a:ahLst/>
            <a:cxnLst>
              <a:cxn ang="0">
                <a:pos x="T0" y="T1"/>
              </a:cxn>
              <a:cxn ang="0">
                <a:pos x="T2" y="T3"/>
              </a:cxn>
              <a:cxn ang="0">
                <a:pos x="T4" y="T5"/>
              </a:cxn>
              <a:cxn ang="0">
                <a:pos x="T6" y="T7"/>
              </a:cxn>
            </a:cxnLst>
            <a:rect l="0" t="0" r="r" b="b"/>
            <a:pathLst>
              <a:path w="453" h="452">
                <a:moveTo>
                  <a:pt x="453" y="452"/>
                </a:moveTo>
                <a:lnTo>
                  <a:pt x="453" y="0"/>
                </a:lnTo>
                <a:lnTo>
                  <a:pt x="0" y="0"/>
                </a:lnTo>
                <a:lnTo>
                  <a:pt x="453" y="452"/>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1" name="Freeform 187"/>
          <p:cNvSpPr>
            <a:spLocks/>
          </p:cNvSpPr>
          <p:nvPr userDrawn="1"/>
        </p:nvSpPr>
        <p:spPr bwMode="auto">
          <a:xfrm>
            <a:off x="11245851" y="1989667"/>
            <a:ext cx="958851" cy="2912533"/>
          </a:xfrm>
          <a:custGeom>
            <a:avLst/>
            <a:gdLst>
              <a:gd name="T0" fmla="*/ 0 w 453"/>
              <a:gd name="T1" fmla="*/ 914 h 1376"/>
              <a:gd name="T2" fmla="*/ 0 w 453"/>
              <a:gd name="T3" fmla="*/ 1376 h 1376"/>
              <a:gd name="T4" fmla="*/ 453 w 453"/>
              <a:gd name="T5" fmla="*/ 926 h 1376"/>
              <a:gd name="T6" fmla="*/ 453 w 453"/>
              <a:gd name="T7" fmla="*/ 0 h 1376"/>
              <a:gd name="T8" fmla="*/ 0 w 453"/>
              <a:gd name="T9" fmla="*/ 450 h 1376"/>
              <a:gd name="T10" fmla="*/ 0 w 453"/>
              <a:gd name="T11" fmla="*/ 914 h 1376"/>
            </a:gdLst>
            <a:ahLst/>
            <a:cxnLst>
              <a:cxn ang="0">
                <a:pos x="T0" y="T1"/>
              </a:cxn>
              <a:cxn ang="0">
                <a:pos x="T2" y="T3"/>
              </a:cxn>
              <a:cxn ang="0">
                <a:pos x="T4" y="T5"/>
              </a:cxn>
              <a:cxn ang="0">
                <a:pos x="T6" y="T7"/>
              </a:cxn>
              <a:cxn ang="0">
                <a:pos x="T8" y="T9"/>
              </a:cxn>
              <a:cxn ang="0">
                <a:pos x="T10" y="T11"/>
              </a:cxn>
            </a:cxnLst>
            <a:rect l="0" t="0" r="r" b="b"/>
            <a:pathLst>
              <a:path w="453" h="1376">
                <a:moveTo>
                  <a:pt x="0" y="914"/>
                </a:moveTo>
                <a:lnTo>
                  <a:pt x="0" y="1376"/>
                </a:lnTo>
                <a:lnTo>
                  <a:pt x="453" y="926"/>
                </a:lnTo>
                <a:lnTo>
                  <a:pt x="453" y="0"/>
                </a:lnTo>
                <a:lnTo>
                  <a:pt x="0" y="450"/>
                </a:lnTo>
                <a:lnTo>
                  <a:pt x="0" y="914"/>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2" name="Rectangle 188"/>
          <p:cNvSpPr>
            <a:spLocks noChangeArrowheads="1"/>
          </p:cNvSpPr>
          <p:nvPr userDrawn="1"/>
        </p:nvSpPr>
        <p:spPr bwMode="auto">
          <a:xfrm>
            <a:off x="6339417" y="0"/>
            <a:ext cx="984251" cy="982133"/>
          </a:xfrm>
          <a:prstGeom prst="rect">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3" name="Freeform 189"/>
          <p:cNvSpPr>
            <a:spLocks/>
          </p:cNvSpPr>
          <p:nvPr userDrawn="1"/>
        </p:nvSpPr>
        <p:spPr bwMode="auto">
          <a:xfrm>
            <a:off x="11245851" y="4902200"/>
            <a:ext cx="958851" cy="982133"/>
          </a:xfrm>
          <a:custGeom>
            <a:avLst/>
            <a:gdLst>
              <a:gd name="T0" fmla="*/ 453 w 453"/>
              <a:gd name="T1" fmla="*/ 464 h 464"/>
              <a:gd name="T2" fmla="*/ 453 w 453"/>
              <a:gd name="T3" fmla="*/ 452 h 464"/>
              <a:gd name="T4" fmla="*/ 0 w 453"/>
              <a:gd name="T5" fmla="*/ 0 h 464"/>
              <a:gd name="T6" fmla="*/ 0 w 453"/>
              <a:gd name="T7" fmla="*/ 464 h 464"/>
              <a:gd name="T8" fmla="*/ 453 w 453"/>
              <a:gd name="T9" fmla="*/ 464 h 464"/>
            </a:gdLst>
            <a:ahLst/>
            <a:cxnLst>
              <a:cxn ang="0">
                <a:pos x="T0" y="T1"/>
              </a:cxn>
              <a:cxn ang="0">
                <a:pos x="T2" y="T3"/>
              </a:cxn>
              <a:cxn ang="0">
                <a:pos x="T4" y="T5"/>
              </a:cxn>
              <a:cxn ang="0">
                <a:pos x="T6" y="T7"/>
              </a:cxn>
              <a:cxn ang="0">
                <a:pos x="T8" y="T9"/>
              </a:cxn>
            </a:cxnLst>
            <a:rect l="0" t="0" r="r" b="b"/>
            <a:pathLst>
              <a:path w="453" h="464">
                <a:moveTo>
                  <a:pt x="453" y="464"/>
                </a:moveTo>
                <a:lnTo>
                  <a:pt x="453" y="452"/>
                </a:lnTo>
                <a:lnTo>
                  <a:pt x="0" y="0"/>
                </a:lnTo>
                <a:lnTo>
                  <a:pt x="0" y="464"/>
                </a:lnTo>
                <a:lnTo>
                  <a:pt x="453" y="464"/>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4" name="Freeform 190"/>
          <p:cNvSpPr>
            <a:spLocks/>
          </p:cNvSpPr>
          <p:nvPr userDrawn="1"/>
        </p:nvSpPr>
        <p:spPr bwMode="auto">
          <a:xfrm>
            <a:off x="10267951" y="2942168"/>
            <a:ext cx="977900" cy="1960033"/>
          </a:xfrm>
          <a:custGeom>
            <a:avLst/>
            <a:gdLst>
              <a:gd name="T0" fmla="*/ 232 w 462"/>
              <a:gd name="T1" fmla="*/ 696 h 926"/>
              <a:gd name="T2" fmla="*/ 462 w 462"/>
              <a:gd name="T3" fmla="*/ 926 h 926"/>
              <a:gd name="T4" fmla="*/ 462 w 462"/>
              <a:gd name="T5" fmla="*/ 464 h 926"/>
              <a:gd name="T6" fmla="*/ 462 w 462"/>
              <a:gd name="T7" fmla="*/ 0 h 926"/>
              <a:gd name="T8" fmla="*/ 0 w 462"/>
              <a:gd name="T9" fmla="*/ 464 h 926"/>
              <a:gd name="T10" fmla="*/ 232 w 462"/>
              <a:gd name="T11" fmla="*/ 696 h 926"/>
            </a:gdLst>
            <a:ahLst/>
            <a:cxnLst>
              <a:cxn ang="0">
                <a:pos x="T0" y="T1"/>
              </a:cxn>
              <a:cxn ang="0">
                <a:pos x="T2" y="T3"/>
              </a:cxn>
              <a:cxn ang="0">
                <a:pos x="T4" y="T5"/>
              </a:cxn>
              <a:cxn ang="0">
                <a:pos x="T6" y="T7"/>
              </a:cxn>
              <a:cxn ang="0">
                <a:pos x="T8" y="T9"/>
              </a:cxn>
              <a:cxn ang="0">
                <a:pos x="T10" y="T11"/>
              </a:cxn>
            </a:cxnLst>
            <a:rect l="0" t="0" r="r" b="b"/>
            <a:pathLst>
              <a:path w="462" h="926">
                <a:moveTo>
                  <a:pt x="232" y="696"/>
                </a:moveTo>
                <a:lnTo>
                  <a:pt x="462" y="926"/>
                </a:lnTo>
                <a:lnTo>
                  <a:pt x="462" y="464"/>
                </a:lnTo>
                <a:lnTo>
                  <a:pt x="462" y="0"/>
                </a:lnTo>
                <a:lnTo>
                  <a:pt x="0" y="464"/>
                </a:lnTo>
                <a:lnTo>
                  <a:pt x="232" y="696"/>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5" name="Freeform 191"/>
          <p:cNvSpPr>
            <a:spLocks/>
          </p:cNvSpPr>
          <p:nvPr userDrawn="1"/>
        </p:nvSpPr>
        <p:spPr bwMode="auto">
          <a:xfrm>
            <a:off x="11245851" y="3949701"/>
            <a:ext cx="958851" cy="952500"/>
          </a:xfrm>
          <a:custGeom>
            <a:avLst/>
            <a:gdLst>
              <a:gd name="T0" fmla="*/ 453 w 453"/>
              <a:gd name="T1" fmla="*/ 450 h 450"/>
              <a:gd name="T2" fmla="*/ 453 w 453"/>
              <a:gd name="T3" fmla="*/ 0 h 450"/>
              <a:gd name="T4" fmla="*/ 0 w 453"/>
              <a:gd name="T5" fmla="*/ 450 h 450"/>
              <a:gd name="T6" fmla="*/ 453 w 453"/>
              <a:gd name="T7" fmla="*/ 450 h 450"/>
            </a:gdLst>
            <a:ahLst/>
            <a:cxnLst>
              <a:cxn ang="0">
                <a:pos x="T0" y="T1"/>
              </a:cxn>
              <a:cxn ang="0">
                <a:pos x="T2" y="T3"/>
              </a:cxn>
              <a:cxn ang="0">
                <a:pos x="T4" y="T5"/>
              </a:cxn>
              <a:cxn ang="0">
                <a:pos x="T6" y="T7"/>
              </a:cxn>
            </a:cxnLst>
            <a:rect l="0" t="0" r="r" b="b"/>
            <a:pathLst>
              <a:path w="453" h="450">
                <a:moveTo>
                  <a:pt x="453" y="450"/>
                </a:moveTo>
                <a:lnTo>
                  <a:pt x="453" y="0"/>
                </a:lnTo>
                <a:lnTo>
                  <a:pt x="0" y="450"/>
                </a:lnTo>
                <a:lnTo>
                  <a:pt x="453" y="45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6" name="Freeform 192"/>
          <p:cNvSpPr>
            <a:spLocks/>
          </p:cNvSpPr>
          <p:nvPr userDrawn="1"/>
        </p:nvSpPr>
        <p:spPr bwMode="auto">
          <a:xfrm>
            <a:off x="10267951" y="5884333"/>
            <a:ext cx="973667" cy="973667"/>
          </a:xfrm>
          <a:custGeom>
            <a:avLst/>
            <a:gdLst>
              <a:gd name="T0" fmla="*/ 0 w 460"/>
              <a:gd name="T1" fmla="*/ 0 h 460"/>
              <a:gd name="T2" fmla="*/ 0 w 460"/>
              <a:gd name="T3" fmla="*/ 460 h 460"/>
              <a:gd name="T4" fmla="*/ 460 w 460"/>
              <a:gd name="T5" fmla="*/ 460 h 460"/>
              <a:gd name="T6" fmla="*/ 232 w 460"/>
              <a:gd name="T7" fmla="*/ 232 h 460"/>
              <a:gd name="T8" fmla="*/ 0 w 460"/>
              <a:gd name="T9" fmla="*/ 0 h 460"/>
            </a:gdLst>
            <a:ahLst/>
            <a:cxnLst>
              <a:cxn ang="0">
                <a:pos x="T0" y="T1"/>
              </a:cxn>
              <a:cxn ang="0">
                <a:pos x="T2" y="T3"/>
              </a:cxn>
              <a:cxn ang="0">
                <a:pos x="T4" y="T5"/>
              </a:cxn>
              <a:cxn ang="0">
                <a:pos x="T6" y="T7"/>
              </a:cxn>
              <a:cxn ang="0">
                <a:pos x="T8" y="T9"/>
              </a:cxn>
            </a:cxnLst>
            <a:rect l="0" t="0" r="r" b="b"/>
            <a:pathLst>
              <a:path w="460" h="460">
                <a:moveTo>
                  <a:pt x="0" y="0"/>
                </a:moveTo>
                <a:lnTo>
                  <a:pt x="0" y="460"/>
                </a:lnTo>
                <a:lnTo>
                  <a:pt x="460" y="460"/>
                </a:lnTo>
                <a:lnTo>
                  <a:pt x="232" y="232"/>
                </a:lnTo>
                <a:lnTo>
                  <a:pt x="0"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7" name="Freeform 193"/>
          <p:cNvSpPr>
            <a:spLocks/>
          </p:cNvSpPr>
          <p:nvPr userDrawn="1"/>
        </p:nvSpPr>
        <p:spPr bwMode="auto">
          <a:xfrm>
            <a:off x="11254317" y="5909733"/>
            <a:ext cx="950384" cy="948267"/>
          </a:xfrm>
          <a:custGeom>
            <a:avLst/>
            <a:gdLst>
              <a:gd name="T0" fmla="*/ 449 w 449"/>
              <a:gd name="T1" fmla="*/ 448 h 448"/>
              <a:gd name="T2" fmla="*/ 449 w 449"/>
              <a:gd name="T3" fmla="*/ 0 h 448"/>
              <a:gd name="T4" fmla="*/ 0 w 449"/>
              <a:gd name="T5" fmla="*/ 448 h 448"/>
              <a:gd name="T6" fmla="*/ 449 w 449"/>
              <a:gd name="T7" fmla="*/ 448 h 448"/>
            </a:gdLst>
            <a:ahLst/>
            <a:cxnLst>
              <a:cxn ang="0">
                <a:pos x="T0" y="T1"/>
              </a:cxn>
              <a:cxn ang="0">
                <a:pos x="T2" y="T3"/>
              </a:cxn>
              <a:cxn ang="0">
                <a:pos x="T4" y="T5"/>
              </a:cxn>
              <a:cxn ang="0">
                <a:pos x="T6" y="T7"/>
              </a:cxn>
            </a:cxnLst>
            <a:rect l="0" t="0" r="r" b="b"/>
            <a:pathLst>
              <a:path w="449" h="448">
                <a:moveTo>
                  <a:pt x="449" y="448"/>
                </a:moveTo>
                <a:lnTo>
                  <a:pt x="449" y="0"/>
                </a:lnTo>
                <a:lnTo>
                  <a:pt x="0" y="448"/>
                </a:lnTo>
                <a:lnTo>
                  <a:pt x="449" y="448"/>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8" name="Freeform 194"/>
          <p:cNvSpPr>
            <a:spLocks/>
          </p:cNvSpPr>
          <p:nvPr userDrawn="1"/>
        </p:nvSpPr>
        <p:spPr bwMode="auto">
          <a:xfrm>
            <a:off x="10267951" y="1"/>
            <a:ext cx="1936751" cy="2942167"/>
          </a:xfrm>
          <a:custGeom>
            <a:avLst/>
            <a:gdLst>
              <a:gd name="T0" fmla="*/ 0 w 915"/>
              <a:gd name="T1" fmla="*/ 464 h 1390"/>
              <a:gd name="T2" fmla="*/ 462 w 915"/>
              <a:gd name="T3" fmla="*/ 926 h 1390"/>
              <a:gd name="T4" fmla="*/ 462 w 915"/>
              <a:gd name="T5" fmla="*/ 1390 h 1390"/>
              <a:gd name="T6" fmla="*/ 915 w 915"/>
              <a:gd name="T7" fmla="*/ 940 h 1390"/>
              <a:gd name="T8" fmla="*/ 915 w 915"/>
              <a:gd name="T9" fmla="*/ 0 h 1390"/>
              <a:gd name="T10" fmla="*/ 462 w 915"/>
              <a:gd name="T11" fmla="*/ 0 h 1390"/>
              <a:gd name="T12" fmla="*/ 462 w 915"/>
              <a:gd name="T13" fmla="*/ 464 h 1390"/>
              <a:gd name="T14" fmla="*/ 0 w 915"/>
              <a:gd name="T15" fmla="*/ 464 h 1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5" h="1390">
                <a:moveTo>
                  <a:pt x="0" y="464"/>
                </a:moveTo>
                <a:lnTo>
                  <a:pt x="462" y="926"/>
                </a:lnTo>
                <a:lnTo>
                  <a:pt x="462" y="1390"/>
                </a:lnTo>
                <a:lnTo>
                  <a:pt x="915" y="940"/>
                </a:lnTo>
                <a:lnTo>
                  <a:pt x="915" y="0"/>
                </a:lnTo>
                <a:lnTo>
                  <a:pt x="462" y="0"/>
                </a:lnTo>
                <a:lnTo>
                  <a:pt x="462" y="464"/>
                </a:lnTo>
                <a:lnTo>
                  <a:pt x="0" y="464"/>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9" name="Freeform 195"/>
          <p:cNvSpPr>
            <a:spLocks/>
          </p:cNvSpPr>
          <p:nvPr userDrawn="1"/>
        </p:nvSpPr>
        <p:spPr bwMode="auto">
          <a:xfrm>
            <a:off x="8301567" y="2942168"/>
            <a:ext cx="1966384" cy="1960033"/>
          </a:xfrm>
          <a:custGeom>
            <a:avLst/>
            <a:gdLst>
              <a:gd name="T0" fmla="*/ 464 w 929"/>
              <a:gd name="T1" fmla="*/ 0 h 926"/>
              <a:gd name="T2" fmla="*/ 0 w 929"/>
              <a:gd name="T3" fmla="*/ 464 h 926"/>
              <a:gd name="T4" fmla="*/ 464 w 929"/>
              <a:gd name="T5" fmla="*/ 464 h 926"/>
              <a:gd name="T6" fmla="*/ 232 w 929"/>
              <a:gd name="T7" fmla="*/ 696 h 926"/>
              <a:gd name="T8" fmla="*/ 464 w 929"/>
              <a:gd name="T9" fmla="*/ 926 h 926"/>
              <a:gd name="T10" fmla="*/ 929 w 929"/>
              <a:gd name="T11" fmla="*/ 464 h 926"/>
              <a:gd name="T12" fmla="*/ 929 w 929"/>
              <a:gd name="T13" fmla="*/ 0 h 926"/>
              <a:gd name="T14" fmla="*/ 464 w 929"/>
              <a:gd name="T15" fmla="*/ 0 h 9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9" h="926">
                <a:moveTo>
                  <a:pt x="464" y="0"/>
                </a:moveTo>
                <a:lnTo>
                  <a:pt x="0" y="464"/>
                </a:lnTo>
                <a:lnTo>
                  <a:pt x="464" y="464"/>
                </a:lnTo>
                <a:lnTo>
                  <a:pt x="232" y="696"/>
                </a:lnTo>
                <a:lnTo>
                  <a:pt x="464" y="926"/>
                </a:lnTo>
                <a:lnTo>
                  <a:pt x="929" y="464"/>
                </a:lnTo>
                <a:lnTo>
                  <a:pt x="929" y="0"/>
                </a:lnTo>
                <a:lnTo>
                  <a:pt x="464"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0" name="Freeform 196"/>
          <p:cNvSpPr>
            <a:spLocks/>
          </p:cNvSpPr>
          <p:nvPr userDrawn="1"/>
        </p:nvSpPr>
        <p:spPr bwMode="auto">
          <a:xfrm>
            <a:off x="9283700" y="1960034"/>
            <a:ext cx="984251" cy="982133"/>
          </a:xfrm>
          <a:custGeom>
            <a:avLst/>
            <a:gdLst>
              <a:gd name="T0" fmla="*/ 465 w 465"/>
              <a:gd name="T1" fmla="*/ 0 h 464"/>
              <a:gd name="T2" fmla="*/ 0 w 465"/>
              <a:gd name="T3" fmla="*/ 0 h 464"/>
              <a:gd name="T4" fmla="*/ 0 w 465"/>
              <a:gd name="T5" fmla="*/ 464 h 464"/>
              <a:gd name="T6" fmla="*/ 465 w 465"/>
              <a:gd name="T7" fmla="*/ 0 h 464"/>
            </a:gdLst>
            <a:ahLst/>
            <a:cxnLst>
              <a:cxn ang="0">
                <a:pos x="T0" y="T1"/>
              </a:cxn>
              <a:cxn ang="0">
                <a:pos x="T2" y="T3"/>
              </a:cxn>
              <a:cxn ang="0">
                <a:pos x="T4" y="T5"/>
              </a:cxn>
              <a:cxn ang="0">
                <a:pos x="T6" y="T7"/>
              </a:cxn>
            </a:cxnLst>
            <a:rect l="0" t="0" r="r" b="b"/>
            <a:pathLst>
              <a:path w="465" h="464">
                <a:moveTo>
                  <a:pt x="465" y="0"/>
                </a:moveTo>
                <a:lnTo>
                  <a:pt x="0" y="0"/>
                </a:lnTo>
                <a:lnTo>
                  <a:pt x="0" y="464"/>
                </a:lnTo>
                <a:lnTo>
                  <a:pt x="465"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1" name="Freeform 199"/>
          <p:cNvSpPr>
            <a:spLocks/>
          </p:cNvSpPr>
          <p:nvPr userDrawn="1"/>
        </p:nvSpPr>
        <p:spPr bwMode="auto">
          <a:xfrm>
            <a:off x="8301567" y="3924301"/>
            <a:ext cx="491067" cy="977900"/>
          </a:xfrm>
          <a:custGeom>
            <a:avLst/>
            <a:gdLst>
              <a:gd name="T0" fmla="*/ 0 w 232"/>
              <a:gd name="T1" fmla="*/ 0 h 462"/>
              <a:gd name="T2" fmla="*/ 0 w 232"/>
              <a:gd name="T3" fmla="*/ 462 h 462"/>
              <a:gd name="T4" fmla="*/ 232 w 232"/>
              <a:gd name="T5" fmla="*/ 232 h 462"/>
              <a:gd name="T6" fmla="*/ 0 w 232"/>
              <a:gd name="T7" fmla="*/ 0 h 462"/>
            </a:gdLst>
            <a:ahLst/>
            <a:cxnLst>
              <a:cxn ang="0">
                <a:pos x="T0" y="T1"/>
              </a:cxn>
              <a:cxn ang="0">
                <a:pos x="T2" y="T3"/>
              </a:cxn>
              <a:cxn ang="0">
                <a:pos x="T4" y="T5"/>
              </a:cxn>
              <a:cxn ang="0">
                <a:pos x="T6" y="T7"/>
              </a:cxn>
            </a:cxnLst>
            <a:rect l="0" t="0" r="r" b="b"/>
            <a:pathLst>
              <a:path w="232" h="462">
                <a:moveTo>
                  <a:pt x="0" y="0"/>
                </a:moveTo>
                <a:lnTo>
                  <a:pt x="0" y="462"/>
                </a:lnTo>
                <a:lnTo>
                  <a:pt x="232" y="232"/>
                </a:lnTo>
                <a:lnTo>
                  <a:pt x="0"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2" name="Freeform 200"/>
          <p:cNvSpPr>
            <a:spLocks/>
          </p:cNvSpPr>
          <p:nvPr userDrawn="1"/>
        </p:nvSpPr>
        <p:spPr bwMode="auto">
          <a:xfrm>
            <a:off x="8301567" y="4902200"/>
            <a:ext cx="1966384" cy="1955800"/>
          </a:xfrm>
          <a:custGeom>
            <a:avLst/>
            <a:gdLst>
              <a:gd name="T0" fmla="*/ 464 w 929"/>
              <a:gd name="T1" fmla="*/ 0 h 924"/>
              <a:gd name="T2" fmla="*/ 464 w 929"/>
              <a:gd name="T3" fmla="*/ 464 h 924"/>
              <a:gd name="T4" fmla="*/ 0 w 929"/>
              <a:gd name="T5" fmla="*/ 464 h 924"/>
              <a:gd name="T6" fmla="*/ 0 w 929"/>
              <a:gd name="T7" fmla="*/ 924 h 924"/>
              <a:gd name="T8" fmla="*/ 468 w 929"/>
              <a:gd name="T9" fmla="*/ 924 h 924"/>
              <a:gd name="T10" fmla="*/ 929 w 929"/>
              <a:gd name="T11" fmla="*/ 464 h 924"/>
              <a:gd name="T12" fmla="*/ 464 w 929"/>
              <a:gd name="T13" fmla="*/ 0 h 924"/>
            </a:gdLst>
            <a:ahLst/>
            <a:cxnLst>
              <a:cxn ang="0">
                <a:pos x="T0" y="T1"/>
              </a:cxn>
              <a:cxn ang="0">
                <a:pos x="T2" y="T3"/>
              </a:cxn>
              <a:cxn ang="0">
                <a:pos x="T4" y="T5"/>
              </a:cxn>
              <a:cxn ang="0">
                <a:pos x="T6" y="T7"/>
              </a:cxn>
              <a:cxn ang="0">
                <a:pos x="T8" y="T9"/>
              </a:cxn>
              <a:cxn ang="0">
                <a:pos x="T10" y="T11"/>
              </a:cxn>
              <a:cxn ang="0">
                <a:pos x="T12" y="T13"/>
              </a:cxn>
            </a:cxnLst>
            <a:rect l="0" t="0" r="r" b="b"/>
            <a:pathLst>
              <a:path w="929" h="924">
                <a:moveTo>
                  <a:pt x="464" y="0"/>
                </a:moveTo>
                <a:lnTo>
                  <a:pt x="464" y="464"/>
                </a:lnTo>
                <a:lnTo>
                  <a:pt x="0" y="464"/>
                </a:lnTo>
                <a:lnTo>
                  <a:pt x="0" y="924"/>
                </a:lnTo>
                <a:lnTo>
                  <a:pt x="468" y="924"/>
                </a:lnTo>
                <a:lnTo>
                  <a:pt x="929" y="464"/>
                </a:lnTo>
                <a:lnTo>
                  <a:pt x="464"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3" name="Freeform 201"/>
          <p:cNvSpPr>
            <a:spLocks/>
          </p:cNvSpPr>
          <p:nvPr userDrawn="1"/>
        </p:nvSpPr>
        <p:spPr bwMode="auto">
          <a:xfrm>
            <a:off x="6347885" y="4902200"/>
            <a:ext cx="1953684" cy="1955800"/>
          </a:xfrm>
          <a:custGeom>
            <a:avLst/>
            <a:gdLst>
              <a:gd name="T0" fmla="*/ 923 w 923"/>
              <a:gd name="T1" fmla="*/ 0 h 924"/>
              <a:gd name="T2" fmla="*/ 693 w 923"/>
              <a:gd name="T3" fmla="*/ 232 h 924"/>
              <a:gd name="T4" fmla="*/ 461 w 923"/>
              <a:gd name="T5" fmla="*/ 464 h 924"/>
              <a:gd name="T6" fmla="*/ 228 w 923"/>
              <a:gd name="T7" fmla="*/ 696 h 924"/>
              <a:gd name="T8" fmla="*/ 0 w 923"/>
              <a:gd name="T9" fmla="*/ 924 h 924"/>
              <a:gd name="T10" fmla="*/ 465 w 923"/>
              <a:gd name="T11" fmla="*/ 924 h 924"/>
              <a:gd name="T12" fmla="*/ 923 w 923"/>
              <a:gd name="T13" fmla="*/ 464 h 924"/>
              <a:gd name="T14" fmla="*/ 923 w 923"/>
              <a:gd name="T15" fmla="*/ 0 h 9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3" h="924">
                <a:moveTo>
                  <a:pt x="923" y="0"/>
                </a:moveTo>
                <a:lnTo>
                  <a:pt x="693" y="232"/>
                </a:lnTo>
                <a:lnTo>
                  <a:pt x="461" y="464"/>
                </a:lnTo>
                <a:lnTo>
                  <a:pt x="228" y="696"/>
                </a:lnTo>
                <a:lnTo>
                  <a:pt x="0" y="924"/>
                </a:lnTo>
                <a:lnTo>
                  <a:pt x="465" y="924"/>
                </a:lnTo>
                <a:lnTo>
                  <a:pt x="923" y="464"/>
                </a:lnTo>
                <a:lnTo>
                  <a:pt x="923"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4" name="Freeform 204"/>
          <p:cNvSpPr>
            <a:spLocks/>
          </p:cNvSpPr>
          <p:nvPr userDrawn="1"/>
        </p:nvSpPr>
        <p:spPr bwMode="auto">
          <a:xfrm>
            <a:off x="9283701" y="1960033"/>
            <a:ext cx="1962151" cy="1964267"/>
          </a:xfrm>
          <a:custGeom>
            <a:avLst/>
            <a:gdLst>
              <a:gd name="T0" fmla="*/ 465 w 927"/>
              <a:gd name="T1" fmla="*/ 464 h 928"/>
              <a:gd name="T2" fmla="*/ 465 w 927"/>
              <a:gd name="T3" fmla="*/ 928 h 928"/>
              <a:gd name="T4" fmla="*/ 927 w 927"/>
              <a:gd name="T5" fmla="*/ 464 h 928"/>
              <a:gd name="T6" fmla="*/ 927 w 927"/>
              <a:gd name="T7" fmla="*/ 0 h 928"/>
              <a:gd name="T8" fmla="*/ 465 w 927"/>
              <a:gd name="T9" fmla="*/ 0 h 928"/>
              <a:gd name="T10" fmla="*/ 0 w 927"/>
              <a:gd name="T11" fmla="*/ 464 h 928"/>
              <a:gd name="T12" fmla="*/ 465 w 927"/>
              <a:gd name="T13" fmla="*/ 464 h 928"/>
            </a:gdLst>
            <a:ahLst/>
            <a:cxnLst>
              <a:cxn ang="0">
                <a:pos x="T0" y="T1"/>
              </a:cxn>
              <a:cxn ang="0">
                <a:pos x="T2" y="T3"/>
              </a:cxn>
              <a:cxn ang="0">
                <a:pos x="T4" y="T5"/>
              </a:cxn>
              <a:cxn ang="0">
                <a:pos x="T6" y="T7"/>
              </a:cxn>
              <a:cxn ang="0">
                <a:pos x="T8" y="T9"/>
              </a:cxn>
              <a:cxn ang="0">
                <a:pos x="T10" y="T11"/>
              </a:cxn>
              <a:cxn ang="0">
                <a:pos x="T12" y="T13"/>
              </a:cxn>
            </a:cxnLst>
            <a:rect l="0" t="0" r="r" b="b"/>
            <a:pathLst>
              <a:path w="927" h="928">
                <a:moveTo>
                  <a:pt x="465" y="464"/>
                </a:moveTo>
                <a:lnTo>
                  <a:pt x="465" y="928"/>
                </a:lnTo>
                <a:lnTo>
                  <a:pt x="927" y="464"/>
                </a:lnTo>
                <a:lnTo>
                  <a:pt x="927" y="0"/>
                </a:lnTo>
                <a:lnTo>
                  <a:pt x="465" y="0"/>
                </a:lnTo>
                <a:lnTo>
                  <a:pt x="0" y="464"/>
                </a:lnTo>
                <a:lnTo>
                  <a:pt x="465"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5" name="Freeform 205"/>
          <p:cNvSpPr>
            <a:spLocks/>
          </p:cNvSpPr>
          <p:nvPr userDrawn="1"/>
        </p:nvSpPr>
        <p:spPr bwMode="auto">
          <a:xfrm>
            <a:off x="8301567" y="1960033"/>
            <a:ext cx="982133" cy="1964267"/>
          </a:xfrm>
          <a:custGeom>
            <a:avLst/>
            <a:gdLst>
              <a:gd name="T0" fmla="*/ 464 w 464"/>
              <a:gd name="T1" fmla="*/ 464 h 928"/>
              <a:gd name="T2" fmla="*/ 464 w 464"/>
              <a:gd name="T3" fmla="*/ 0 h 928"/>
              <a:gd name="T4" fmla="*/ 0 w 464"/>
              <a:gd name="T5" fmla="*/ 464 h 928"/>
              <a:gd name="T6" fmla="*/ 0 w 464"/>
              <a:gd name="T7" fmla="*/ 928 h 928"/>
              <a:gd name="T8" fmla="*/ 464 w 464"/>
              <a:gd name="T9" fmla="*/ 464 h 928"/>
            </a:gdLst>
            <a:ahLst/>
            <a:cxnLst>
              <a:cxn ang="0">
                <a:pos x="T0" y="T1"/>
              </a:cxn>
              <a:cxn ang="0">
                <a:pos x="T2" y="T3"/>
              </a:cxn>
              <a:cxn ang="0">
                <a:pos x="T4" y="T5"/>
              </a:cxn>
              <a:cxn ang="0">
                <a:pos x="T6" y="T7"/>
              </a:cxn>
              <a:cxn ang="0">
                <a:pos x="T8" y="T9"/>
              </a:cxn>
            </a:cxnLst>
            <a:rect l="0" t="0" r="r" b="b"/>
            <a:pathLst>
              <a:path w="464" h="928">
                <a:moveTo>
                  <a:pt x="464" y="464"/>
                </a:moveTo>
                <a:lnTo>
                  <a:pt x="464" y="0"/>
                </a:lnTo>
                <a:lnTo>
                  <a:pt x="0" y="464"/>
                </a:lnTo>
                <a:lnTo>
                  <a:pt x="0" y="928"/>
                </a:lnTo>
                <a:lnTo>
                  <a:pt x="464"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6" name="Freeform 206"/>
          <p:cNvSpPr>
            <a:spLocks/>
          </p:cNvSpPr>
          <p:nvPr userDrawn="1"/>
        </p:nvSpPr>
        <p:spPr bwMode="auto">
          <a:xfrm>
            <a:off x="8301567" y="1"/>
            <a:ext cx="1966384" cy="1960033"/>
          </a:xfrm>
          <a:custGeom>
            <a:avLst/>
            <a:gdLst>
              <a:gd name="T0" fmla="*/ 0 w 929"/>
              <a:gd name="T1" fmla="*/ 464 h 926"/>
              <a:gd name="T2" fmla="*/ 232 w 929"/>
              <a:gd name="T3" fmla="*/ 696 h 926"/>
              <a:gd name="T4" fmla="*/ 464 w 929"/>
              <a:gd name="T5" fmla="*/ 926 h 926"/>
              <a:gd name="T6" fmla="*/ 929 w 929"/>
              <a:gd name="T7" fmla="*/ 926 h 926"/>
              <a:gd name="T8" fmla="*/ 929 w 929"/>
              <a:gd name="T9" fmla="*/ 464 h 926"/>
              <a:gd name="T10" fmla="*/ 929 w 929"/>
              <a:gd name="T11" fmla="*/ 0 h 926"/>
              <a:gd name="T12" fmla="*/ 464 w 929"/>
              <a:gd name="T13" fmla="*/ 0 h 926"/>
              <a:gd name="T14" fmla="*/ 464 w 929"/>
              <a:gd name="T15" fmla="*/ 464 h 926"/>
              <a:gd name="T16" fmla="*/ 0 w 929"/>
              <a:gd name="T17" fmla="*/ 464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9" h="926">
                <a:moveTo>
                  <a:pt x="0" y="464"/>
                </a:moveTo>
                <a:lnTo>
                  <a:pt x="232" y="696"/>
                </a:lnTo>
                <a:lnTo>
                  <a:pt x="464" y="926"/>
                </a:lnTo>
                <a:lnTo>
                  <a:pt x="929" y="926"/>
                </a:lnTo>
                <a:lnTo>
                  <a:pt x="929" y="464"/>
                </a:lnTo>
                <a:lnTo>
                  <a:pt x="929" y="0"/>
                </a:lnTo>
                <a:lnTo>
                  <a:pt x="464" y="0"/>
                </a:lnTo>
                <a:lnTo>
                  <a:pt x="464" y="464"/>
                </a:lnTo>
                <a:lnTo>
                  <a:pt x="0"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7" name="Freeform 207"/>
          <p:cNvSpPr>
            <a:spLocks/>
          </p:cNvSpPr>
          <p:nvPr userDrawn="1"/>
        </p:nvSpPr>
        <p:spPr bwMode="auto">
          <a:xfrm>
            <a:off x="10267951" y="3924301"/>
            <a:ext cx="1936751" cy="2933700"/>
          </a:xfrm>
          <a:custGeom>
            <a:avLst/>
            <a:gdLst>
              <a:gd name="T0" fmla="*/ 462 w 915"/>
              <a:gd name="T1" fmla="*/ 926 h 1386"/>
              <a:gd name="T2" fmla="*/ 462 w 915"/>
              <a:gd name="T3" fmla="*/ 462 h 1386"/>
              <a:gd name="T4" fmla="*/ 232 w 915"/>
              <a:gd name="T5" fmla="*/ 232 h 1386"/>
              <a:gd name="T6" fmla="*/ 0 w 915"/>
              <a:gd name="T7" fmla="*/ 0 h 1386"/>
              <a:gd name="T8" fmla="*/ 0 w 915"/>
              <a:gd name="T9" fmla="*/ 462 h 1386"/>
              <a:gd name="T10" fmla="*/ 0 w 915"/>
              <a:gd name="T11" fmla="*/ 926 h 1386"/>
              <a:gd name="T12" fmla="*/ 232 w 915"/>
              <a:gd name="T13" fmla="*/ 1158 h 1386"/>
              <a:gd name="T14" fmla="*/ 460 w 915"/>
              <a:gd name="T15" fmla="*/ 1386 h 1386"/>
              <a:gd name="T16" fmla="*/ 466 w 915"/>
              <a:gd name="T17" fmla="*/ 1386 h 1386"/>
              <a:gd name="T18" fmla="*/ 915 w 915"/>
              <a:gd name="T19" fmla="*/ 938 h 1386"/>
              <a:gd name="T20" fmla="*/ 915 w 915"/>
              <a:gd name="T21" fmla="*/ 926 h 1386"/>
              <a:gd name="T22" fmla="*/ 462 w 915"/>
              <a:gd name="T23" fmla="*/ 926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5" h="1386">
                <a:moveTo>
                  <a:pt x="462" y="926"/>
                </a:moveTo>
                <a:lnTo>
                  <a:pt x="462" y="462"/>
                </a:lnTo>
                <a:lnTo>
                  <a:pt x="232" y="232"/>
                </a:lnTo>
                <a:lnTo>
                  <a:pt x="0" y="0"/>
                </a:lnTo>
                <a:lnTo>
                  <a:pt x="0" y="462"/>
                </a:lnTo>
                <a:lnTo>
                  <a:pt x="0" y="926"/>
                </a:lnTo>
                <a:lnTo>
                  <a:pt x="232" y="1158"/>
                </a:lnTo>
                <a:lnTo>
                  <a:pt x="460" y="1386"/>
                </a:lnTo>
                <a:lnTo>
                  <a:pt x="466" y="1386"/>
                </a:lnTo>
                <a:lnTo>
                  <a:pt x="915" y="938"/>
                </a:lnTo>
                <a:lnTo>
                  <a:pt x="915" y="926"/>
                </a:lnTo>
                <a:lnTo>
                  <a:pt x="462" y="926"/>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8" name="Freeform 208"/>
          <p:cNvSpPr>
            <a:spLocks/>
          </p:cNvSpPr>
          <p:nvPr userDrawn="1"/>
        </p:nvSpPr>
        <p:spPr bwMode="auto">
          <a:xfrm>
            <a:off x="7323667" y="3924301"/>
            <a:ext cx="977900" cy="1960033"/>
          </a:xfrm>
          <a:custGeom>
            <a:avLst/>
            <a:gdLst>
              <a:gd name="T0" fmla="*/ 0 w 462"/>
              <a:gd name="T1" fmla="*/ 462 h 926"/>
              <a:gd name="T2" fmla="*/ 0 w 462"/>
              <a:gd name="T3" fmla="*/ 926 h 926"/>
              <a:gd name="T4" fmla="*/ 232 w 462"/>
              <a:gd name="T5" fmla="*/ 694 h 926"/>
              <a:gd name="T6" fmla="*/ 462 w 462"/>
              <a:gd name="T7" fmla="*/ 462 h 926"/>
              <a:gd name="T8" fmla="*/ 462 w 462"/>
              <a:gd name="T9" fmla="*/ 0 h 926"/>
              <a:gd name="T10" fmla="*/ 0 w 462"/>
              <a:gd name="T11" fmla="*/ 462 h 926"/>
            </a:gdLst>
            <a:ahLst/>
            <a:cxnLst>
              <a:cxn ang="0">
                <a:pos x="T0" y="T1"/>
              </a:cxn>
              <a:cxn ang="0">
                <a:pos x="T2" y="T3"/>
              </a:cxn>
              <a:cxn ang="0">
                <a:pos x="T4" y="T5"/>
              </a:cxn>
              <a:cxn ang="0">
                <a:pos x="T6" y="T7"/>
              </a:cxn>
              <a:cxn ang="0">
                <a:pos x="T8" y="T9"/>
              </a:cxn>
              <a:cxn ang="0">
                <a:pos x="T10" y="T11"/>
              </a:cxn>
            </a:cxnLst>
            <a:rect l="0" t="0" r="r" b="b"/>
            <a:pathLst>
              <a:path w="462" h="926">
                <a:moveTo>
                  <a:pt x="0" y="462"/>
                </a:moveTo>
                <a:lnTo>
                  <a:pt x="0" y="926"/>
                </a:lnTo>
                <a:lnTo>
                  <a:pt x="232" y="694"/>
                </a:lnTo>
                <a:lnTo>
                  <a:pt x="462" y="462"/>
                </a:lnTo>
                <a:lnTo>
                  <a:pt x="462" y="0"/>
                </a:lnTo>
                <a:lnTo>
                  <a:pt x="0" y="462"/>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9" name="Freeform 209"/>
          <p:cNvSpPr>
            <a:spLocks/>
          </p:cNvSpPr>
          <p:nvPr userDrawn="1"/>
        </p:nvSpPr>
        <p:spPr bwMode="auto">
          <a:xfrm>
            <a:off x="7332134" y="5884333"/>
            <a:ext cx="969433" cy="973667"/>
          </a:xfrm>
          <a:custGeom>
            <a:avLst/>
            <a:gdLst>
              <a:gd name="T0" fmla="*/ 0 w 458"/>
              <a:gd name="T1" fmla="*/ 460 h 460"/>
              <a:gd name="T2" fmla="*/ 458 w 458"/>
              <a:gd name="T3" fmla="*/ 460 h 460"/>
              <a:gd name="T4" fmla="*/ 458 w 458"/>
              <a:gd name="T5" fmla="*/ 0 h 460"/>
              <a:gd name="T6" fmla="*/ 0 w 458"/>
              <a:gd name="T7" fmla="*/ 460 h 460"/>
            </a:gdLst>
            <a:ahLst/>
            <a:cxnLst>
              <a:cxn ang="0">
                <a:pos x="T0" y="T1"/>
              </a:cxn>
              <a:cxn ang="0">
                <a:pos x="T2" y="T3"/>
              </a:cxn>
              <a:cxn ang="0">
                <a:pos x="T4" y="T5"/>
              </a:cxn>
              <a:cxn ang="0">
                <a:pos x="T6" y="T7"/>
              </a:cxn>
            </a:cxnLst>
            <a:rect l="0" t="0" r="r" b="b"/>
            <a:pathLst>
              <a:path w="458" h="460">
                <a:moveTo>
                  <a:pt x="0" y="460"/>
                </a:moveTo>
                <a:lnTo>
                  <a:pt x="458" y="460"/>
                </a:lnTo>
                <a:lnTo>
                  <a:pt x="458" y="0"/>
                </a:lnTo>
                <a:lnTo>
                  <a:pt x="0" y="46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0" name="Freeform 211"/>
          <p:cNvSpPr>
            <a:spLocks/>
          </p:cNvSpPr>
          <p:nvPr userDrawn="1"/>
        </p:nvSpPr>
        <p:spPr bwMode="auto">
          <a:xfrm>
            <a:off x="6339417" y="5884333"/>
            <a:ext cx="984251" cy="973667"/>
          </a:xfrm>
          <a:custGeom>
            <a:avLst/>
            <a:gdLst>
              <a:gd name="T0" fmla="*/ 465 w 465"/>
              <a:gd name="T1" fmla="*/ 0 h 460"/>
              <a:gd name="T2" fmla="*/ 0 w 465"/>
              <a:gd name="T3" fmla="*/ 0 h 460"/>
              <a:gd name="T4" fmla="*/ 0 w 465"/>
              <a:gd name="T5" fmla="*/ 460 h 460"/>
              <a:gd name="T6" fmla="*/ 4 w 465"/>
              <a:gd name="T7" fmla="*/ 460 h 460"/>
              <a:gd name="T8" fmla="*/ 232 w 465"/>
              <a:gd name="T9" fmla="*/ 232 h 460"/>
              <a:gd name="T10" fmla="*/ 465 w 465"/>
              <a:gd name="T11" fmla="*/ 0 h 460"/>
            </a:gdLst>
            <a:ahLst/>
            <a:cxnLst>
              <a:cxn ang="0">
                <a:pos x="T0" y="T1"/>
              </a:cxn>
              <a:cxn ang="0">
                <a:pos x="T2" y="T3"/>
              </a:cxn>
              <a:cxn ang="0">
                <a:pos x="T4" y="T5"/>
              </a:cxn>
              <a:cxn ang="0">
                <a:pos x="T6" y="T7"/>
              </a:cxn>
              <a:cxn ang="0">
                <a:pos x="T8" y="T9"/>
              </a:cxn>
              <a:cxn ang="0">
                <a:pos x="T10" y="T11"/>
              </a:cxn>
            </a:cxnLst>
            <a:rect l="0" t="0" r="r" b="b"/>
            <a:pathLst>
              <a:path w="465" h="460">
                <a:moveTo>
                  <a:pt x="465" y="0"/>
                </a:moveTo>
                <a:lnTo>
                  <a:pt x="0" y="0"/>
                </a:lnTo>
                <a:lnTo>
                  <a:pt x="0" y="460"/>
                </a:lnTo>
                <a:lnTo>
                  <a:pt x="4" y="460"/>
                </a:lnTo>
                <a:lnTo>
                  <a:pt x="232" y="232"/>
                </a:lnTo>
                <a:lnTo>
                  <a:pt x="465" y="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1" name="Freeform 212"/>
          <p:cNvSpPr>
            <a:spLocks/>
          </p:cNvSpPr>
          <p:nvPr userDrawn="1"/>
        </p:nvSpPr>
        <p:spPr bwMode="auto">
          <a:xfrm>
            <a:off x="8301567" y="4415367"/>
            <a:ext cx="982133" cy="1468967"/>
          </a:xfrm>
          <a:custGeom>
            <a:avLst/>
            <a:gdLst>
              <a:gd name="T0" fmla="*/ 0 w 464"/>
              <a:gd name="T1" fmla="*/ 230 h 694"/>
              <a:gd name="T2" fmla="*/ 0 w 464"/>
              <a:gd name="T3" fmla="*/ 694 h 694"/>
              <a:gd name="T4" fmla="*/ 464 w 464"/>
              <a:gd name="T5" fmla="*/ 694 h 694"/>
              <a:gd name="T6" fmla="*/ 464 w 464"/>
              <a:gd name="T7" fmla="*/ 230 h 694"/>
              <a:gd name="T8" fmla="*/ 232 w 464"/>
              <a:gd name="T9" fmla="*/ 0 h 694"/>
              <a:gd name="T10" fmla="*/ 0 w 464"/>
              <a:gd name="T11" fmla="*/ 230 h 694"/>
            </a:gdLst>
            <a:ahLst/>
            <a:cxnLst>
              <a:cxn ang="0">
                <a:pos x="T0" y="T1"/>
              </a:cxn>
              <a:cxn ang="0">
                <a:pos x="T2" y="T3"/>
              </a:cxn>
              <a:cxn ang="0">
                <a:pos x="T4" y="T5"/>
              </a:cxn>
              <a:cxn ang="0">
                <a:pos x="T6" y="T7"/>
              </a:cxn>
              <a:cxn ang="0">
                <a:pos x="T8" y="T9"/>
              </a:cxn>
              <a:cxn ang="0">
                <a:pos x="T10" y="T11"/>
              </a:cxn>
            </a:cxnLst>
            <a:rect l="0" t="0" r="r" b="b"/>
            <a:pathLst>
              <a:path w="464" h="694">
                <a:moveTo>
                  <a:pt x="0" y="230"/>
                </a:moveTo>
                <a:lnTo>
                  <a:pt x="0" y="694"/>
                </a:lnTo>
                <a:lnTo>
                  <a:pt x="464" y="694"/>
                </a:lnTo>
                <a:lnTo>
                  <a:pt x="464" y="230"/>
                </a:lnTo>
                <a:lnTo>
                  <a:pt x="232" y="0"/>
                </a:lnTo>
                <a:lnTo>
                  <a:pt x="0" y="23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2" name="Freeform 156"/>
          <p:cNvSpPr>
            <a:spLocks/>
          </p:cNvSpPr>
          <p:nvPr userDrawn="1"/>
        </p:nvSpPr>
        <p:spPr bwMode="auto">
          <a:xfrm>
            <a:off x="4377267" y="3924301"/>
            <a:ext cx="1962151" cy="1960033"/>
          </a:xfrm>
          <a:custGeom>
            <a:avLst/>
            <a:gdLst>
              <a:gd name="T0" fmla="*/ 0 w 927"/>
              <a:gd name="T1" fmla="*/ 462 h 926"/>
              <a:gd name="T2" fmla="*/ 463 w 927"/>
              <a:gd name="T3" fmla="*/ 462 h 926"/>
              <a:gd name="T4" fmla="*/ 463 w 927"/>
              <a:gd name="T5" fmla="*/ 926 h 926"/>
              <a:gd name="T6" fmla="*/ 927 w 927"/>
              <a:gd name="T7" fmla="*/ 926 h 926"/>
              <a:gd name="T8" fmla="*/ 927 w 927"/>
              <a:gd name="T9" fmla="*/ 462 h 926"/>
              <a:gd name="T10" fmla="*/ 927 w 927"/>
              <a:gd name="T11" fmla="*/ 0 h 926"/>
              <a:gd name="T12" fmla="*/ 463 w 927"/>
              <a:gd name="T13" fmla="*/ 0 h 926"/>
              <a:gd name="T14" fmla="*/ 0 w 927"/>
              <a:gd name="T15" fmla="*/ 462 h 9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7" h="926">
                <a:moveTo>
                  <a:pt x="0" y="462"/>
                </a:moveTo>
                <a:lnTo>
                  <a:pt x="463" y="462"/>
                </a:lnTo>
                <a:lnTo>
                  <a:pt x="463" y="926"/>
                </a:lnTo>
                <a:lnTo>
                  <a:pt x="927" y="926"/>
                </a:lnTo>
                <a:lnTo>
                  <a:pt x="927" y="462"/>
                </a:lnTo>
                <a:lnTo>
                  <a:pt x="927" y="0"/>
                </a:lnTo>
                <a:lnTo>
                  <a:pt x="463" y="0"/>
                </a:lnTo>
                <a:lnTo>
                  <a:pt x="0" y="462"/>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3" name="Freeform 159"/>
          <p:cNvSpPr>
            <a:spLocks/>
          </p:cNvSpPr>
          <p:nvPr userDrawn="1"/>
        </p:nvSpPr>
        <p:spPr bwMode="auto">
          <a:xfrm>
            <a:off x="4381500" y="5884333"/>
            <a:ext cx="1957917" cy="973667"/>
          </a:xfrm>
          <a:custGeom>
            <a:avLst/>
            <a:gdLst>
              <a:gd name="T0" fmla="*/ 461 w 925"/>
              <a:gd name="T1" fmla="*/ 0 h 460"/>
              <a:gd name="T2" fmla="*/ 0 w 925"/>
              <a:gd name="T3" fmla="*/ 460 h 460"/>
              <a:gd name="T4" fmla="*/ 925 w 925"/>
              <a:gd name="T5" fmla="*/ 460 h 460"/>
              <a:gd name="T6" fmla="*/ 925 w 925"/>
              <a:gd name="T7" fmla="*/ 0 h 460"/>
              <a:gd name="T8" fmla="*/ 461 w 925"/>
              <a:gd name="T9" fmla="*/ 0 h 460"/>
            </a:gdLst>
            <a:ahLst/>
            <a:cxnLst>
              <a:cxn ang="0">
                <a:pos x="T0" y="T1"/>
              </a:cxn>
              <a:cxn ang="0">
                <a:pos x="T2" y="T3"/>
              </a:cxn>
              <a:cxn ang="0">
                <a:pos x="T4" y="T5"/>
              </a:cxn>
              <a:cxn ang="0">
                <a:pos x="T6" y="T7"/>
              </a:cxn>
              <a:cxn ang="0">
                <a:pos x="T8" y="T9"/>
              </a:cxn>
            </a:cxnLst>
            <a:rect l="0" t="0" r="r" b="b"/>
            <a:pathLst>
              <a:path w="925" h="460">
                <a:moveTo>
                  <a:pt x="461" y="0"/>
                </a:moveTo>
                <a:lnTo>
                  <a:pt x="0" y="460"/>
                </a:lnTo>
                <a:lnTo>
                  <a:pt x="925" y="460"/>
                </a:lnTo>
                <a:lnTo>
                  <a:pt x="925" y="0"/>
                </a:lnTo>
                <a:lnTo>
                  <a:pt x="461"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4" name="Freeform 160"/>
          <p:cNvSpPr>
            <a:spLocks/>
          </p:cNvSpPr>
          <p:nvPr userDrawn="1"/>
        </p:nvSpPr>
        <p:spPr bwMode="auto">
          <a:xfrm>
            <a:off x="3395134" y="1"/>
            <a:ext cx="2944284" cy="3924300"/>
          </a:xfrm>
          <a:custGeom>
            <a:avLst/>
            <a:gdLst>
              <a:gd name="T0" fmla="*/ 464 w 1391"/>
              <a:gd name="T1" fmla="*/ 464 h 1854"/>
              <a:gd name="T2" fmla="*/ 0 w 1391"/>
              <a:gd name="T3" fmla="*/ 464 h 1854"/>
              <a:gd name="T4" fmla="*/ 464 w 1391"/>
              <a:gd name="T5" fmla="*/ 926 h 1854"/>
              <a:gd name="T6" fmla="*/ 464 w 1391"/>
              <a:gd name="T7" fmla="*/ 1390 h 1854"/>
              <a:gd name="T8" fmla="*/ 927 w 1391"/>
              <a:gd name="T9" fmla="*/ 926 h 1854"/>
              <a:gd name="T10" fmla="*/ 927 w 1391"/>
              <a:gd name="T11" fmla="*/ 1854 h 1854"/>
              <a:gd name="T12" fmla="*/ 1391 w 1391"/>
              <a:gd name="T13" fmla="*/ 1390 h 1854"/>
              <a:gd name="T14" fmla="*/ 1391 w 1391"/>
              <a:gd name="T15" fmla="*/ 926 h 1854"/>
              <a:gd name="T16" fmla="*/ 1159 w 1391"/>
              <a:gd name="T17" fmla="*/ 696 h 1854"/>
              <a:gd name="T18" fmla="*/ 927 w 1391"/>
              <a:gd name="T19" fmla="*/ 464 h 1854"/>
              <a:gd name="T20" fmla="*/ 1391 w 1391"/>
              <a:gd name="T21" fmla="*/ 464 h 1854"/>
              <a:gd name="T22" fmla="*/ 1391 w 1391"/>
              <a:gd name="T23" fmla="*/ 0 h 1854"/>
              <a:gd name="T24" fmla="*/ 464 w 1391"/>
              <a:gd name="T25" fmla="*/ 0 h 1854"/>
              <a:gd name="T26" fmla="*/ 464 w 1391"/>
              <a:gd name="T27" fmla="*/ 46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1" h="1854">
                <a:moveTo>
                  <a:pt x="464" y="464"/>
                </a:moveTo>
                <a:lnTo>
                  <a:pt x="0" y="464"/>
                </a:lnTo>
                <a:lnTo>
                  <a:pt x="464" y="926"/>
                </a:lnTo>
                <a:lnTo>
                  <a:pt x="464" y="1390"/>
                </a:lnTo>
                <a:lnTo>
                  <a:pt x="927" y="926"/>
                </a:lnTo>
                <a:lnTo>
                  <a:pt x="927" y="1854"/>
                </a:lnTo>
                <a:lnTo>
                  <a:pt x="1391" y="1390"/>
                </a:lnTo>
                <a:lnTo>
                  <a:pt x="1391" y="926"/>
                </a:lnTo>
                <a:lnTo>
                  <a:pt x="1159" y="696"/>
                </a:lnTo>
                <a:lnTo>
                  <a:pt x="927" y="464"/>
                </a:lnTo>
                <a:lnTo>
                  <a:pt x="1391" y="464"/>
                </a:lnTo>
                <a:lnTo>
                  <a:pt x="1391" y="0"/>
                </a:lnTo>
                <a:lnTo>
                  <a:pt x="464" y="0"/>
                </a:lnTo>
                <a:lnTo>
                  <a:pt x="464" y="464"/>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5" name="Freeform 174"/>
          <p:cNvSpPr>
            <a:spLocks/>
          </p:cNvSpPr>
          <p:nvPr userDrawn="1"/>
        </p:nvSpPr>
        <p:spPr bwMode="auto">
          <a:xfrm>
            <a:off x="6339418" y="1"/>
            <a:ext cx="2944284" cy="3924300"/>
          </a:xfrm>
          <a:custGeom>
            <a:avLst/>
            <a:gdLst>
              <a:gd name="T0" fmla="*/ 0 w 1391"/>
              <a:gd name="T1" fmla="*/ 464 h 1854"/>
              <a:gd name="T2" fmla="*/ 0 w 1391"/>
              <a:gd name="T3" fmla="*/ 1854 h 1854"/>
              <a:gd name="T4" fmla="*/ 927 w 1391"/>
              <a:gd name="T5" fmla="*/ 926 h 1854"/>
              <a:gd name="T6" fmla="*/ 927 w 1391"/>
              <a:gd name="T7" fmla="*/ 1390 h 1854"/>
              <a:gd name="T8" fmla="*/ 1391 w 1391"/>
              <a:gd name="T9" fmla="*/ 926 h 1854"/>
              <a:gd name="T10" fmla="*/ 1159 w 1391"/>
              <a:gd name="T11" fmla="*/ 696 h 1854"/>
              <a:gd name="T12" fmla="*/ 927 w 1391"/>
              <a:gd name="T13" fmla="*/ 464 h 1854"/>
              <a:gd name="T14" fmla="*/ 1391 w 1391"/>
              <a:gd name="T15" fmla="*/ 464 h 1854"/>
              <a:gd name="T16" fmla="*/ 1391 w 1391"/>
              <a:gd name="T17" fmla="*/ 0 h 1854"/>
              <a:gd name="T18" fmla="*/ 465 w 1391"/>
              <a:gd name="T19" fmla="*/ 0 h 1854"/>
              <a:gd name="T20" fmla="*/ 465 w 1391"/>
              <a:gd name="T21" fmla="*/ 464 h 1854"/>
              <a:gd name="T22" fmla="*/ 0 w 1391"/>
              <a:gd name="T23" fmla="*/ 46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1" h="1854">
                <a:moveTo>
                  <a:pt x="0" y="464"/>
                </a:moveTo>
                <a:lnTo>
                  <a:pt x="0" y="1854"/>
                </a:lnTo>
                <a:lnTo>
                  <a:pt x="927" y="926"/>
                </a:lnTo>
                <a:lnTo>
                  <a:pt x="927" y="1390"/>
                </a:lnTo>
                <a:lnTo>
                  <a:pt x="1391" y="926"/>
                </a:lnTo>
                <a:lnTo>
                  <a:pt x="1159" y="696"/>
                </a:lnTo>
                <a:lnTo>
                  <a:pt x="927" y="464"/>
                </a:lnTo>
                <a:lnTo>
                  <a:pt x="1391" y="464"/>
                </a:lnTo>
                <a:lnTo>
                  <a:pt x="1391" y="0"/>
                </a:lnTo>
                <a:lnTo>
                  <a:pt x="465" y="0"/>
                </a:lnTo>
                <a:lnTo>
                  <a:pt x="465" y="464"/>
                </a:lnTo>
                <a:lnTo>
                  <a:pt x="0" y="464"/>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6" name="Freeform 203"/>
          <p:cNvSpPr>
            <a:spLocks/>
          </p:cNvSpPr>
          <p:nvPr userDrawn="1"/>
        </p:nvSpPr>
        <p:spPr bwMode="auto">
          <a:xfrm>
            <a:off x="6339418" y="3924301"/>
            <a:ext cx="1962151" cy="1960033"/>
          </a:xfrm>
          <a:custGeom>
            <a:avLst/>
            <a:gdLst>
              <a:gd name="T0" fmla="*/ 465 w 927"/>
              <a:gd name="T1" fmla="*/ 462 h 926"/>
              <a:gd name="T2" fmla="*/ 927 w 927"/>
              <a:gd name="T3" fmla="*/ 0 h 926"/>
              <a:gd name="T4" fmla="*/ 0 w 927"/>
              <a:gd name="T5" fmla="*/ 0 h 926"/>
              <a:gd name="T6" fmla="*/ 0 w 927"/>
              <a:gd name="T7" fmla="*/ 926 h 926"/>
              <a:gd name="T8" fmla="*/ 465 w 927"/>
              <a:gd name="T9" fmla="*/ 926 h 926"/>
              <a:gd name="T10" fmla="*/ 465 w 927"/>
              <a:gd name="T11" fmla="*/ 462 h 926"/>
            </a:gdLst>
            <a:ahLst/>
            <a:cxnLst>
              <a:cxn ang="0">
                <a:pos x="T0" y="T1"/>
              </a:cxn>
              <a:cxn ang="0">
                <a:pos x="T2" y="T3"/>
              </a:cxn>
              <a:cxn ang="0">
                <a:pos x="T4" y="T5"/>
              </a:cxn>
              <a:cxn ang="0">
                <a:pos x="T6" y="T7"/>
              </a:cxn>
              <a:cxn ang="0">
                <a:pos x="T8" y="T9"/>
              </a:cxn>
              <a:cxn ang="0">
                <a:pos x="T10" y="T11"/>
              </a:cxn>
            </a:cxnLst>
            <a:rect l="0" t="0" r="r" b="b"/>
            <a:pathLst>
              <a:path w="927" h="926">
                <a:moveTo>
                  <a:pt x="465" y="462"/>
                </a:moveTo>
                <a:lnTo>
                  <a:pt x="927" y="0"/>
                </a:lnTo>
                <a:lnTo>
                  <a:pt x="0" y="0"/>
                </a:lnTo>
                <a:lnTo>
                  <a:pt x="0" y="926"/>
                </a:lnTo>
                <a:lnTo>
                  <a:pt x="465" y="926"/>
                </a:lnTo>
                <a:lnTo>
                  <a:pt x="465" y="462"/>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4A4837DE-194A-60C8-61F0-C0B2EAF8CC3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395135" y="1824635"/>
            <a:ext cx="5258300" cy="339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72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40"/>
                                        <p:tgtEl>
                                          <p:spTgt spid="122"/>
                                        </p:tgtEl>
                                      </p:cBhvr>
                                    </p:animEffect>
                                    <p:set>
                                      <p:cBhvr>
                                        <p:cTn id="7" dur="1" fill="hold">
                                          <p:stCondLst>
                                            <p:cond delay="39"/>
                                          </p:stCondLst>
                                        </p:cTn>
                                        <p:tgtEl>
                                          <p:spTgt spid="122"/>
                                        </p:tgtEl>
                                        <p:attrNameLst>
                                          <p:attrName>style.visibility</p:attrName>
                                        </p:attrNameLst>
                                      </p:cBhvr>
                                      <p:to>
                                        <p:strVal val="hidden"/>
                                      </p:to>
                                    </p:set>
                                  </p:childTnLst>
                                </p:cTn>
                              </p:par>
                            </p:childTnLst>
                          </p:cTn>
                        </p:par>
                        <p:par>
                          <p:cTn id="8" fill="hold">
                            <p:stCondLst>
                              <p:cond delay="40"/>
                            </p:stCondLst>
                            <p:childTnLst>
                              <p:par>
                                <p:cTn id="9" presetID="10" presetClass="exit" presetSubtype="0" fill="hold" grpId="0" nodeType="afterEffect">
                                  <p:stCondLst>
                                    <p:cond delay="0"/>
                                  </p:stCondLst>
                                  <p:childTnLst>
                                    <p:animEffect transition="out" filter="fade">
                                      <p:cBhvr>
                                        <p:cTn id="10" dur="40"/>
                                        <p:tgtEl>
                                          <p:spTgt spid="123"/>
                                        </p:tgtEl>
                                      </p:cBhvr>
                                    </p:animEffect>
                                    <p:set>
                                      <p:cBhvr>
                                        <p:cTn id="11" dur="1" fill="hold">
                                          <p:stCondLst>
                                            <p:cond delay="39"/>
                                          </p:stCondLst>
                                        </p:cTn>
                                        <p:tgtEl>
                                          <p:spTgt spid="123"/>
                                        </p:tgtEl>
                                        <p:attrNameLst>
                                          <p:attrName>style.visibility</p:attrName>
                                        </p:attrNameLst>
                                      </p:cBhvr>
                                      <p:to>
                                        <p:strVal val="hidden"/>
                                      </p:to>
                                    </p:set>
                                  </p:childTnLst>
                                </p:cTn>
                              </p:par>
                            </p:childTnLst>
                          </p:cTn>
                        </p:par>
                        <p:par>
                          <p:cTn id="12" fill="hold">
                            <p:stCondLst>
                              <p:cond delay="80"/>
                            </p:stCondLst>
                            <p:childTnLst>
                              <p:par>
                                <p:cTn id="13" presetID="10" presetClass="exit" presetSubtype="0" fill="hold" grpId="0" nodeType="afterEffect">
                                  <p:stCondLst>
                                    <p:cond delay="0"/>
                                  </p:stCondLst>
                                  <p:childTnLst>
                                    <p:animEffect transition="out" filter="fade">
                                      <p:cBhvr>
                                        <p:cTn id="14" dur="40"/>
                                        <p:tgtEl>
                                          <p:spTgt spid="153"/>
                                        </p:tgtEl>
                                      </p:cBhvr>
                                    </p:animEffect>
                                    <p:set>
                                      <p:cBhvr>
                                        <p:cTn id="15" dur="1" fill="hold">
                                          <p:stCondLst>
                                            <p:cond delay="39"/>
                                          </p:stCondLst>
                                        </p:cTn>
                                        <p:tgtEl>
                                          <p:spTgt spid="153"/>
                                        </p:tgtEl>
                                        <p:attrNameLst>
                                          <p:attrName>style.visibility</p:attrName>
                                        </p:attrNameLst>
                                      </p:cBhvr>
                                      <p:to>
                                        <p:strVal val="hidden"/>
                                      </p:to>
                                    </p:set>
                                  </p:childTnLst>
                                </p:cTn>
                              </p:par>
                            </p:childTnLst>
                          </p:cTn>
                        </p:par>
                        <p:par>
                          <p:cTn id="16" fill="hold">
                            <p:stCondLst>
                              <p:cond delay="120"/>
                            </p:stCondLst>
                            <p:childTnLst>
                              <p:par>
                                <p:cTn id="17" presetID="10" presetClass="exit" presetSubtype="0" fill="hold" grpId="0" nodeType="afterEffect">
                                  <p:stCondLst>
                                    <p:cond delay="0"/>
                                  </p:stCondLst>
                                  <p:childTnLst>
                                    <p:animEffect transition="out" filter="fade">
                                      <p:cBhvr>
                                        <p:cTn id="18" dur="40"/>
                                        <p:tgtEl>
                                          <p:spTgt spid="143"/>
                                        </p:tgtEl>
                                      </p:cBhvr>
                                    </p:animEffect>
                                    <p:set>
                                      <p:cBhvr>
                                        <p:cTn id="19" dur="1" fill="hold">
                                          <p:stCondLst>
                                            <p:cond delay="39"/>
                                          </p:stCondLst>
                                        </p:cTn>
                                        <p:tgtEl>
                                          <p:spTgt spid="143"/>
                                        </p:tgtEl>
                                        <p:attrNameLst>
                                          <p:attrName>style.visibility</p:attrName>
                                        </p:attrNameLst>
                                      </p:cBhvr>
                                      <p:to>
                                        <p:strVal val="hidden"/>
                                      </p:to>
                                    </p:set>
                                  </p:childTnLst>
                                </p:cTn>
                              </p:par>
                            </p:childTnLst>
                          </p:cTn>
                        </p:par>
                        <p:par>
                          <p:cTn id="20" fill="hold">
                            <p:stCondLst>
                              <p:cond delay="160"/>
                            </p:stCondLst>
                            <p:childTnLst>
                              <p:par>
                                <p:cTn id="21" presetID="10" presetClass="exit" presetSubtype="0" fill="hold" grpId="0" nodeType="afterEffect">
                                  <p:stCondLst>
                                    <p:cond delay="0"/>
                                  </p:stCondLst>
                                  <p:childTnLst>
                                    <p:animEffect transition="out" filter="fade">
                                      <p:cBhvr>
                                        <p:cTn id="22" dur="40"/>
                                        <p:tgtEl>
                                          <p:spTgt spid="160"/>
                                        </p:tgtEl>
                                      </p:cBhvr>
                                    </p:animEffect>
                                    <p:set>
                                      <p:cBhvr>
                                        <p:cTn id="23" dur="1" fill="hold">
                                          <p:stCondLst>
                                            <p:cond delay="39"/>
                                          </p:stCondLst>
                                        </p:cTn>
                                        <p:tgtEl>
                                          <p:spTgt spid="160"/>
                                        </p:tgtEl>
                                        <p:attrNameLst>
                                          <p:attrName>style.visibility</p:attrName>
                                        </p:attrNameLst>
                                      </p:cBhvr>
                                      <p:to>
                                        <p:strVal val="hidden"/>
                                      </p:to>
                                    </p:set>
                                  </p:childTnLst>
                                </p:cTn>
                              </p:par>
                            </p:childTnLst>
                          </p:cTn>
                        </p:par>
                        <p:par>
                          <p:cTn id="24" fill="hold">
                            <p:stCondLst>
                              <p:cond delay="200"/>
                            </p:stCondLst>
                            <p:childTnLst>
                              <p:par>
                                <p:cTn id="25" presetID="10" presetClass="exit" presetSubtype="0" fill="hold" grpId="0" nodeType="afterEffect">
                                  <p:stCondLst>
                                    <p:cond delay="0"/>
                                  </p:stCondLst>
                                  <p:childTnLst>
                                    <p:animEffect transition="out" filter="fade">
                                      <p:cBhvr>
                                        <p:cTn id="26" dur="40"/>
                                        <p:tgtEl>
                                          <p:spTgt spid="172"/>
                                        </p:tgtEl>
                                      </p:cBhvr>
                                    </p:animEffect>
                                    <p:set>
                                      <p:cBhvr>
                                        <p:cTn id="27" dur="1" fill="hold">
                                          <p:stCondLst>
                                            <p:cond delay="39"/>
                                          </p:stCondLst>
                                        </p:cTn>
                                        <p:tgtEl>
                                          <p:spTgt spid="172"/>
                                        </p:tgtEl>
                                        <p:attrNameLst>
                                          <p:attrName>style.visibility</p:attrName>
                                        </p:attrNameLst>
                                      </p:cBhvr>
                                      <p:to>
                                        <p:strVal val="hidden"/>
                                      </p:to>
                                    </p:set>
                                  </p:childTnLst>
                                </p:cTn>
                              </p:par>
                            </p:childTnLst>
                          </p:cTn>
                        </p:par>
                        <p:par>
                          <p:cTn id="28" fill="hold">
                            <p:stCondLst>
                              <p:cond delay="240"/>
                            </p:stCondLst>
                            <p:childTnLst>
                              <p:par>
                                <p:cTn id="29" presetID="10" presetClass="exit" presetSubtype="0" fill="hold" grpId="0" nodeType="afterEffect">
                                  <p:stCondLst>
                                    <p:cond delay="0"/>
                                  </p:stCondLst>
                                  <p:childTnLst>
                                    <p:animEffect transition="out" filter="fade">
                                      <p:cBhvr>
                                        <p:cTn id="30" dur="40"/>
                                        <p:tgtEl>
                                          <p:spTgt spid="116"/>
                                        </p:tgtEl>
                                      </p:cBhvr>
                                    </p:animEffect>
                                    <p:set>
                                      <p:cBhvr>
                                        <p:cTn id="31" dur="1" fill="hold">
                                          <p:stCondLst>
                                            <p:cond delay="39"/>
                                          </p:stCondLst>
                                        </p:cTn>
                                        <p:tgtEl>
                                          <p:spTgt spid="116"/>
                                        </p:tgtEl>
                                        <p:attrNameLst>
                                          <p:attrName>style.visibility</p:attrName>
                                        </p:attrNameLst>
                                      </p:cBhvr>
                                      <p:to>
                                        <p:strVal val="hidden"/>
                                      </p:to>
                                    </p:set>
                                  </p:childTnLst>
                                </p:cTn>
                              </p:par>
                            </p:childTnLst>
                          </p:cTn>
                        </p:par>
                        <p:par>
                          <p:cTn id="32" fill="hold">
                            <p:stCondLst>
                              <p:cond delay="280"/>
                            </p:stCondLst>
                            <p:childTnLst>
                              <p:par>
                                <p:cTn id="33" presetID="10" presetClass="exit" presetSubtype="0" fill="hold" grpId="0" nodeType="afterEffect">
                                  <p:stCondLst>
                                    <p:cond delay="0"/>
                                  </p:stCondLst>
                                  <p:childTnLst>
                                    <p:animEffect transition="out" filter="fade">
                                      <p:cBhvr>
                                        <p:cTn id="34" dur="40"/>
                                        <p:tgtEl>
                                          <p:spTgt spid="118"/>
                                        </p:tgtEl>
                                      </p:cBhvr>
                                    </p:animEffect>
                                    <p:set>
                                      <p:cBhvr>
                                        <p:cTn id="35" dur="1" fill="hold">
                                          <p:stCondLst>
                                            <p:cond delay="39"/>
                                          </p:stCondLst>
                                        </p:cTn>
                                        <p:tgtEl>
                                          <p:spTgt spid="118"/>
                                        </p:tgtEl>
                                        <p:attrNameLst>
                                          <p:attrName>style.visibility</p:attrName>
                                        </p:attrNameLst>
                                      </p:cBhvr>
                                      <p:to>
                                        <p:strVal val="hidden"/>
                                      </p:to>
                                    </p:set>
                                  </p:childTnLst>
                                </p:cTn>
                              </p:par>
                            </p:childTnLst>
                          </p:cTn>
                        </p:par>
                        <p:par>
                          <p:cTn id="36" fill="hold">
                            <p:stCondLst>
                              <p:cond delay="320"/>
                            </p:stCondLst>
                            <p:childTnLst>
                              <p:par>
                                <p:cTn id="37" presetID="10" presetClass="exit" presetSubtype="0" fill="hold" grpId="0" nodeType="afterEffect">
                                  <p:stCondLst>
                                    <p:cond delay="0"/>
                                  </p:stCondLst>
                                  <p:childTnLst>
                                    <p:animEffect transition="out" filter="fade">
                                      <p:cBhvr>
                                        <p:cTn id="38" dur="40"/>
                                        <p:tgtEl>
                                          <p:spTgt spid="141"/>
                                        </p:tgtEl>
                                      </p:cBhvr>
                                    </p:animEffect>
                                    <p:set>
                                      <p:cBhvr>
                                        <p:cTn id="39" dur="1" fill="hold">
                                          <p:stCondLst>
                                            <p:cond delay="39"/>
                                          </p:stCondLst>
                                        </p:cTn>
                                        <p:tgtEl>
                                          <p:spTgt spid="141"/>
                                        </p:tgtEl>
                                        <p:attrNameLst>
                                          <p:attrName>style.visibility</p:attrName>
                                        </p:attrNameLst>
                                      </p:cBhvr>
                                      <p:to>
                                        <p:strVal val="hidden"/>
                                      </p:to>
                                    </p:set>
                                  </p:childTnLst>
                                </p:cTn>
                              </p:par>
                            </p:childTnLst>
                          </p:cTn>
                        </p:par>
                        <p:par>
                          <p:cTn id="40" fill="hold">
                            <p:stCondLst>
                              <p:cond delay="360"/>
                            </p:stCondLst>
                            <p:childTnLst>
                              <p:par>
                                <p:cTn id="41" presetID="10" presetClass="exit" presetSubtype="0" fill="hold" grpId="0" nodeType="afterEffect">
                                  <p:stCondLst>
                                    <p:cond delay="0"/>
                                  </p:stCondLst>
                                  <p:childTnLst>
                                    <p:animEffect transition="out" filter="fade">
                                      <p:cBhvr>
                                        <p:cTn id="42" dur="40"/>
                                        <p:tgtEl>
                                          <p:spTgt spid="158"/>
                                        </p:tgtEl>
                                      </p:cBhvr>
                                    </p:animEffect>
                                    <p:set>
                                      <p:cBhvr>
                                        <p:cTn id="43" dur="1" fill="hold">
                                          <p:stCondLst>
                                            <p:cond delay="39"/>
                                          </p:stCondLst>
                                        </p:cTn>
                                        <p:tgtEl>
                                          <p:spTgt spid="158"/>
                                        </p:tgtEl>
                                        <p:attrNameLst>
                                          <p:attrName>style.visibility</p:attrName>
                                        </p:attrNameLst>
                                      </p:cBhvr>
                                      <p:to>
                                        <p:strVal val="hidden"/>
                                      </p:to>
                                    </p:set>
                                  </p:childTnLst>
                                </p:cTn>
                              </p:par>
                            </p:childTnLst>
                          </p:cTn>
                        </p:par>
                        <p:par>
                          <p:cTn id="44" fill="hold">
                            <p:stCondLst>
                              <p:cond delay="400"/>
                            </p:stCondLst>
                            <p:childTnLst>
                              <p:par>
                                <p:cTn id="45" presetID="10" presetClass="exit" presetSubtype="0" fill="hold" grpId="0" nodeType="afterEffect">
                                  <p:stCondLst>
                                    <p:cond delay="0"/>
                                  </p:stCondLst>
                                  <p:childTnLst>
                                    <p:animEffect transition="out" filter="fade">
                                      <p:cBhvr>
                                        <p:cTn id="46" dur="40"/>
                                        <p:tgtEl>
                                          <p:spTgt spid="130"/>
                                        </p:tgtEl>
                                      </p:cBhvr>
                                    </p:animEffect>
                                    <p:set>
                                      <p:cBhvr>
                                        <p:cTn id="47" dur="1" fill="hold">
                                          <p:stCondLst>
                                            <p:cond delay="39"/>
                                          </p:stCondLst>
                                        </p:cTn>
                                        <p:tgtEl>
                                          <p:spTgt spid="130"/>
                                        </p:tgtEl>
                                        <p:attrNameLst>
                                          <p:attrName>style.visibility</p:attrName>
                                        </p:attrNameLst>
                                      </p:cBhvr>
                                      <p:to>
                                        <p:strVal val="hidden"/>
                                      </p:to>
                                    </p:set>
                                  </p:childTnLst>
                                </p:cTn>
                              </p:par>
                            </p:childTnLst>
                          </p:cTn>
                        </p:par>
                        <p:par>
                          <p:cTn id="48" fill="hold">
                            <p:stCondLst>
                              <p:cond delay="440"/>
                            </p:stCondLst>
                            <p:childTnLst>
                              <p:par>
                                <p:cTn id="49" presetID="10" presetClass="exit" presetSubtype="0" fill="hold" grpId="0" nodeType="afterEffect">
                                  <p:stCondLst>
                                    <p:cond delay="0"/>
                                  </p:stCondLst>
                                  <p:childTnLst>
                                    <p:animEffect transition="out" filter="fade">
                                      <p:cBhvr>
                                        <p:cTn id="50" dur="40"/>
                                        <p:tgtEl>
                                          <p:spTgt spid="150"/>
                                        </p:tgtEl>
                                      </p:cBhvr>
                                    </p:animEffect>
                                    <p:set>
                                      <p:cBhvr>
                                        <p:cTn id="51" dur="1" fill="hold">
                                          <p:stCondLst>
                                            <p:cond delay="39"/>
                                          </p:stCondLst>
                                        </p:cTn>
                                        <p:tgtEl>
                                          <p:spTgt spid="150"/>
                                        </p:tgtEl>
                                        <p:attrNameLst>
                                          <p:attrName>style.visibility</p:attrName>
                                        </p:attrNameLst>
                                      </p:cBhvr>
                                      <p:to>
                                        <p:strVal val="hidden"/>
                                      </p:to>
                                    </p:set>
                                  </p:childTnLst>
                                </p:cTn>
                              </p:par>
                            </p:childTnLst>
                          </p:cTn>
                        </p:par>
                        <p:par>
                          <p:cTn id="52" fill="hold">
                            <p:stCondLst>
                              <p:cond delay="480"/>
                            </p:stCondLst>
                            <p:childTnLst>
                              <p:par>
                                <p:cTn id="53" presetID="10" presetClass="exit" presetSubtype="0" fill="hold" grpId="0" nodeType="afterEffect">
                                  <p:stCondLst>
                                    <p:cond delay="0"/>
                                  </p:stCondLst>
                                  <p:childTnLst>
                                    <p:animEffect transition="out" filter="fade">
                                      <p:cBhvr>
                                        <p:cTn id="54" dur="40"/>
                                        <p:tgtEl>
                                          <p:spTgt spid="147"/>
                                        </p:tgtEl>
                                      </p:cBhvr>
                                    </p:animEffect>
                                    <p:set>
                                      <p:cBhvr>
                                        <p:cTn id="55" dur="1" fill="hold">
                                          <p:stCondLst>
                                            <p:cond delay="39"/>
                                          </p:stCondLst>
                                        </p:cTn>
                                        <p:tgtEl>
                                          <p:spTgt spid="147"/>
                                        </p:tgtEl>
                                        <p:attrNameLst>
                                          <p:attrName>style.visibility</p:attrName>
                                        </p:attrNameLst>
                                      </p:cBhvr>
                                      <p:to>
                                        <p:strVal val="hidden"/>
                                      </p:to>
                                    </p:set>
                                  </p:childTnLst>
                                </p:cTn>
                              </p:par>
                            </p:childTnLst>
                          </p:cTn>
                        </p:par>
                        <p:par>
                          <p:cTn id="56" fill="hold">
                            <p:stCondLst>
                              <p:cond delay="520"/>
                            </p:stCondLst>
                            <p:childTnLst>
                              <p:par>
                                <p:cTn id="57" presetID="10" presetClass="exit" presetSubtype="0" fill="hold" grpId="0" nodeType="afterEffect">
                                  <p:stCondLst>
                                    <p:cond delay="0"/>
                                  </p:stCondLst>
                                  <p:childTnLst>
                                    <p:animEffect transition="out" filter="fade">
                                      <p:cBhvr>
                                        <p:cTn id="58" dur="40"/>
                                        <p:tgtEl>
                                          <p:spTgt spid="167"/>
                                        </p:tgtEl>
                                      </p:cBhvr>
                                    </p:animEffect>
                                    <p:set>
                                      <p:cBhvr>
                                        <p:cTn id="59" dur="1" fill="hold">
                                          <p:stCondLst>
                                            <p:cond delay="39"/>
                                          </p:stCondLst>
                                        </p:cTn>
                                        <p:tgtEl>
                                          <p:spTgt spid="167"/>
                                        </p:tgtEl>
                                        <p:attrNameLst>
                                          <p:attrName>style.visibility</p:attrName>
                                        </p:attrNameLst>
                                      </p:cBhvr>
                                      <p:to>
                                        <p:strVal val="hidden"/>
                                      </p:to>
                                    </p:set>
                                  </p:childTnLst>
                                </p:cTn>
                              </p:par>
                            </p:childTnLst>
                          </p:cTn>
                        </p:par>
                        <p:par>
                          <p:cTn id="60" fill="hold">
                            <p:stCondLst>
                              <p:cond delay="560"/>
                            </p:stCondLst>
                            <p:childTnLst>
                              <p:par>
                                <p:cTn id="61" presetID="10" presetClass="exit" presetSubtype="0" fill="hold" grpId="0" nodeType="afterEffect">
                                  <p:stCondLst>
                                    <p:cond delay="0"/>
                                  </p:stCondLst>
                                  <p:childTnLst>
                                    <p:animEffect transition="out" filter="fade">
                                      <p:cBhvr>
                                        <p:cTn id="62" dur="40"/>
                                        <p:tgtEl>
                                          <p:spTgt spid="171"/>
                                        </p:tgtEl>
                                      </p:cBhvr>
                                    </p:animEffect>
                                    <p:set>
                                      <p:cBhvr>
                                        <p:cTn id="63" dur="1" fill="hold">
                                          <p:stCondLst>
                                            <p:cond delay="39"/>
                                          </p:stCondLst>
                                        </p:cTn>
                                        <p:tgtEl>
                                          <p:spTgt spid="171"/>
                                        </p:tgtEl>
                                        <p:attrNameLst>
                                          <p:attrName>style.visibility</p:attrName>
                                        </p:attrNameLst>
                                      </p:cBhvr>
                                      <p:to>
                                        <p:strVal val="hidden"/>
                                      </p:to>
                                    </p:set>
                                  </p:childTnLst>
                                </p:cTn>
                              </p:par>
                            </p:childTnLst>
                          </p:cTn>
                        </p:par>
                        <p:par>
                          <p:cTn id="64" fill="hold">
                            <p:stCondLst>
                              <p:cond delay="600"/>
                            </p:stCondLst>
                            <p:childTnLst>
                              <p:par>
                                <p:cTn id="65" presetID="10" presetClass="exit" presetSubtype="0" fill="hold" grpId="0" nodeType="afterEffect">
                                  <p:stCondLst>
                                    <p:cond delay="0"/>
                                  </p:stCondLst>
                                  <p:childTnLst>
                                    <p:animEffect transition="out" filter="fade">
                                      <p:cBhvr>
                                        <p:cTn id="66" dur="40"/>
                                        <p:tgtEl>
                                          <p:spTgt spid="138"/>
                                        </p:tgtEl>
                                      </p:cBhvr>
                                    </p:animEffect>
                                    <p:set>
                                      <p:cBhvr>
                                        <p:cTn id="67" dur="1" fill="hold">
                                          <p:stCondLst>
                                            <p:cond delay="39"/>
                                          </p:stCondLst>
                                        </p:cTn>
                                        <p:tgtEl>
                                          <p:spTgt spid="138"/>
                                        </p:tgtEl>
                                        <p:attrNameLst>
                                          <p:attrName>style.visibility</p:attrName>
                                        </p:attrNameLst>
                                      </p:cBhvr>
                                      <p:to>
                                        <p:strVal val="hidden"/>
                                      </p:to>
                                    </p:set>
                                  </p:childTnLst>
                                </p:cTn>
                              </p:par>
                            </p:childTnLst>
                          </p:cTn>
                        </p:par>
                        <p:par>
                          <p:cTn id="68" fill="hold">
                            <p:stCondLst>
                              <p:cond delay="640"/>
                            </p:stCondLst>
                            <p:childTnLst>
                              <p:par>
                                <p:cTn id="69" presetID="10" presetClass="exit" presetSubtype="0" fill="hold" grpId="0" nodeType="afterEffect">
                                  <p:stCondLst>
                                    <p:cond delay="0"/>
                                  </p:stCondLst>
                                  <p:childTnLst>
                                    <p:animEffect transition="out" filter="fade">
                                      <p:cBhvr>
                                        <p:cTn id="70" dur="40"/>
                                        <p:tgtEl>
                                          <p:spTgt spid="155"/>
                                        </p:tgtEl>
                                      </p:cBhvr>
                                    </p:animEffect>
                                    <p:set>
                                      <p:cBhvr>
                                        <p:cTn id="71" dur="1" fill="hold">
                                          <p:stCondLst>
                                            <p:cond delay="39"/>
                                          </p:stCondLst>
                                        </p:cTn>
                                        <p:tgtEl>
                                          <p:spTgt spid="155"/>
                                        </p:tgtEl>
                                        <p:attrNameLst>
                                          <p:attrName>style.visibility</p:attrName>
                                        </p:attrNameLst>
                                      </p:cBhvr>
                                      <p:to>
                                        <p:strVal val="hidden"/>
                                      </p:to>
                                    </p:set>
                                  </p:childTnLst>
                                </p:cTn>
                              </p:par>
                            </p:childTnLst>
                          </p:cTn>
                        </p:par>
                        <p:par>
                          <p:cTn id="72" fill="hold">
                            <p:stCondLst>
                              <p:cond delay="680"/>
                            </p:stCondLst>
                            <p:childTnLst>
                              <p:par>
                                <p:cTn id="73" presetID="10" presetClass="exit" presetSubtype="0" fill="hold" grpId="0" nodeType="afterEffect">
                                  <p:stCondLst>
                                    <p:cond delay="0"/>
                                  </p:stCondLst>
                                  <p:childTnLst>
                                    <p:animEffect transition="out" filter="fade">
                                      <p:cBhvr>
                                        <p:cTn id="74" dur="40"/>
                                        <p:tgtEl>
                                          <p:spTgt spid="164"/>
                                        </p:tgtEl>
                                      </p:cBhvr>
                                    </p:animEffect>
                                    <p:set>
                                      <p:cBhvr>
                                        <p:cTn id="75" dur="1" fill="hold">
                                          <p:stCondLst>
                                            <p:cond delay="39"/>
                                          </p:stCondLst>
                                        </p:cTn>
                                        <p:tgtEl>
                                          <p:spTgt spid="164"/>
                                        </p:tgtEl>
                                        <p:attrNameLst>
                                          <p:attrName>style.visibility</p:attrName>
                                        </p:attrNameLst>
                                      </p:cBhvr>
                                      <p:to>
                                        <p:strVal val="hidden"/>
                                      </p:to>
                                    </p:set>
                                  </p:childTnLst>
                                </p:cTn>
                              </p:par>
                            </p:childTnLst>
                          </p:cTn>
                        </p:par>
                        <p:par>
                          <p:cTn id="76" fill="hold">
                            <p:stCondLst>
                              <p:cond delay="720"/>
                            </p:stCondLst>
                            <p:childTnLst>
                              <p:par>
                                <p:cTn id="77" presetID="10" presetClass="exit" presetSubtype="0" fill="hold" grpId="0" nodeType="afterEffect">
                                  <p:stCondLst>
                                    <p:cond delay="0"/>
                                  </p:stCondLst>
                                  <p:childTnLst>
                                    <p:animEffect transition="out" filter="fade">
                                      <p:cBhvr>
                                        <p:cTn id="78" dur="40"/>
                                        <p:tgtEl>
                                          <p:spTgt spid="133"/>
                                        </p:tgtEl>
                                      </p:cBhvr>
                                    </p:animEffect>
                                    <p:set>
                                      <p:cBhvr>
                                        <p:cTn id="79" dur="1" fill="hold">
                                          <p:stCondLst>
                                            <p:cond delay="39"/>
                                          </p:stCondLst>
                                        </p:cTn>
                                        <p:tgtEl>
                                          <p:spTgt spid="133"/>
                                        </p:tgtEl>
                                        <p:attrNameLst>
                                          <p:attrName>style.visibility</p:attrName>
                                        </p:attrNameLst>
                                      </p:cBhvr>
                                      <p:to>
                                        <p:strVal val="hidden"/>
                                      </p:to>
                                    </p:set>
                                  </p:childTnLst>
                                </p:cTn>
                              </p:par>
                            </p:childTnLst>
                          </p:cTn>
                        </p:par>
                        <p:par>
                          <p:cTn id="80" fill="hold">
                            <p:stCondLst>
                              <p:cond delay="760"/>
                            </p:stCondLst>
                            <p:childTnLst>
                              <p:par>
                                <p:cTn id="81" presetID="10" presetClass="exit" presetSubtype="0" fill="hold" grpId="0" nodeType="afterEffect">
                                  <p:stCondLst>
                                    <p:cond delay="0"/>
                                  </p:stCondLst>
                                  <p:childTnLst>
                                    <p:animEffect transition="out" filter="fade">
                                      <p:cBhvr>
                                        <p:cTn id="82" dur="40"/>
                                        <p:tgtEl>
                                          <p:spTgt spid="117"/>
                                        </p:tgtEl>
                                      </p:cBhvr>
                                    </p:animEffect>
                                    <p:set>
                                      <p:cBhvr>
                                        <p:cTn id="83" dur="1" fill="hold">
                                          <p:stCondLst>
                                            <p:cond delay="39"/>
                                          </p:stCondLst>
                                        </p:cTn>
                                        <p:tgtEl>
                                          <p:spTgt spid="117"/>
                                        </p:tgtEl>
                                        <p:attrNameLst>
                                          <p:attrName>style.visibility</p:attrName>
                                        </p:attrNameLst>
                                      </p:cBhvr>
                                      <p:to>
                                        <p:strVal val="hidden"/>
                                      </p:to>
                                    </p:set>
                                  </p:childTnLst>
                                </p:cTn>
                              </p:par>
                            </p:childTnLst>
                          </p:cTn>
                        </p:par>
                        <p:par>
                          <p:cTn id="84" fill="hold">
                            <p:stCondLst>
                              <p:cond delay="800"/>
                            </p:stCondLst>
                            <p:childTnLst>
                              <p:par>
                                <p:cTn id="85" presetID="10" presetClass="exit" presetSubtype="0" fill="hold" grpId="0" nodeType="afterEffect">
                                  <p:stCondLst>
                                    <p:cond delay="0"/>
                                  </p:stCondLst>
                                  <p:childTnLst>
                                    <p:animEffect transition="out" filter="fade">
                                      <p:cBhvr>
                                        <p:cTn id="86" dur="40"/>
                                        <p:tgtEl>
                                          <p:spTgt spid="125"/>
                                        </p:tgtEl>
                                      </p:cBhvr>
                                    </p:animEffect>
                                    <p:set>
                                      <p:cBhvr>
                                        <p:cTn id="87" dur="1" fill="hold">
                                          <p:stCondLst>
                                            <p:cond delay="39"/>
                                          </p:stCondLst>
                                        </p:cTn>
                                        <p:tgtEl>
                                          <p:spTgt spid="125"/>
                                        </p:tgtEl>
                                        <p:attrNameLst>
                                          <p:attrName>style.visibility</p:attrName>
                                        </p:attrNameLst>
                                      </p:cBhvr>
                                      <p:to>
                                        <p:strVal val="hidden"/>
                                      </p:to>
                                    </p:set>
                                  </p:childTnLst>
                                </p:cTn>
                              </p:par>
                            </p:childTnLst>
                          </p:cTn>
                        </p:par>
                        <p:par>
                          <p:cTn id="88" fill="hold">
                            <p:stCondLst>
                              <p:cond delay="840"/>
                            </p:stCondLst>
                            <p:childTnLst>
                              <p:par>
                                <p:cTn id="89" presetID="10" presetClass="exit" presetSubtype="0" fill="hold" grpId="0" nodeType="afterEffect">
                                  <p:stCondLst>
                                    <p:cond delay="0"/>
                                  </p:stCondLst>
                                  <p:childTnLst>
                                    <p:animEffect transition="out" filter="fade">
                                      <p:cBhvr>
                                        <p:cTn id="90" dur="40"/>
                                        <p:tgtEl>
                                          <p:spTgt spid="124"/>
                                        </p:tgtEl>
                                      </p:cBhvr>
                                    </p:animEffect>
                                    <p:set>
                                      <p:cBhvr>
                                        <p:cTn id="91" dur="1" fill="hold">
                                          <p:stCondLst>
                                            <p:cond delay="39"/>
                                          </p:stCondLst>
                                        </p:cTn>
                                        <p:tgtEl>
                                          <p:spTgt spid="124"/>
                                        </p:tgtEl>
                                        <p:attrNameLst>
                                          <p:attrName>style.visibility</p:attrName>
                                        </p:attrNameLst>
                                      </p:cBhvr>
                                      <p:to>
                                        <p:strVal val="hidden"/>
                                      </p:to>
                                    </p:set>
                                  </p:childTnLst>
                                </p:cTn>
                              </p:par>
                            </p:childTnLst>
                          </p:cTn>
                        </p:par>
                        <p:par>
                          <p:cTn id="92" fill="hold">
                            <p:stCondLst>
                              <p:cond delay="880"/>
                            </p:stCondLst>
                            <p:childTnLst>
                              <p:par>
                                <p:cTn id="93" presetID="10" presetClass="exit" presetSubtype="0" fill="hold" grpId="0" nodeType="afterEffect">
                                  <p:stCondLst>
                                    <p:cond delay="0"/>
                                  </p:stCondLst>
                                  <p:childTnLst>
                                    <p:animEffect transition="out" filter="fade">
                                      <p:cBhvr>
                                        <p:cTn id="94" dur="40"/>
                                        <p:tgtEl>
                                          <p:spTgt spid="121"/>
                                        </p:tgtEl>
                                      </p:cBhvr>
                                    </p:animEffect>
                                    <p:set>
                                      <p:cBhvr>
                                        <p:cTn id="95" dur="1" fill="hold">
                                          <p:stCondLst>
                                            <p:cond delay="39"/>
                                          </p:stCondLst>
                                        </p:cTn>
                                        <p:tgtEl>
                                          <p:spTgt spid="121"/>
                                        </p:tgtEl>
                                        <p:attrNameLst>
                                          <p:attrName>style.visibility</p:attrName>
                                        </p:attrNameLst>
                                      </p:cBhvr>
                                      <p:to>
                                        <p:strVal val="hidden"/>
                                      </p:to>
                                    </p:set>
                                  </p:childTnLst>
                                </p:cTn>
                              </p:par>
                            </p:childTnLst>
                          </p:cTn>
                        </p:par>
                        <p:par>
                          <p:cTn id="96" fill="hold">
                            <p:stCondLst>
                              <p:cond delay="920"/>
                            </p:stCondLst>
                            <p:childTnLst>
                              <p:par>
                                <p:cTn id="97" presetID="10" presetClass="exit" presetSubtype="0" fill="hold" grpId="0" nodeType="afterEffect">
                                  <p:stCondLst>
                                    <p:cond delay="0"/>
                                  </p:stCondLst>
                                  <p:childTnLst>
                                    <p:animEffect transition="out" filter="fade">
                                      <p:cBhvr>
                                        <p:cTn id="98" dur="40"/>
                                        <p:tgtEl>
                                          <p:spTgt spid="142"/>
                                        </p:tgtEl>
                                      </p:cBhvr>
                                    </p:animEffect>
                                    <p:set>
                                      <p:cBhvr>
                                        <p:cTn id="99" dur="1" fill="hold">
                                          <p:stCondLst>
                                            <p:cond delay="39"/>
                                          </p:stCondLst>
                                        </p:cTn>
                                        <p:tgtEl>
                                          <p:spTgt spid="142"/>
                                        </p:tgtEl>
                                        <p:attrNameLst>
                                          <p:attrName>style.visibility</p:attrName>
                                        </p:attrNameLst>
                                      </p:cBhvr>
                                      <p:to>
                                        <p:strVal val="hidden"/>
                                      </p:to>
                                    </p:set>
                                  </p:childTnLst>
                                </p:cTn>
                              </p:par>
                            </p:childTnLst>
                          </p:cTn>
                        </p:par>
                        <p:par>
                          <p:cTn id="100" fill="hold">
                            <p:stCondLst>
                              <p:cond delay="960"/>
                            </p:stCondLst>
                            <p:childTnLst>
                              <p:par>
                                <p:cTn id="101" presetID="10" presetClass="exit" presetSubtype="0" fill="hold" grpId="0" nodeType="afterEffect">
                                  <p:stCondLst>
                                    <p:cond delay="0"/>
                                  </p:stCondLst>
                                  <p:childTnLst>
                                    <p:animEffect transition="out" filter="fade">
                                      <p:cBhvr>
                                        <p:cTn id="102" dur="40"/>
                                        <p:tgtEl>
                                          <p:spTgt spid="140"/>
                                        </p:tgtEl>
                                      </p:cBhvr>
                                    </p:animEffect>
                                    <p:set>
                                      <p:cBhvr>
                                        <p:cTn id="103" dur="1" fill="hold">
                                          <p:stCondLst>
                                            <p:cond delay="39"/>
                                          </p:stCondLst>
                                        </p:cTn>
                                        <p:tgtEl>
                                          <p:spTgt spid="140"/>
                                        </p:tgtEl>
                                        <p:attrNameLst>
                                          <p:attrName>style.visibility</p:attrName>
                                        </p:attrNameLst>
                                      </p:cBhvr>
                                      <p:to>
                                        <p:strVal val="hidden"/>
                                      </p:to>
                                    </p:set>
                                  </p:childTnLst>
                                </p:cTn>
                              </p:par>
                            </p:childTnLst>
                          </p:cTn>
                        </p:par>
                        <p:par>
                          <p:cTn id="104" fill="hold">
                            <p:stCondLst>
                              <p:cond delay="1000"/>
                            </p:stCondLst>
                            <p:childTnLst>
                              <p:par>
                                <p:cTn id="105" presetID="10" presetClass="exit" presetSubtype="0" fill="hold" grpId="0" nodeType="afterEffect">
                                  <p:stCondLst>
                                    <p:cond delay="0"/>
                                  </p:stCondLst>
                                  <p:childTnLst>
                                    <p:animEffect transition="out" filter="fade">
                                      <p:cBhvr>
                                        <p:cTn id="106" dur="40"/>
                                        <p:tgtEl>
                                          <p:spTgt spid="132"/>
                                        </p:tgtEl>
                                      </p:cBhvr>
                                    </p:animEffect>
                                    <p:set>
                                      <p:cBhvr>
                                        <p:cTn id="107" dur="1" fill="hold">
                                          <p:stCondLst>
                                            <p:cond delay="39"/>
                                          </p:stCondLst>
                                        </p:cTn>
                                        <p:tgtEl>
                                          <p:spTgt spid="132"/>
                                        </p:tgtEl>
                                        <p:attrNameLst>
                                          <p:attrName>style.visibility</p:attrName>
                                        </p:attrNameLst>
                                      </p:cBhvr>
                                      <p:to>
                                        <p:strVal val="hidden"/>
                                      </p:to>
                                    </p:set>
                                  </p:childTnLst>
                                </p:cTn>
                              </p:par>
                            </p:childTnLst>
                          </p:cTn>
                        </p:par>
                        <p:par>
                          <p:cTn id="108" fill="hold">
                            <p:stCondLst>
                              <p:cond delay="1040"/>
                            </p:stCondLst>
                            <p:childTnLst>
                              <p:par>
                                <p:cTn id="109" presetID="10" presetClass="exit" presetSubtype="0" fill="hold" grpId="0" nodeType="afterEffect">
                                  <p:stCondLst>
                                    <p:cond delay="0"/>
                                  </p:stCondLst>
                                  <p:childTnLst>
                                    <p:animEffect transition="out" filter="fade">
                                      <p:cBhvr>
                                        <p:cTn id="110" dur="40"/>
                                        <p:tgtEl>
                                          <p:spTgt spid="135"/>
                                        </p:tgtEl>
                                      </p:cBhvr>
                                    </p:animEffect>
                                    <p:set>
                                      <p:cBhvr>
                                        <p:cTn id="111" dur="1" fill="hold">
                                          <p:stCondLst>
                                            <p:cond delay="39"/>
                                          </p:stCondLst>
                                        </p:cTn>
                                        <p:tgtEl>
                                          <p:spTgt spid="135"/>
                                        </p:tgtEl>
                                        <p:attrNameLst>
                                          <p:attrName>style.visibility</p:attrName>
                                        </p:attrNameLst>
                                      </p:cBhvr>
                                      <p:to>
                                        <p:strVal val="hidden"/>
                                      </p:to>
                                    </p:set>
                                  </p:childTnLst>
                                </p:cTn>
                              </p:par>
                            </p:childTnLst>
                          </p:cTn>
                        </p:par>
                        <p:par>
                          <p:cTn id="112" fill="hold">
                            <p:stCondLst>
                              <p:cond delay="1080"/>
                            </p:stCondLst>
                            <p:childTnLst>
                              <p:par>
                                <p:cTn id="113" presetID="10" presetClass="exit" presetSubtype="0" fill="hold" grpId="0" nodeType="afterEffect">
                                  <p:stCondLst>
                                    <p:cond delay="0"/>
                                  </p:stCondLst>
                                  <p:childTnLst>
                                    <p:animEffect transition="out" filter="fade">
                                      <p:cBhvr>
                                        <p:cTn id="114" dur="40"/>
                                        <p:tgtEl>
                                          <p:spTgt spid="115"/>
                                        </p:tgtEl>
                                      </p:cBhvr>
                                    </p:animEffect>
                                    <p:set>
                                      <p:cBhvr>
                                        <p:cTn id="115" dur="1" fill="hold">
                                          <p:stCondLst>
                                            <p:cond delay="39"/>
                                          </p:stCondLst>
                                        </p:cTn>
                                        <p:tgtEl>
                                          <p:spTgt spid="115"/>
                                        </p:tgtEl>
                                        <p:attrNameLst>
                                          <p:attrName>style.visibility</p:attrName>
                                        </p:attrNameLst>
                                      </p:cBhvr>
                                      <p:to>
                                        <p:strVal val="hidden"/>
                                      </p:to>
                                    </p:set>
                                  </p:childTnLst>
                                </p:cTn>
                              </p:par>
                            </p:childTnLst>
                          </p:cTn>
                        </p:par>
                        <p:par>
                          <p:cTn id="116" fill="hold">
                            <p:stCondLst>
                              <p:cond delay="1120"/>
                            </p:stCondLst>
                            <p:childTnLst>
                              <p:par>
                                <p:cTn id="117" presetID="10" presetClass="exit" presetSubtype="0" fill="hold" grpId="0" nodeType="afterEffect">
                                  <p:stCondLst>
                                    <p:cond delay="0"/>
                                  </p:stCondLst>
                                  <p:childTnLst>
                                    <p:animEffect transition="out" filter="fade">
                                      <p:cBhvr>
                                        <p:cTn id="118" dur="40"/>
                                        <p:tgtEl>
                                          <p:spTgt spid="149"/>
                                        </p:tgtEl>
                                      </p:cBhvr>
                                    </p:animEffect>
                                    <p:set>
                                      <p:cBhvr>
                                        <p:cTn id="119" dur="1" fill="hold">
                                          <p:stCondLst>
                                            <p:cond delay="39"/>
                                          </p:stCondLst>
                                        </p:cTn>
                                        <p:tgtEl>
                                          <p:spTgt spid="149"/>
                                        </p:tgtEl>
                                        <p:attrNameLst>
                                          <p:attrName>style.visibility</p:attrName>
                                        </p:attrNameLst>
                                      </p:cBhvr>
                                      <p:to>
                                        <p:strVal val="hidden"/>
                                      </p:to>
                                    </p:set>
                                  </p:childTnLst>
                                </p:cTn>
                              </p:par>
                            </p:childTnLst>
                          </p:cTn>
                        </p:par>
                        <p:par>
                          <p:cTn id="120" fill="hold">
                            <p:stCondLst>
                              <p:cond delay="1160"/>
                            </p:stCondLst>
                            <p:childTnLst>
                              <p:par>
                                <p:cTn id="121" presetID="10" presetClass="exit" presetSubtype="0" fill="hold" grpId="0" nodeType="afterEffect">
                                  <p:stCondLst>
                                    <p:cond delay="0"/>
                                  </p:stCondLst>
                                  <p:childTnLst>
                                    <p:animEffect transition="out" filter="fade">
                                      <p:cBhvr>
                                        <p:cTn id="122" dur="40"/>
                                        <p:tgtEl>
                                          <p:spTgt spid="174"/>
                                        </p:tgtEl>
                                      </p:cBhvr>
                                    </p:animEffect>
                                    <p:set>
                                      <p:cBhvr>
                                        <p:cTn id="123" dur="1" fill="hold">
                                          <p:stCondLst>
                                            <p:cond delay="39"/>
                                          </p:stCondLst>
                                        </p:cTn>
                                        <p:tgtEl>
                                          <p:spTgt spid="174"/>
                                        </p:tgtEl>
                                        <p:attrNameLst>
                                          <p:attrName>style.visibility</p:attrName>
                                        </p:attrNameLst>
                                      </p:cBhvr>
                                      <p:to>
                                        <p:strVal val="hidden"/>
                                      </p:to>
                                    </p:set>
                                  </p:childTnLst>
                                </p:cTn>
                              </p:par>
                            </p:childTnLst>
                          </p:cTn>
                        </p:par>
                        <p:par>
                          <p:cTn id="124" fill="hold">
                            <p:stCondLst>
                              <p:cond delay="1200"/>
                            </p:stCondLst>
                            <p:childTnLst>
                              <p:par>
                                <p:cTn id="125" presetID="10" presetClass="exit" presetSubtype="0" fill="hold" grpId="0" nodeType="afterEffect">
                                  <p:stCondLst>
                                    <p:cond delay="0"/>
                                  </p:stCondLst>
                                  <p:childTnLst>
                                    <p:animEffect transition="out" filter="fade">
                                      <p:cBhvr>
                                        <p:cTn id="126" dur="40"/>
                                        <p:tgtEl>
                                          <p:spTgt spid="161"/>
                                        </p:tgtEl>
                                      </p:cBhvr>
                                    </p:animEffect>
                                    <p:set>
                                      <p:cBhvr>
                                        <p:cTn id="127" dur="1" fill="hold">
                                          <p:stCondLst>
                                            <p:cond delay="39"/>
                                          </p:stCondLst>
                                        </p:cTn>
                                        <p:tgtEl>
                                          <p:spTgt spid="161"/>
                                        </p:tgtEl>
                                        <p:attrNameLst>
                                          <p:attrName>style.visibility</p:attrName>
                                        </p:attrNameLst>
                                      </p:cBhvr>
                                      <p:to>
                                        <p:strVal val="hidden"/>
                                      </p:to>
                                    </p:set>
                                  </p:childTnLst>
                                </p:cTn>
                              </p:par>
                            </p:childTnLst>
                          </p:cTn>
                        </p:par>
                        <p:par>
                          <p:cTn id="128" fill="hold">
                            <p:stCondLst>
                              <p:cond delay="1240"/>
                            </p:stCondLst>
                            <p:childTnLst>
                              <p:par>
                                <p:cTn id="129" presetID="10" presetClass="exit" presetSubtype="0" fill="hold" grpId="0" nodeType="afterEffect">
                                  <p:stCondLst>
                                    <p:cond delay="0"/>
                                  </p:stCondLst>
                                  <p:childTnLst>
                                    <p:animEffect transition="out" filter="fade">
                                      <p:cBhvr>
                                        <p:cTn id="130" dur="40"/>
                                        <p:tgtEl>
                                          <p:spTgt spid="119"/>
                                        </p:tgtEl>
                                      </p:cBhvr>
                                    </p:animEffect>
                                    <p:set>
                                      <p:cBhvr>
                                        <p:cTn id="131" dur="1" fill="hold">
                                          <p:stCondLst>
                                            <p:cond delay="39"/>
                                          </p:stCondLst>
                                        </p:cTn>
                                        <p:tgtEl>
                                          <p:spTgt spid="119"/>
                                        </p:tgtEl>
                                        <p:attrNameLst>
                                          <p:attrName>style.visibility</p:attrName>
                                        </p:attrNameLst>
                                      </p:cBhvr>
                                      <p:to>
                                        <p:strVal val="hidden"/>
                                      </p:to>
                                    </p:set>
                                  </p:childTnLst>
                                </p:cTn>
                              </p:par>
                            </p:childTnLst>
                          </p:cTn>
                        </p:par>
                        <p:par>
                          <p:cTn id="132" fill="hold">
                            <p:stCondLst>
                              <p:cond delay="1280"/>
                            </p:stCondLst>
                            <p:childTnLst>
                              <p:par>
                                <p:cTn id="133" presetID="10" presetClass="exit" presetSubtype="0" fill="hold" grpId="0" nodeType="afterEffect">
                                  <p:stCondLst>
                                    <p:cond delay="0"/>
                                  </p:stCondLst>
                                  <p:childTnLst>
                                    <p:animEffect transition="out" filter="fade">
                                      <p:cBhvr>
                                        <p:cTn id="134" dur="40"/>
                                        <p:tgtEl>
                                          <p:spTgt spid="129"/>
                                        </p:tgtEl>
                                      </p:cBhvr>
                                    </p:animEffect>
                                    <p:set>
                                      <p:cBhvr>
                                        <p:cTn id="135" dur="1" fill="hold">
                                          <p:stCondLst>
                                            <p:cond delay="39"/>
                                          </p:stCondLst>
                                        </p:cTn>
                                        <p:tgtEl>
                                          <p:spTgt spid="129"/>
                                        </p:tgtEl>
                                        <p:attrNameLst>
                                          <p:attrName>style.visibility</p:attrName>
                                        </p:attrNameLst>
                                      </p:cBhvr>
                                      <p:to>
                                        <p:strVal val="hidden"/>
                                      </p:to>
                                    </p:set>
                                  </p:childTnLst>
                                </p:cTn>
                              </p:par>
                            </p:childTnLst>
                          </p:cTn>
                        </p:par>
                        <p:par>
                          <p:cTn id="136" fill="hold">
                            <p:stCondLst>
                              <p:cond delay="1320"/>
                            </p:stCondLst>
                            <p:childTnLst>
                              <p:par>
                                <p:cTn id="137" presetID="10" presetClass="exit" presetSubtype="0" fill="hold" grpId="0" nodeType="afterEffect">
                                  <p:stCondLst>
                                    <p:cond delay="0"/>
                                  </p:stCondLst>
                                  <p:childTnLst>
                                    <p:animEffect transition="out" filter="fade">
                                      <p:cBhvr>
                                        <p:cTn id="138" dur="40"/>
                                        <p:tgtEl>
                                          <p:spTgt spid="175"/>
                                        </p:tgtEl>
                                      </p:cBhvr>
                                    </p:animEffect>
                                    <p:set>
                                      <p:cBhvr>
                                        <p:cTn id="139" dur="1" fill="hold">
                                          <p:stCondLst>
                                            <p:cond delay="39"/>
                                          </p:stCondLst>
                                        </p:cTn>
                                        <p:tgtEl>
                                          <p:spTgt spid="175"/>
                                        </p:tgtEl>
                                        <p:attrNameLst>
                                          <p:attrName>style.visibility</p:attrName>
                                        </p:attrNameLst>
                                      </p:cBhvr>
                                      <p:to>
                                        <p:strVal val="hidden"/>
                                      </p:to>
                                    </p:set>
                                  </p:childTnLst>
                                </p:cTn>
                              </p:par>
                            </p:childTnLst>
                          </p:cTn>
                        </p:par>
                        <p:par>
                          <p:cTn id="140" fill="hold">
                            <p:stCondLst>
                              <p:cond delay="1360"/>
                            </p:stCondLst>
                            <p:childTnLst>
                              <p:par>
                                <p:cTn id="141" presetID="10" presetClass="exit" presetSubtype="0" fill="hold" grpId="0" nodeType="afterEffect">
                                  <p:stCondLst>
                                    <p:cond delay="0"/>
                                  </p:stCondLst>
                                  <p:childTnLst>
                                    <p:animEffect transition="out" filter="fade">
                                      <p:cBhvr>
                                        <p:cTn id="142" dur="40"/>
                                        <p:tgtEl>
                                          <p:spTgt spid="169"/>
                                        </p:tgtEl>
                                      </p:cBhvr>
                                    </p:animEffect>
                                    <p:set>
                                      <p:cBhvr>
                                        <p:cTn id="143" dur="1" fill="hold">
                                          <p:stCondLst>
                                            <p:cond delay="39"/>
                                          </p:stCondLst>
                                        </p:cTn>
                                        <p:tgtEl>
                                          <p:spTgt spid="169"/>
                                        </p:tgtEl>
                                        <p:attrNameLst>
                                          <p:attrName>style.visibility</p:attrName>
                                        </p:attrNameLst>
                                      </p:cBhvr>
                                      <p:to>
                                        <p:strVal val="hidden"/>
                                      </p:to>
                                    </p:set>
                                  </p:childTnLst>
                                </p:cTn>
                              </p:par>
                            </p:childTnLst>
                          </p:cTn>
                        </p:par>
                        <p:par>
                          <p:cTn id="144" fill="hold">
                            <p:stCondLst>
                              <p:cond delay="1400"/>
                            </p:stCondLst>
                            <p:childTnLst>
                              <p:par>
                                <p:cTn id="145" presetID="10" presetClass="exit" presetSubtype="0" fill="hold" grpId="0" nodeType="afterEffect">
                                  <p:stCondLst>
                                    <p:cond delay="0"/>
                                  </p:stCondLst>
                                  <p:childTnLst>
                                    <p:animEffect transition="out" filter="fade">
                                      <p:cBhvr>
                                        <p:cTn id="146" dur="40"/>
                                        <p:tgtEl>
                                          <p:spTgt spid="120"/>
                                        </p:tgtEl>
                                      </p:cBhvr>
                                    </p:animEffect>
                                    <p:set>
                                      <p:cBhvr>
                                        <p:cTn id="147" dur="1" fill="hold">
                                          <p:stCondLst>
                                            <p:cond delay="39"/>
                                          </p:stCondLst>
                                        </p:cTn>
                                        <p:tgtEl>
                                          <p:spTgt spid="120"/>
                                        </p:tgtEl>
                                        <p:attrNameLst>
                                          <p:attrName>style.visibility</p:attrName>
                                        </p:attrNameLst>
                                      </p:cBhvr>
                                      <p:to>
                                        <p:strVal val="hidden"/>
                                      </p:to>
                                    </p:set>
                                  </p:childTnLst>
                                </p:cTn>
                              </p:par>
                            </p:childTnLst>
                          </p:cTn>
                        </p:par>
                        <p:par>
                          <p:cTn id="148" fill="hold">
                            <p:stCondLst>
                              <p:cond delay="1440"/>
                            </p:stCondLst>
                            <p:childTnLst>
                              <p:par>
                                <p:cTn id="149" presetID="10" presetClass="exit" presetSubtype="0" fill="hold" grpId="0" nodeType="afterEffect">
                                  <p:stCondLst>
                                    <p:cond delay="0"/>
                                  </p:stCondLst>
                                  <p:childTnLst>
                                    <p:animEffect transition="out" filter="fade">
                                      <p:cBhvr>
                                        <p:cTn id="150" dur="40"/>
                                        <p:tgtEl>
                                          <p:spTgt spid="134"/>
                                        </p:tgtEl>
                                      </p:cBhvr>
                                    </p:animEffect>
                                    <p:set>
                                      <p:cBhvr>
                                        <p:cTn id="151" dur="1" fill="hold">
                                          <p:stCondLst>
                                            <p:cond delay="39"/>
                                          </p:stCondLst>
                                        </p:cTn>
                                        <p:tgtEl>
                                          <p:spTgt spid="134"/>
                                        </p:tgtEl>
                                        <p:attrNameLst>
                                          <p:attrName>style.visibility</p:attrName>
                                        </p:attrNameLst>
                                      </p:cBhvr>
                                      <p:to>
                                        <p:strVal val="hidden"/>
                                      </p:to>
                                    </p:set>
                                  </p:childTnLst>
                                </p:cTn>
                              </p:par>
                            </p:childTnLst>
                          </p:cTn>
                        </p:par>
                        <p:par>
                          <p:cTn id="152" fill="hold">
                            <p:stCondLst>
                              <p:cond delay="1480"/>
                            </p:stCondLst>
                            <p:childTnLst>
                              <p:par>
                                <p:cTn id="153" presetID="10" presetClass="exit" presetSubtype="0" fill="hold" grpId="0" nodeType="afterEffect">
                                  <p:stCondLst>
                                    <p:cond delay="0"/>
                                  </p:stCondLst>
                                  <p:childTnLst>
                                    <p:animEffect transition="out" filter="fade">
                                      <p:cBhvr>
                                        <p:cTn id="154" dur="40"/>
                                        <p:tgtEl>
                                          <p:spTgt spid="148"/>
                                        </p:tgtEl>
                                      </p:cBhvr>
                                    </p:animEffect>
                                    <p:set>
                                      <p:cBhvr>
                                        <p:cTn id="155" dur="1" fill="hold">
                                          <p:stCondLst>
                                            <p:cond delay="39"/>
                                          </p:stCondLst>
                                        </p:cTn>
                                        <p:tgtEl>
                                          <p:spTgt spid="148"/>
                                        </p:tgtEl>
                                        <p:attrNameLst>
                                          <p:attrName>style.visibility</p:attrName>
                                        </p:attrNameLst>
                                      </p:cBhvr>
                                      <p:to>
                                        <p:strVal val="hidden"/>
                                      </p:to>
                                    </p:set>
                                  </p:childTnLst>
                                </p:cTn>
                              </p:par>
                            </p:childTnLst>
                          </p:cTn>
                        </p:par>
                        <p:par>
                          <p:cTn id="156" fill="hold">
                            <p:stCondLst>
                              <p:cond delay="1520"/>
                            </p:stCondLst>
                            <p:childTnLst>
                              <p:par>
                                <p:cTn id="157" presetID="10" presetClass="exit" presetSubtype="0" fill="hold" grpId="0" nodeType="afterEffect">
                                  <p:stCondLst>
                                    <p:cond delay="0"/>
                                  </p:stCondLst>
                                  <p:childTnLst>
                                    <p:animEffect transition="out" filter="fade">
                                      <p:cBhvr>
                                        <p:cTn id="158" dur="40"/>
                                        <p:tgtEl>
                                          <p:spTgt spid="163"/>
                                        </p:tgtEl>
                                      </p:cBhvr>
                                    </p:animEffect>
                                    <p:set>
                                      <p:cBhvr>
                                        <p:cTn id="159" dur="1" fill="hold">
                                          <p:stCondLst>
                                            <p:cond delay="39"/>
                                          </p:stCondLst>
                                        </p:cTn>
                                        <p:tgtEl>
                                          <p:spTgt spid="163"/>
                                        </p:tgtEl>
                                        <p:attrNameLst>
                                          <p:attrName>style.visibility</p:attrName>
                                        </p:attrNameLst>
                                      </p:cBhvr>
                                      <p:to>
                                        <p:strVal val="hidden"/>
                                      </p:to>
                                    </p:set>
                                  </p:childTnLst>
                                </p:cTn>
                              </p:par>
                            </p:childTnLst>
                          </p:cTn>
                        </p:par>
                        <p:par>
                          <p:cTn id="160" fill="hold">
                            <p:stCondLst>
                              <p:cond delay="1560"/>
                            </p:stCondLst>
                            <p:childTnLst>
                              <p:par>
                                <p:cTn id="161" presetID="10" presetClass="exit" presetSubtype="0" fill="hold" grpId="0" nodeType="afterEffect">
                                  <p:stCondLst>
                                    <p:cond delay="0"/>
                                  </p:stCondLst>
                                  <p:childTnLst>
                                    <p:animEffect transition="out" filter="fade">
                                      <p:cBhvr>
                                        <p:cTn id="162" dur="40"/>
                                        <p:tgtEl>
                                          <p:spTgt spid="156"/>
                                        </p:tgtEl>
                                      </p:cBhvr>
                                    </p:animEffect>
                                    <p:set>
                                      <p:cBhvr>
                                        <p:cTn id="163" dur="1" fill="hold">
                                          <p:stCondLst>
                                            <p:cond delay="39"/>
                                          </p:stCondLst>
                                        </p:cTn>
                                        <p:tgtEl>
                                          <p:spTgt spid="156"/>
                                        </p:tgtEl>
                                        <p:attrNameLst>
                                          <p:attrName>style.visibility</p:attrName>
                                        </p:attrNameLst>
                                      </p:cBhvr>
                                      <p:to>
                                        <p:strVal val="hidden"/>
                                      </p:to>
                                    </p:set>
                                  </p:childTnLst>
                                </p:cTn>
                              </p:par>
                            </p:childTnLst>
                          </p:cTn>
                        </p:par>
                        <p:par>
                          <p:cTn id="164" fill="hold">
                            <p:stCondLst>
                              <p:cond delay="1600"/>
                            </p:stCondLst>
                            <p:childTnLst>
                              <p:par>
                                <p:cTn id="165" presetID="10" presetClass="exit" presetSubtype="0" fill="hold" grpId="0" nodeType="afterEffect">
                                  <p:stCondLst>
                                    <p:cond delay="0"/>
                                  </p:stCondLst>
                                  <p:childTnLst>
                                    <p:animEffect transition="out" filter="fade">
                                      <p:cBhvr>
                                        <p:cTn id="166" dur="40"/>
                                        <p:tgtEl>
                                          <p:spTgt spid="176"/>
                                        </p:tgtEl>
                                      </p:cBhvr>
                                    </p:animEffect>
                                    <p:set>
                                      <p:cBhvr>
                                        <p:cTn id="167" dur="1" fill="hold">
                                          <p:stCondLst>
                                            <p:cond delay="39"/>
                                          </p:stCondLst>
                                        </p:cTn>
                                        <p:tgtEl>
                                          <p:spTgt spid="176"/>
                                        </p:tgtEl>
                                        <p:attrNameLst>
                                          <p:attrName>style.visibility</p:attrName>
                                        </p:attrNameLst>
                                      </p:cBhvr>
                                      <p:to>
                                        <p:strVal val="hidden"/>
                                      </p:to>
                                    </p:set>
                                  </p:childTnLst>
                                </p:cTn>
                              </p:par>
                            </p:childTnLst>
                          </p:cTn>
                        </p:par>
                        <p:par>
                          <p:cTn id="168" fill="hold">
                            <p:stCondLst>
                              <p:cond delay="1640"/>
                            </p:stCondLst>
                            <p:childTnLst>
                              <p:par>
                                <p:cTn id="169" presetID="10" presetClass="exit" presetSubtype="0" fill="hold" grpId="0" nodeType="afterEffect">
                                  <p:stCondLst>
                                    <p:cond delay="0"/>
                                  </p:stCondLst>
                                  <p:childTnLst>
                                    <p:animEffect transition="out" filter="fade">
                                      <p:cBhvr>
                                        <p:cTn id="170" dur="40"/>
                                        <p:tgtEl>
                                          <p:spTgt spid="173"/>
                                        </p:tgtEl>
                                      </p:cBhvr>
                                    </p:animEffect>
                                    <p:set>
                                      <p:cBhvr>
                                        <p:cTn id="171" dur="1" fill="hold">
                                          <p:stCondLst>
                                            <p:cond delay="39"/>
                                          </p:stCondLst>
                                        </p:cTn>
                                        <p:tgtEl>
                                          <p:spTgt spid="173"/>
                                        </p:tgtEl>
                                        <p:attrNameLst>
                                          <p:attrName>style.visibility</p:attrName>
                                        </p:attrNameLst>
                                      </p:cBhvr>
                                      <p:to>
                                        <p:strVal val="hidden"/>
                                      </p:to>
                                    </p:set>
                                  </p:childTnLst>
                                </p:cTn>
                              </p:par>
                            </p:childTnLst>
                          </p:cTn>
                        </p:par>
                        <p:par>
                          <p:cTn id="172" fill="hold">
                            <p:stCondLst>
                              <p:cond delay="1680"/>
                            </p:stCondLst>
                            <p:childTnLst>
                              <p:par>
                                <p:cTn id="173" presetID="10" presetClass="exit" presetSubtype="0" fill="hold" grpId="0" nodeType="afterEffect">
                                  <p:stCondLst>
                                    <p:cond delay="0"/>
                                  </p:stCondLst>
                                  <p:childTnLst>
                                    <p:animEffect transition="out" filter="fade">
                                      <p:cBhvr>
                                        <p:cTn id="174" dur="40"/>
                                        <p:tgtEl>
                                          <p:spTgt spid="162"/>
                                        </p:tgtEl>
                                      </p:cBhvr>
                                    </p:animEffect>
                                    <p:set>
                                      <p:cBhvr>
                                        <p:cTn id="175" dur="1" fill="hold">
                                          <p:stCondLst>
                                            <p:cond delay="39"/>
                                          </p:stCondLst>
                                        </p:cTn>
                                        <p:tgtEl>
                                          <p:spTgt spid="162"/>
                                        </p:tgtEl>
                                        <p:attrNameLst>
                                          <p:attrName>style.visibility</p:attrName>
                                        </p:attrNameLst>
                                      </p:cBhvr>
                                      <p:to>
                                        <p:strVal val="hidden"/>
                                      </p:to>
                                    </p:set>
                                  </p:childTnLst>
                                </p:cTn>
                              </p:par>
                            </p:childTnLst>
                          </p:cTn>
                        </p:par>
                        <p:par>
                          <p:cTn id="176" fill="hold">
                            <p:stCondLst>
                              <p:cond delay="1720"/>
                            </p:stCondLst>
                            <p:childTnLst>
                              <p:par>
                                <p:cTn id="177" presetID="10" presetClass="exit" presetSubtype="0" fill="hold" grpId="0" nodeType="afterEffect">
                                  <p:stCondLst>
                                    <p:cond delay="0"/>
                                  </p:stCondLst>
                                  <p:childTnLst>
                                    <p:animEffect transition="out" filter="fade">
                                      <p:cBhvr>
                                        <p:cTn id="178" dur="40"/>
                                        <p:tgtEl>
                                          <p:spTgt spid="137"/>
                                        </p:tgtEl>
                                      </p:cBhvr>
                                    </p:animEffect>
                                    <p:set>
                                      <p:cBhvr>
                                        <p:cTn id="179" dur="1" fill="hold">
                                          <p:stCondLst>
                                            <p:cond delay="39"/>
                                          </p:stCondLst>
                                        </p:cTn>
                                        <p:tgtEl>
                                          <p:spTgt spid="137"/>
                                        </p:tgtEl>
                                        <p:attrNameLst>
                                          <p:attrName>style.visibility</p:attrName>
                                        </p:attrNameLst>
                                      </p:cBhvr>
                                      <p:to>
                                        <p:strVal val="hidden"/>
                                      </p:to>
                                    </p:set>
                                  </p:childTnLst>
                                </p:cTn>
                              </p:par>
                            </p:childTnLst>
                          </p:cTn>
                        </p:par>
                        <p:par>
                          <p:cTn id="180" fill="hold">
                            <p:stCondLst>
                              <p:cond delay="1760"/>
                            </p:stCondLst>
                            <p:childTnLst>
                              <p:par>
                                <p:cTn id="181" presetID="10" presetClass="exit" presetSubtype="0" fill="hold" grpId="0" nodeType="afterEffect">
                                  <p:stCondLst>
                                    <p:cond delay="0"/>
                                  </p:stCondLst>
                                  <p:childTnLst>
                                    <p:animEffect transition="out" filter="fade">
                                      <p:cBhvr>
                                        <p:cTn id="182" dur="40"/>
                                        <p:tgtEl>
                                          <p:spTgt spid="146"/>
                                        </p:tgtEl>
                                      </p:cBhvr>
                                    </p:animEffect>
                                    <p:set>
                                      <p:cBhvr>
                                        <p:cTn id="183" dur="1" fill="hold">
                                          <p:stCondLst>
                                            <p:cond delay="39"/>
                                          </p:stCondLst>
                                        </p:cTn>
                                        <p:tgtEl>
                                          <p:spTgt spid="146"/>
                                        </p:tgtEl>
                                        <p:attrNameLst>
                                          <p:attrName>style.visibility</p:attrName>
                                        </p:attrNameLst>
                                      </p:cBhvr>
                                      <p:to>
                                        <p:strVal val="hidden"/>
                                      </p:to>
                                    </p:set>
                                  </p:childTnLst>
                                </p:cTn>
                              </p:par>
                            </p:childTnLst>
                          </p:cTn>
                        </p:par>
                        <p:par>
                          <p:cTn id="184" fill="hold">
                            <p:stCondLst>
                              <p:cond delay="1800"/>
                            </p:stCondLst>
                            <p:childTnLst>
                              <p:par>
                                <p:cTn id="185" presetID="10" presetClass="exit" presetSubtype="0" fill="hold" grpId="0" nodeType="afterEffect">
                                  <p:stCondLst>
                                    <p:cond delay="0"/>
                                  </p:stCondLst>
                                  <p:childTnLst>
                                    <p:animEffect transition="out" filter="fade">
                                      <p:cBhvr>
                                        <p:cTn id="186" dur="40"/>
                                        <p:tgtEl>
                                          <p:spTgt spid="151"/>
                                        </p:tgtEl>
                                      </p:cBhvr>
                                    </p:animEffect>
                                    <p:set>
                                      <p:cBhvr>
                                        <p:cTn id="187" dur="1" fill="hold">
                                          <p:stCondLst>
                                            <p:cond delay="39"/>
                                          </p:stCondLst>
                                        </p:cTn>
                                        <p:tgtEl>
                                          <p:spTgt spid="151"/>
                                        </p:tgtEl>
                                        <p:attrNameLst>
                                          <p:attrName>style.visibility</p:attrName>
                                        </p:attrNameLst>
                                      </p:cBhvr>
                                      <p:to>
                                        <p:strVal val="hidden"/>
                                      </p:to>
                                    </p:set>
                                  </p:childTnLst>
                                </p:cTn>
                              </p:par>
                            </p:childTnLst>
                          </p:cTn>
                        </p:par>
                        <p:par>
                          <p:cTn id="188" fill="hold">
                            <p:stCondLst>
                              <p:cond delay="1840"/>
                            </p:stCondLst>
                            <p:childTnLst>
                              <p:par>
                                <p:cTn id="189" presetID="10" presetClass="exit" presetSubtype="0" fill="hold" grpId="0" nodeType="afterEffect">
                                  <p:stCondLst>
                                    <p:cond delay="0"/>
                                  </p:stCondLst>
                                  <p:childTnLst>
                                    <p:animEffect transition="out" filter="fade">
                                      <p:cBhvr>
                                        <p:cTn id="190" dur="40"/>
                                        <p:tgtEl>
                                          <p:spTgt spid="128"/>
                                        </p:tgtEl>
                                      </p:cBhvr>
                                    </p:animEffect>
                                    <p:set>
                                      <p:cBhvr>
                                        <p:cTn id="191" dur="1" fill="hold">
                                          <p:stCondLst>
                                            <p:cond delay="39"/>
                                          </p:stCondLst>
                                        </p:cTn>
                                        <p:tgtEl>
                                          <p:spTgt spid="128"/>
                                        </p:tgtEl>
                                        <p:attrNameLst>
                                          <p:attrName>style.visibility</p:attrName>
                                        </p:attrNameLst>
                                      </p:cBhvr>
                                      <p:to>
                                        <p:strVal val="hidden"/>
                                      </p:to>
                                    </p:set>
                                  </p:childTnLst>
                                </p:cTn>
                              </p:par>
                            </p:childTnLst>
                          </p:cTn>
                        </p:par>
                        <p:par>
                          <p:cTn id="192" fill="hold">
                            <p:stCondLst>
                              <p:cond delay="1880"/>
                            </p:stCondLst>
                            <p:childTnLst>
                              <p:par>
                                <p:cTn id="193" presetID="10" presetClass="exit" presetSubtype="0" fill="hold" grpId="0" nodeType="afterEffect">
                                  <p:stCondLst>
                                    <p:cond delay="0"/>
                                  </p:stCondLst>
                                  <p:childTnLst>
                                    <p:animEffect transition="out" filter="fade">
                                      <p:cBhvr>
                                        <p:cTn id="194" dur="40"/>
                                        <p:tgtEl>
                                          <p:spTgt spid="127"/>
                                        </p:tgtEl>
                                      </p:cBhvr>
                                    </p:animEffect>
                                    <p:set>
                                      <p:cBhvr>
                                        <p:cTn id="195" dur="1" fill="hold">
                                          <p:stCondLst>
                                            <p:cond delay="39"/>
                                          </p:stCondLst>
                                        </p:cTn>
                                        <p:tgtEl>
                                          <p:spTgt spid="127"/>
                                        </p:tgtEl>
                                        <p:attrNameLst>
                                          <p:attrName>style.visibility</p:attrName>
                                        </p:attrNameLst>
                                      </p:cBhvr>
                                      <p:to>
                                        <p:strVal val="hidden"/>
                                      </p:to>
                                    </p:set>
                                  </p:childTnLst>
                                </p:cTn>
                              </p:par>
                            </p:childTnLst>
                          </p:cTn>
                        </p:par>
                        <p:par>
                          <p:cTn id="196" fill="hold">
                            <p:stCondLst>
                              <p:cond delay="1920"/>
                            </p:stCondLst>
                            <p:childTnLst>
                              <p:par>
                                <p:cTn id="197" presetID="10" presetClass="exit" presetSubtype="0" fill="hold" grpId="0" nodeType="afterEffect">
                                  <p:stCondLst>
                                    <p:cond delay="0"/>
                                  </p:stCondLst>
                                  <p:childTnLst>
                                    <p:animEffect transition="out" filter="fade">
                                      <p:cBhvr>
                                        <p:cTn id="198" dur="40"/>
                                        <p:tgtEl>
                                          <p:spTgt spid="131"/>
                                        </p:tgtEl>
                                      </p:cBhvr>
                                    </p:animEffect>
                                    <p:set>
                                      <p:cBhvr>
                                        <p:cTn id="199" dur="1" fill="hold">
                                          <p:stCondLst>
                                            <p:cond delay="39"/>
                                          </p:stCondLst>
                                        </p:cTn>
                                        <p:tgtEl>
                                          <p:spTgt spid="131"/>
                                        </p:tgtEl>
                                        <p:attrNameLst>
                                          <p:attrName>style.visibility</p:attrName>
                                        </p:attrNameLst>
                                      </p:cBhvr>
                                      <p:to>
                                        <p:strVal val="hidden"/>
                                      </p:to>
                                    </p:set>
                                  </p:childTnLst>
                                </p:cTn>
                              </p:par>
                            </p:childTnLst>
                          </p:cTn>
                        </p:par>
                        <p:par>
                          <p:cTn id="200" fill="hold">
                            <p:stCondLst>
                              <p:cond delay="1960"/>
                            </p:stCondLst>
                            <p:childTnLst>
                              <p:par>
                                <p:cTn id="201" presetID="10" presetClass="exit" presetSubtype="0" fill="hold" grpId="0" nodeType="afterEffect">
                                  <p:stCondLst>
                                    <p:cond delay="0"/>
                                  </p:stCondLst>
                                  <p:childTnLst>
                                    <p:animEffect transition="out" filter="fade">
                                      <p:cBhvr>
                                        <p:cTn id="202" dur="40"/>
                                        <p:tgtEl>
                                          <p:spTgt spid="170"/>
                                        </p:tgtEl>
                                      </p:cBhvr>
                                    </p:animEffect>
                                    <p:set>
                                      <p:cBhvr>
                                        <p:cTn id="203" dur="1" fill="hold">
                                          <p:stCondLst>
                                            <p:cond delay="39"/>
                                          </p:stCondLst>
                                        </p:cTn>
                                        <p:tgtEl>
                                          <p:spTgt spid="170"/>
                                        </p:tgtEl>
                                        <p:attrNameLst>
                                          <p:attrName>style.visibility</p:attrName>
                                        </p:attrNameLst>
                                      </p:cBhvr>
                                      <p:to>
                                        <p:strVal val="hidden"/>
                                      </p:to>
                                    </p:set>
                                  </p:childTnLst>
                                </p:cTn>
                              </p:par>
                            </p:childTnLst>
                          </p:cTn>
                        </p:par>
                        <p:par>
                          <p:cTn id="204" fill="hold">
                            <p:stCondLst>
                              <p:cond delay="2000"/>
                            </p:stCondLst>
                            <p:childTnLst>
                              <p:par>
                                <p:cTn id="205" presetID="10" presetClass="exit" presetSubtype="0" fill="hold" grpId="0" nodeType="afterEffect">
                                  <p:stCondLst>
                                    <p:cond delay="0"/>
                                  </p:stCondLst>
                                  <p:childTnLst>
                                    <p:animEffect transition="out" filter="fade">
                                      <p:cBhvr>
                                        <p:cTn id="206" dur="40"/>
                                        <p:tgtEl>
                                          <p:spTgt spid="145"/>
                                        </p:tgtEl>
                                      </p:cBhvr>
                                    </p:animEffect>
                                    <p:set>
                                      <p:cBhvr>
                                        <p:cTn id="207" dur="1" fill="hold">
                                          <p:stCondLst>
                                            <p:cond delay="39"/>
                                          </p:stCondLst>
                                        </p:cTn>
                                        <p:tgtEl>
                                          <p:spTgt spid="145"/>
                                        </p:tgtEl>
                                        <p:attrNameLst>
                                          <p:attrName>style.visibility</p:attrName>
                                        </p:attrNameLst>
                                      </p:cBhvr>
                                      <p:to>
                                        <p:strVal val="hidden"/>
                                      </p:to>
                                    </p:set>
                                  </p:childTnLst>
                                </p:cTn>
                              </p:par>
                            </p:childTnLst>
                          </p:cTn>
                        </p:par>
                        <p:par>
                          <p:cTn id="208" fill="hold">
                            <p:stCondLst>
                              <p:cond delay="2040"/>
                            </p:stCondLst>
                            <p:childTnLst>
                              <p:par>
                                <p:cTn id="209" presetID="10" presetClass="exit" presetSubtype="0" fill="hold" grpId="0" nodeType="afterEffect">
                                  <p:stCondLst>
                                    <p:cond delay="0"/>
                                  </p:stCondLst>
                                  <p:childTnLst>
                                    <p:animEffect transition="out" filter="fade">
                                      <p:cBhvr>
                                        <p:cTn id="210" dur="40"/>
                                        <p:tgtEl>
                                          <p:spTgt spid="165"/>
                                        </p:tgtEl>
                                      </p:cBhvr>
                                    </p:animEffect>
                                    <p:set>
                                      <p:cBhvr>
                                        <p:cTn id="211" dur="1" fill="hold">
                                          <p:stCondLst>
                                            <p:cond delay="39"/>
                                          </p:stCondLst>
                                        </p:cTn>
                                        <p:tgtEl>
                                          <p:spTgt spid="165"/>
                                        </p:tgtEl>
                                        <p:attrNameLst>
                                          <p:attrName>style.visibility</p:attrName>
                                        </p:attrNameLst>
                                      </p:cBhvr>
                                      <p:to>
                                        <p:strVal val="hidden"/>
                                      </p:to>
                                    </p:set>
                                  </p:childTnLst>
                                </p:cTn>
                              </p:par>
                            </p:childTnLst>
                          </p:cTn>
                        </p:par>
                        <p:par>
                          <p:cTn id="212" fill="hold">
                            <p:stCondLst>
                              <p:cond delay="2080"/>
                            </p:stCondLst>
                            <p:childTnLst>
                              <p:par>
                                <p:cTn id="213" presetID="10" presetClass="exit" presetSubtype="0" fill="hold" grpId="0" nodeType="afterEffect">
                                  <p:stCondLst>
                                    <p:cond delay="0"/>
                                  </p:stCondLst>
                                  <p:childTnLst>
                                    <p:animEffect transition="out" filter="fade">
                                      <p:cBhvr>
                                        <p:cTn id="214" dur="40"/>
                                        <p:tgtEl>
                                          <p:spTgt spid="166"/>
                                        </p:tgtEl>
                                      </p:cBhvr>
                                    </p:animEffect>
                                    <p:set>
                                      <p:cBhvr>
                                        <p:cTn id="215" dur="1" fill="hold">
                                          <p:stCondLst>
                                            <p:cond delay="39"/>
                                          </p:stCondLst>
                                        </p:cTn>
                                        <p:tgtEl>
                                          <p:spTgt spid="166"/>
                                        </p:tgtEl>
                                        <p:attrNameLst>
                                          <p:attrName>style.visibility</p:attrName>
                                        </p:attrNameLst>
                                      </p:cBhvr>
                                      <p:to>
                                        <p:strVal val="hidden"/>
                                      </p:to>
                                    </p:set>
                                  </p:childTnLst>
                                </p:cTn>
                              </p:par>
                            </p:childTnLst>
                          </p:cTn>
                        </p:par>
                        <p:par>
                          <p:cTn id="216" fill="hold">
                            <p:stCondLst>
                              <p:cond delay="2120"/>
                            </p:stCondLst>
                            <p:childTnLst>
                              <p:par>
                                <p:cTn id="217" presetID="10" presetClass="exit" presetSubtype="0" fill="hold" grpId="0" nodeType="afterEffect">
                                  <p:stCondLst>
                                    <p:cond delay="0"/>
                                  </p:stCondLst>
                                  <p:childTnLst>
                                    <p:animEffect transition="out" filter="fade">
                                      <p:cBhvr>
                                        <p:cTn id="218" dur="40"/>
                                        <p:tgtEl>
                                          <p:spTgt spid="144"/>
                                        </p:tgtEl>
                                      </p:cBhvr>
                                    </p:animEffect>
                                    <p:set>
                                      <p:cBhvr>
                                        <p:cTn id="219" dur="1" fill="hold">
                                          <p:stCondLst>
                                            <p:cond delay="39"/>
                                          </p:stCondLst>
                                        </p:cTn>
                                        <p:tgtEl>
                                          <p:spTgt spid="144"/>
                                        </p:tgtEl>
                                        <p:attrNameLst>
                                          <p:attrName>style.visibility</p:attrName>
                                        </p:attrNameLst>
                                      </p:cBhvr>
                                      <p:to>
                                        <p:strVal val="hidden"/>
                                      </p:to>
                                    </p:set>
                                  </p:childTnLst>
                                </p:cTn>
                              </p:par>
                            </p:childTnLst>
                          </p:cTn>
                        </p:par>
                        <p:par>
                          <p:cTn id="220" fill="hold">
                            <p:stCondLst>
                              <p:cond delay="2160"/>
                            </p:stCondLst>
                            <p:childTnLst>
                              <p:par>
                                <p:cTn id="221" presetID="10" presetClass="exit" presetSubtype="0" fill="hold" grpId="0" nodeType="afterEffect">
                                  <p:stCondLst>
                                    <p:cond delay="0"/>
                                  </p:stCondLst>
                                  <p:childTnLst>
                                    <p:animEffect transition="out" filter="fade">
                                      <p:cBhvr>
                                        <p:cTn id="222" dur="40"/>
                                        <p:tgtEl>
                                          <p:spTgt spid="159"/>
                                        </p:tgtEl>
                                      </p:cBhvr>
                                    </p:animEffect>
                                    <p:set>
                                      <p:cBhvr>
                                        <p:cTn id="223" dur="1" fill="hold">
                                          <p:stCondLst>
                                            <p:cond delay="39"/>
                                          </p:stCondLst>
                                        </p:cTn>
                                        <p:tgtEl>
                                          <p:spTgt spid="159"/>
                                        </p:tgtEl>
                                        <p:attrNameLst>
                                          <p:attrName>style.visibility</p:attrName>
                                        </p:attrNameLst>
                                      </p:cBhvr>
                                      <p:to>
                                        <p:strVal val="hidden"/>
                                      </p:to>
                                    </p:set>
                                  </p:childTnLst>
                                </p:cTn>
                              </p:par>
                              <p:par>
                                <p:cTn id="224" presetID="10" presetClass="exit" presetSubtype="0" fill="hold" grpId="0" nodeType="withEffect">
                                  <p:stCondLst>
                                    <p:cond delay="0"/>
                                  </p:stCondLst>
                                  <p:childTnLst>
                                    <p:animEffect transition="out" filter="fade">
                                      <p:cBhvr>
                                        <p:cTn id="225" dur="40"/>
                                        <p:tgtEl>
                                          <p:spTgt spid="152"/>
                                        </p:tgtEl>
                                      </p:cBhvr>
                                    </p:animEffect>
                                    <p:set>
                                      <p:cBhvr>
                                        <p:cTn id="226" dur="1" fill="hold">
                                          <p:stCondLst>
                                            <p:cond delay="39"/>
                                          </p:stCondLst>
                                        </p:cTn>
                                        <p:tgtEl>
                                          <p:spTgt spid="152"/>
                                        </p:tgtEl>
                                        <p:attrNameLst>
                                          <p:attrName>style.visibility</p:attrName>
                                        </p:attrNameLst>
                                      </p:cBhvr>
                                      <p:to>
                                        <p:strVal val="hidden"/>
                                      </p:to>
                                    </p:set>
                                  </p:childTnLst>
                                </p:cTn>
                              </p:par>
                            </p:childTnLst>
                          </p:cTn>
                        </p:par>
                        <p:par>
                          <p:cTn id="227" fill="hold">
                            <p:stCondLst>
                              <p:cond delay="2200"/>
                            </p:stCondLst>
                            <p:childTnLst>
                              <p:par>
                                <p:cTn id="228" presetID="10" presetClass="exit" presetSubtype="0" fill="hold" grpId="0" nodeType="afterEffect">
                                  <p:stCondLst>
                                    <p:cond delay="0"/>
                                  </p:stCondLst>
                                  <p:childTnLst>
                                    <p:animEffect transition="out" filter="fade">
                                      <p:cBhvr>
                                        <p:cTn id="229" dur="40"/>
                                        <p:tgtEl>
                                          <p:spTgt spid="136"/>
                                        </p:tgtEl>
                                      </p:cBhvr>
                                    </p:animEffect>
                                    <p:set>
                                      <p:cBhvr>
                                        <p:cTn id="230" dur="1" fill="hold">
                                          <p:stCondLst>
                                            <p:cond delay="39"/>
                                          </p:stCondLst>
                                        </p:cTn>
                                        <p:tgtEl>
                                          <p:spTgt spid="136"/>
                                        </p:tgtEl>
                                        <p:attrNameLst>
                                          <p:attrName>style.visibility</p:attrName>
                                        </p:attrNameLst>
                                      </p:cBhvr>
                                      <p:to>
                                        <p:strVal val="hidden"/>
                                      </p:to>
                                    </p:set>
                                  </p:childTnLst>
                                </p:cTn>
                              </p:par>
                            </p:childTnLst>
                          </p:cTn>
                        </p:par>
                        <p:par>
                          <p:cTn id="231" fill="hold">
                            <p:stCondLst>
                              <p:cond delay="2240"/>
                            </p:stCondLst>
                            <p:childTnLst>
                              <p:par>
                                <p:cTn id="232" presetID="10" presetClass="exit" presetSubtype="0" fill="hold" grpId="0" nodeType="afterEffect">
                                  <p:stCondLst>
                                    <p:cond delay="0"/>
                                  </p:stCondLst>
                                  <p:childTnLst>
                                    <p:animEffect transition="out" filter="fade">
                                      <p:cBhvr>
                                        <p:cTn id="233" dur="40"/>
                                        <p:tgtEl>
                                          <p:spTgt spid="139"/>
                                        </p:tgtEl>
                                      </p:cBhvr>
                                    </p:animEffect>
                                    <p:set>
                                      <p:cBhvr>
                                        <p:cTn id="234" dur="1" fill="hold">
                                          <p:stCondLst>
                                            <p:cond delay="39"/>
                                          </p:stCondLst>
                                        </p:cTn>
                                        <p:tgtEl>
                                          <p:spTgt spid="139"/>
                                        </p:tgtEl>
                                        <p:attrNameLst>
                                          <p:attrName>style.visibility</p:attrName>
                                        </p:attrNameLst>
                                      </p:cBhvr>
                                      <p:to>
                                        <p:strVal val="hidden"/>
                                      </p:to>
                                    </p:set>
                                  </p:childTnLst>
                                </p:cTn>
                              </p:par>
                            </p:childTnLst>
                          </p:cTn>
                        </p:par>
                        <p:par>
                          <p:cTn id="235" fill="hold">
                            <p:stCondLst>
                              <p:cond delay="2280"/>
                            </p:stCondLst>
                            <p:childTnLst>
                              <p:par>
                                <p:cTn id="236" presetID="10" presetClass="exit" presetSubtype="0" fill="hold" grpId="0" nodeType="afterEffect">
                                  <p:stCondLst>
                                    <p:cond delay="0"/>
                                  </p:stCondLst>
                                  <p:childTnLst>
                                    <p:animEffect transition="out" filter="fade">
                                      <p:cBhvr>
                                        <p:cTn id="237" dur="40"/>
                                        <p:tgtEl>
                                          <p:spTgt spid="157"/>
                                        </p:tgtEl>
                                      </p:cBhvr>
                                    </p:animEffect>
                                    <p:set>
                                      <p:cBhvr>
                                        <p:cTn id="238" dur="1" fill="hold">
                                          <p:stCondLst>
                                            <p:cond delay="39"/>
                                          </p:stCondLst>
                                        </p:cTn>
                                        <p:tgtEl>
                                          <p:spTgt spid="157"/>
                                        </p:tgtEl>
                                        <p:attrNameLst>
                                          <p:attrName>style.visibility</p:attrName>
                                        </p:attrNameLst>
                                      </p:cBhvr>
                                      <p:to>
                                        <p:strVal val="hidden"/>
                                      </p:to>
                                    </p:set>
                                  </p:childTnLst>
                                </p:cTn>
                              </p:par>
                            </p:childTnLst>
                          </p:cTn>
                        </p:par>
                        <p:par>
                          <p:cTn id="239" fill="hold">
                            <p:stCondLst>
                              <p:cond delay="2320"/>
                            </p:stCondLst>
                            <p:childTnLst>
                              <p:par>
                                <p:cTn id="240" presetID="10" presetClass="exit" presetSubtype="0" fill="hold" grpId="0" nodeType="afterEffect">
                                  <p:stCondLst>
                                    <p:cond delay="0"/>
                                  </p:stCondLst>
                                  <p:childTnLst>
                                    <p:animEffect transition="out" filter="fade">
                                      <p:cBhvr>
                                        <p:cTn id="241" dur="40"/>
                                        <p:tgtEl>
                                          <p:spTgt spid="154"/>
                                        </p:tgtEl>
                                      </p:cBhvr>
                                    </p:animEffect>
                                    <p:set>
                                      <p:cBhvr>
                                        <p:cTn id="242" dur="1" fill="hold">
                                          <p:stCondLst>
                                            <p:cond delay="39"/>
                                          </p:stCondLst>
                                        </p:cTn>
                                        <p:tgtEl>
                                          <p:spTgt spid="154"/>
                                        </p:tgtEl>
                                        <p:attrNameLst>
                                          <p:attrName>style.visibility</p:attrName>
                                        </p:attrNameLst>
                                      </p:cBhvr>
                                      <p:to>
                                        <p:strVal val="hidden"/>
                                      </p:to>
                                    </p:set>
                                  </p:childTnLst>
                                </p:cTn>
                              </p:par>
                            </p:childTnLst>
                          </p:cTn>
                        </p:par>
                        <p:par>
                          <p:cTn id="243" fill="hold">
                            <p:stCondLst>
                              <p:cond delay="2360"/>
                            </p:stCondLst>
                            <p:childTnLst>
                              <p:par>
                                <p:cTn id="244" presetID="10" presetClass="exit" presetSubtype="0" fill="hold" grpId="0" nodeType="afterEffect">
                                  <p:stCondLst>
                                    <p:cond delay="0"/>
                                  </p:stCondLst>
                                  <p:childTnLst>
                                    <p:animEffect transition="out" filter="fade">
                                      <p:cBhvr>
                                        <p:cTn id="245" dur="40"/>
                                        <p:tgtEl>
                                          <p:spTgt spid="126"/>
                                        </p:tgtEl>
                                      </p:cBhvr>
                                    </p:animEffect>
                                    <p:set>
                                      <p:cBhvr>
                                        <p:cTn id="246" dur="1" fill="hold">
                                          <p:stCondLst>
                                            <p:cond delay="39"/>
                                          </p:stCondLst>
                                        </p:cTn>
                                        <p:tgtEl>
                                          <p:spTgt spid="126"/>
                                        </p:tgtEl>
                                        <p:attrNameLst>
                                          <p:attrName>style.visibility</p:attrName>
                                        </p:attrNameLst>
                                      </p:cBhvr>
                                      <p:to>
                                        <p:strVal val="hidden"/>
                                      </p:to>
                                    </p:set>
                                  </p:childTnLst>
                                </p:cTn>
                              </p:par>
                            </p:childTnLst>
                          </p:cTn>
                        </p:par>
                        <p:par>
                          <p:cTn id="247" fill="hold">
                            <p:stCondLst>
                              <p:cond delay="2400"/>
                            </p:stCondLst>
                            <p:childTnLst>
                              <p:par>
                                <p:cTn id="248" presetID="10" presetClass="exit" presetSubtype="0" fill="hold" grpId="0" nodeType="afterEffect">
                                  <p:stCondLst>
                                    <p:cond delay="0"/>
                                  </p:stCondLst>
                                  <p:childTnLst>
                                    <p:animEffect transition="out" filter="fade">
                                      <p:cBhvr>
                                        <p:cTn id="249" dur="40"/>
                                        <p:tgtEl>
                                          <p:spTgt spid="168"/>
                                        </p:tgtEl>
                                      </p:cBhvr>
                                    </p:animEffect>
                                    <p:set>
                                      <p:cBhvr>
                                        <p:cTn id="250" dur="1" fill="hold">
                                          <p:stCondLst>
                                            <p:cond delay="39"/>
                                          </p:stCondLst>
                                        </p:cTn>
                                        <p:tgtEl>
                                          <p:spTgt spid="1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154" grpId="0" animBg="1"/>
      <p:bldP spid="154" grpId="1" animBg="1"/>
      <p:bldP spid="155" grpId="0" animBg="1"/>
      <p:bldP spid="155" grpId="1" animBg="1"/>
      <p:bldP spid="156" grpId="0" animBg="1"/>
      <p:bldP spid="156" grpId="1" animBg="1"/>
      <p:bldP spid="157" grpId="0" animBg="1"/>
      <p:bldP spid="157" grpId="1" animBg="1"/>
      <p:bldP spid="158" grpId="0" animBg="1"/>
      <p:bldP spid="158" grpId="1" animBg="1"/>
      <p:bldP spid="159" grpId="0" animBg="1"/>
      <p:bldP spid="159" grpId="1" animBg="1"/>
      <p:bldP spid="160" grpId="0" animBg="1"/>
      <p:bldP spid="160" grpId="1" animBg="1"/>
      <p:bldP spid="161" grpId="0" animBg="1"/>
      <p:bldP spid="161" grpId="1" animBg="1"/>
      <p:bldP spid="162" grpId="0" animBg="1"/>
      <p:bldP spid="162" grpId="1" animBg="1"/>
      <p:bldP spid="163" grpId="0" animBg="1"/>
      <p:bldP spid="163" grpId="1" animBg="1"/>
      <p:bldP spid="164" grpId="0" animBg="1"/>
      <p:bldP spid="164" grpId="1" animBg="1"/>
      <p:bldP spid="165" grpId="0" animBg="1"/>
      <p:bldP spid="165" grpId="1" animBg="1"/>
      <p:bldP spid="166" grpId="0" animBg="1"/>
      <p:bldP spid="166" grpId="1" animBg="1"/>
      <p:bldP spid="167" grpId="0" animBg="1"/>
      <p:bldP spid="167" grpId="1" animBg="1"/>
      <p:bldP spid="168" grpId="0" animBg="1"/>
      <p:bldP spid="168" grpId="1" animBg="1"/>
      <p:bldP spid="169" grpId="0" animBg="1"/>
      <p:bldP spid="169" grpId="1" animBg="1"/>
      <p:bldP spid="170" grpId="0" animBg="1"/>
      <p:bldP spid="170" grpId="1" animBg="1"/>
      <p:bldP spid="171" grpId="0" animBg="1"/>
      <p:bldP spid="171" grpId="1" animBg="1"/>
      <p:bldP spid="172" grpId="0" animBg="1"/>
      <p:bldP spid="172" grpId="1" animBg="1"/>
      <p:bldP spid="173" grpId="0" animBg="1"/>
      <p:bldP spid="173" grpId="1" animBg="1"/>
      <p:bldP spid="174" grpId="0" animBg="1"/>
      <p:bldP spid="174" grpId="1" animBg="1"/>
      <p:bldP spid="175" grpId="0" animBg="1"/>
      <p:bldP spid="175" grpId="1" animBg="1"/>
      <p:bldP spid="176" grpId="0" animBg="1"/>
      <p:bldP spid="176" grpId="1"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ext and image">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6584949" y="1"/>
            <a:ext cx="5607051" cy="5623719"/>
          </a:xfr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sp>
        <p:nvSpPr>
          <p:cNvPr id="3" name="Date Placeholder 2"/>
          <p:cNvSpPr>
            <a:spLocks noGrp="1"/>
          </p:cNvSpPr>
          <p:nvPr>
            <p:ph type="dt" sz="half" idx="10"/>
          </p:nvPr>
        </p:nvSpPr>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15/07/2024</a:t>
            </a:fld>
            <a:endParaRPr lang="en-GB" dirty="0"/>
          </a:p>
        </p:txBody>
      </p:sp>
      <p:sp>
        <p:nvSpPr>
          <p:cNvPr id="4" name="Footer Placeholder 3"/>
          <p:cNvSpPr>
            <a:spLocks noGrp="1"/>
          </p:cNvSpPr>
          <p:nvPr>
            <p:ph type="ftr" sz="quarter" idx="11"/>
          </p:nvPr>
        </p:nvSpPr>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43" name="Group 42"/>
          <p:cNvGrpSpPr/>
          <p:nvPr userDrawn="1"/>
        </p:nvGrpSpPr>
        <p:grpSpPr>
          <a:xfrm>
            <a:off x="-10093" y="0"/>
            <a:ext cx="288000" cy="6858000"/>
            <a:chOff x="-1524000" y="0"/>
            <a:chExt cx="246063" cy="6858000"/>
          </a:xfrm>
        </p:grpSpPr>
        <p:sp>
          <p:nvSpPr>
            <p:cNvPr id="44" name="Rectangle 43"/>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Arial" panose="020B0604020202020204" pitchFamily="34" charset="0"/>
              </a:endParaRPr>
            </a:p>
          </p:txBody>
        </p:sp>
        <p:sp>
          <p:nvSpPr>
            <p:cNvPr id="45"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7"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8"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9"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0"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1"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2"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3"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4"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5"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6"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7"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8"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9"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0"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1"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2"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3"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4"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5"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6"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7"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8"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9"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0"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1"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2"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3"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4"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sp>
        <p:nvSpPr>
          <p:cNvPr id="75" name="Title 1"/>
          <p:cNvSpPr>
            <a:spLocks noGrp="1"/>
          </p:cNvSpPr>
          <p:nvPr>
            <p:ph type="title"/>
          </p:nvPr>
        </p:nvSpPr>
        <p:spPr>
          <a:xfrm>
            <a:off x="947740" y="-282563"/>
            <a:ext cx="5298712" cy="915035"/>
          </a:xfrm>
        </p:spPr>
        <p:txBody>
          <a:bodyPr/>
          <a:lstStyle>
            <a:lvl1pPr>
              <a:defRPr sz="2667">
                <a:latin typeface="Arial" panose="020B0604020202020204" pitchFamily="34" charset="0"/>
                <a:ea typeface="Open Sans" panose="020B0606030504020204" pitchFamily="34" charset="0"/>
                <a:cs typeface="Arial" panose="020B0604020202020204" pitchFamily="34" charset="0"/>
              </a:defRPr>
            </a:lvl1pPr>
          </a:lstStyle>
          <a:p>
            <a:r>
              <a:rPr lang="en-US" dirty="0"/>
              <a:t>Click to edit Master title style</a:t>
            </a:r>
            <a:endParaRPr lang="en-GB" dirty="0"/>
          </a:p>
        </p:txBody>
      </p:sp>
      <p:cxnSp>
        <p:nvCxnSpPr>
          <p:cNvPr id="42" name="Straight Connector 41"/>
          <p:cNvCxnSpPr/>
          <p:nvPr userDrawn="1"/>
        </p:nvCxnSpPr>
        <p:spPr>
          <a:xfrm>
            <a:off x="975785" y="836216"/>
            <a:ext cx="5270668"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9" name="Content Placeholder 2"/>
          <p:cNvSpPr>
            <a:spLocks noGrp="1"/>
          </p:cNvSpPr>
          <p:nvPr>
            <p:ph idx="1"/>
          </p:nvPr>
        </p:nvSpPr>
        <p:spPr>
          <a:xfrm>
            <a:off x="947739" y="2246396"/>
            <a:ext cx="5298713" cy="3379705"/>
          </a:xfrm>
        </p:spPr>
        <p:txBody>
          <a:bodyPr numCol="1" spcCol="216000"/>
          <a:lstStyle>
            <a:lvl1pPr marL="380990" marR="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467" baseline="0">
                <a:solidFill>
                  <a:srgbClr val="000000"/>
                </a:solidFill>
                <a:latin typeface="Arial" panose="020B0604020202020204" pitchFamily="34" charset="0"/>
                <a:ea typeface="Open Sans" panose="020B0606030504020204" pitchFamily="34" charset="0"/>
                <a:cs typeface="Open Sans" panose="020B0606030504020204" pitchFamily="34" charset="0"/>
              </a:defRPr>
            </a:lvl1pPr>
            <a:lvl2pPr marL="715415" marR="0"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467">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1193770" marR="0"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909186" marR="0"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1075240" marR="0" indent="-237061" algn="l" defTabSz="914377" rtl="0" eaLnBrk="1" fontAlgn="auto" latinLnBrk="0" hangingPunct="1">
              <a:lnSpc>
                <a:spcPct val="105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380990" marR="0" lvl="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2133" b="0" i="0" u="none" strike="noStrike" kern="1200" cap="none" spc="0" normalizeH="0" baseline="0" noProof="0" dirty="0">
                <a:ln>
                  <a:noFill/>
                </a:ln>
                <a:solidFill>
                  <a:srgbClr val="000000"/>
                </a:solidFill>
                <a:effectLst/>
                <a:uLnTx/>
                <a:uFillTx/>
                <a:latin typeface="Open Sans"/>
                <a:ea typeface="Open Sans SemiBold" panose="020B0706030804020204" pitchFamily="34" charset="0"/>
                <a:cs typeface="Arial" panose="020B0604020202020204" pitchFamily="34" charset="0"/>
              </a:rPr>
              <a:t>Click to edit Master text styles</a:t>
            </a:r>
          </a:p>
          <a:p>
            <a:pPr marL="715415" marR="0" lvl="1"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8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Second level</a:t>
            </a:r>
          </a:p>
          <a:p>
            <a:pPr marL="1193770" marR="0" lvl="2"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Third level</a:t>
            </a:r>
          </a:p>
          <a:p>
            <a:pPr marL="1909186" marR="0" lvl="3"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4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Fourth level</a:t>
            </a:r>
          </a:p>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80" name="Text Placeholder 2"/>
          <p:cNvSpPr>
            <a:spLocks noGrp="1"/>
          </p:cNvSpPr>
          <p:nvPr>
            <p:ph type="body" idx="15"/>
          </p:nvPr>
        </p:nvSpPr>
        <p:spPr>
          <a:xfrm>
            <a:off x="947739" y="1146313"/>
            <a:ext cx="5298713" cy="320537"/>
          </a:xfrm>
        </p:spPr>
        <p:txBody>
          <a:bodyPr anchor="t" anchorCtr="0"/>
          <a:lstStyle>
            <a:lvl1pPr marL="0" indent="0">
              <a:buNone/>
              <a:defRPr sz="2133" b="0">
                <a:solidFill>
                  <a:srgbClr val="0E7A3F"/>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70E5457F-BF39-E523-E57B-0C4F4ECD39ED}"/>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896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5"/>
        <p:cNvGrpSpPr/>
        <p:nvPr/>
      </p:nvGrpSpPr>
      <p:grpSpPr>
        <a:xfrm>
          <a:off x="0" y="0"/>
          <a:ext cx="0" cy="0"/>
          <a:chOff x="0" y="0"/>
          <a:chExt cx="0" cy="0"/>
        </a:xfrm>
      </p:grpSpPr>
      <p:sp>
        <p:nvSpPr>
          <p:cNvPr id="56" name="Google Shape;56;p20"/>
          <p:cNvSpPr txBox="1">
            <a:spLocks noGrp="1"/>
          </p:cNvSpPr>
          <p:nvPr>
            <p:ph type="title"/>
          </p:nvPr>
        </p:nvSpPr>
        <p:spPr>
          <a:xfrm>
            <a:off x="947739" y="-287099"/>
            <a:ext cx="10944225" cy="91503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667"/>
              <a:buFont typeface="Arial"/>
              <a:buNone/>
              <a:defRPr sz="2667">
                <a:solidFill>
                  <a:schemeClr val="dk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57" name="Google Shape;57;p20"/>
          <p:cNvCxnSpPr/>
          <p:nvPr/>
        </p:nvCxnSpPr>
        <p:spPr>
          <a:xfrm>
            <a:off x="975785" y="836216"/>
            <a:ext cx="10873316" cy="0"/>
          </a:xfrm>
          <a:prstGeom prst="straightConnector1">
            <a:avLst/>
          </a:prstGeom>
          <a:noFill/>
          <a:ln w="9525" cap="flat" cmpd="sng">
            <a:solidFill>
              <a:schemeClr val="dk1"/>
            </a:solidFill>
            <a:prstDash val="solid"/>
            <a:miter lim="800000"/>
            <a:headEnd type="none" w="sm" len="sm"/>
            <a:tailEnd type="none" w="sm" len="sm"/>
          </a:ln>
        </p:spPr>
      </p:cxnSp>
      <p:sp>
        <p:nvSpPr>
          <p:cNvPr id="58" name="Google Shape;58;p20"/>
          <p:cNvSpPr txBox="1">
            <a:spLocks noGrp="1"/>
          </p:cNvSpPr>
          <p:nvPr>
            <p:ph type="dt" idx="10"/>
          </p:nvPr>
        </p:nvSpPr>
        <p:spPr>
          <a:xfrm>
            <a:off x="2055319" y="6364776"/>
            <a:ext cx="1836000" cy="180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64776"/>
            <a:ext cx="4114800" cy="1800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0" name="Google Shape;60;p20"/>
          <p:cNvGrpSpPr/>
          <p:nvPr/>
        </p:nvGrpSpPr>
        <p:grpSpPr>
          <a:xfrm>
            <a:off x="-10093" y="0"/>
            <a:ext cx="288000" cy="6858000"/>
            <a:chOff x="-1524000" y="0"/>
            <a:chExt cx="246063" cy="6858000"/>
          </a:xfrm>
        </p:grpSpPr>
        <p:sp>
          <p:nvSpPr>
            <p:cNvPr id="61" name="Google Shape;61;p20"/>
            <p:cNvSpPr/>
            <p:nvPr/>
          </p:nvSpPr>
          <p:spPr>
            <a:xfrm>
              <a:off x="-1524000" y="0"/>
              <a:ext cx="2448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62" name="Google Shape;62;p20"/>
            <p:cNvSpPr/>
            <p:nvPr/>
          </p:nvSpPr>
          <p:spPr>
            <a:xfrm>
              <a:off x="-1524000" y="241300"/>
              <a:ext cx="246063" cy="246063"/>
            </a:xfrm>
            <a:custGeom>
              <a:avLst/>
              <a:gdLst/>
              <a:ahLst/>
              <a:cxnLst/>
              <a:rect l="l" t="t" r="r" b="b"/>
              <a:pathLst>
                <a:path w="155" h="155" extrusionOk="0">
                  <a:moveTo>
                    <a:pt x="155" y="155"/>
                  </a:moveTo>
                  <a:lnTo>
                    <a:pt x="155" y="0"/>
                  </a:lnTo>
                  <a:lnTo>
                    <a:pt x="0" y="0"/>
                  </a:lnTo>
                  <a:lnTo>
                    <a:pt x="155"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3" name="Google Shape;63;p20"/>
            <p:cNvSpPr/>
            <p:nvPr/>
          </p:nvSpPr>
          <p:spPr>
            <a:xfrm>
              <a:off x="-1403350" y="6367463"/>
              <a:ext cx="123825" cy="246063"/>
            </a:xfrm>
            <a:custGeom>
              <a:avLst/>
              <a:gdLst/>
              <a:ahLst/>
              <a:cxnLst/>
              <a:rect l="l" t="t" r="r" b="b"/>
              <a:pathLst>
                <a:path w="78" h="155" extrusionOk="0">
                  <a:moveTo>
                    <a:pt x="78" y="155"/>
                  </a:moveTo>
                  <a:lnTo>
                    <a:pt x="78" y="0"/>
                  </a:lnTo>
                  <a:lnTo>
                    <a:pt x="0" y="77"/>
                  </a:lnTo>
                  <a:lnTo>
                    <a:pt x="78"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4" name="Google Shape;64;p20"/>
            <p:cNvSpPr/>
            <p:nvPr/>
          </p:nvSpPr>
          <p:spPr>
            <a:xfrm>
              <a:off x="-1524000" y="0"/>
              <a:ext cx="242888" cy="241300"/>
            </a:xfrm>
            <a:custGeom>
              <a:avLst/>
              <a:gdLst/>
              <a:ahLst/>
              <a:cxnLst/>
              <a:rect l="l" t="t" r="r" b="b"/>
              <a:pathLst>
                <a:path w="153" h="152" extrusionOk="0">
                  <a:moveTo>
                    <a:pt x="0" y="0"/>
                  </a:moveTo>
                  <a:lnTo>
                    <a:pt x="0" y="152"/>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5" name="Google Shape;65;p20"/>
            <p:cNvSpPr/>
            <p:nvPr/>
          </p:nvSpPr>
          <p:spPr>
            <a:xfrm>
              <a:off x="-1524000" y="241300"/>
              <a:ext cx="246063" cy="490538"/>
            </a:xfrm>
            <a:custGeom>
              <a:avLst/>
              <a:gdLst/>
              <a:ahLst/>
              <a:cxnLst/>
              <a:rect l="l" t="t" r="r" b="b"/>
              <a:pathLst>
                <a:path w="155" h="309" extrusionOk="0">
                  <a:moveTo>
                    <a:pt x="0" y="155"/>
                  </a:moveTo>
                  <a:lnTo>
                    <a:pt x="0" y="309"/>
                  </a:lnTo>
                  <a:lnTo>
                    <a:pt x="155" y="155"/>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6" name="Google Shape;66;p20"/>
            <p:cNvSpPr/>
            <p:nvPr/>
          </p:nvSpPr>
          <p:spPr>
            <a:xfrm>
              <a:off x="-1524000" y="487363"/>
              <a:ext cx="246063" cy="488950"/>
            </a:xfrm>
            <a:custGeom>
              <a:avLst/>
              <a:gdLst/>
              <a:ahLst/>
              <a:cxnLst/>
              <a:rect l="l" t="t" r="r" b="b"/>
              <a:pathLst>
                <a:path w="155" h="308" extrusionOk="0">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7" name="Google Shape;67;p20"/>
            <p:cNvSpPr/>
            <p:nvPr/>
          </p:nvSpPr>
          <p:spPr>
            <a:xfrm>
              <a:off x="-1524000" y="976313"/>
              <a:ext cx="246063" cy="246063"/>
            </a:xfrm>
            <a:custGeom>
              <a:avLst/>
              <a:gdLst/>
              <a:ahLst/>
              <a:cxnLst/>
              <a:rect l="l" t="t" r="r" b="b"/>
              <a:pathLst>
                <a:path w="155" h="155" extrusionOk="0">
                  <a:moveTo>
                    <a:pt x="0" y="155"/>
                  </a:moveTo>
                  <a:lnTo>
                    <a:pt x="155" y="155"/>
                  </a:lnTo>
                  <a:lnTo>
                    <a:pt x="155"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8" name="Google Shape;68;p20"/>
            <p:cNvSpPr/>
            <p:nvPr/>
          </p:nvSpPr>
          <p:spPr>
            <a:xfrm>
              <a:off x="-1524000" y="0"/>
              <a:ext cx="246063" cy="241300"/>
            </a:xfrm>
            <a:custGeom>
              <a:avLst/>
              <a:gdLst/>
              <a:ahLst/>
              <a:cxnLst/>
              <a:rect l="l" t="t" r="r" b="b"/>
              <a:pathLst>
                <a:path w="155" h="152" extrusionOk="0">
                  <a:moveTo>
                    <a:pt x="153" y="0"/>
                  </a:moveTo>
                  <a:lnTo>
                    <a:pt x="0" y="152"/>
                  </a:lnTo>
                  <a:lnTo>
                    <a:pt x="155" y="152"/>
                  </a:lnTo>
                  <a:lnTo>
                    <a:pt x="155" y="0"/>
                  </a:lnTo>
                  <a:lnTo>
                    <a:pt x="153"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9" name="Google Shape;69;p20"/>
            <p:cNvSpPr/>
            <p:nvPr/>
          </p:nvSpPr>
          <p:spPr>
            <a:xfrm>
              <a:off x="-1524000" y="976313"/>
              <a:ext cx="246063" cy="246063"/>
            </a:xfrm>
            <a:custGeom>
              <a:avLst/>
              <a:gdLst/>
              <a:ahLst/>
              <a:cxnLst/>
              <a:rect l="l" t="t" r="r" b="b"/>
              <a:pathLst>
                <a:path w="155" h="155" extrusionOk="0">
                  <a:moveTo>
                    <a:pt x="0" y="0"/>
                  </a:moveTo>
                  <a:lnTo>
                    <a:pt x="0" y="155"/>
                  </a:lnTo>
                  <a:lnTo>
                    <a:pt x="155"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0" name="Google Shape;70;p20"/>
            <p:cNvSpPr/>
            <p:nvPr/>
          </p:nvSpPr>
          <p:spPr>
            <a:xfrm>
              <a:off x="-1524000" y="1222375"/>
              <a:ext cx="246063" cy="488950"/>
            </a:xfrm>
            <a:custGeom>
              <a:avLst/>
              <a:gdLst/>
              <a:ahLst/>
              <a:cxnLst/>
              <a:rect l="l" t="t" r="r" b="b"/>
              <a:pathLst>
                <a:path w="155" h="308" extrusionOk="0">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1" name="Google Shape;71;p20"/>
            <p:cNvSpPr/>
            <p:nvPr/>
          </p:nvSpPr>
          <p:spPr>
            <a:xfrm>
              <a:off x="-1520825" y="3182938"/>
              <a:ext cx="242888" cy="244475"/>
            </a:xfrm>
            <a:prstGeom prst="rect">
              <a:avLst/>
            </a:pr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2" name="Google Shape;72;p20"/>
            <p:cNvSpPr/>
            <p:nvPr/>
          </p:nvSpPr>
          <p:spPr>
            <a:xfrm>
              <a:off x="-1520825" y="2936875"/>
              <a:ext cx="242888" cy="242888"/>
            </a:xfrm>
            <a:custGeom>
              <a:avLst/>
              <a:gdLst/>
              <a:ahLst/>
              <a:cxnLst/>
              <a:rect l="l" t="t" r="r" b="b"/>
              <a:pathLst>
                <a:path w="153" h="153" extrusionOk="0">
                  <a:moveTo>
                    <a:pt x="0" y="0"/>
                  </a:moveTo>
                  <a:lnTo>
                    <a:pt x="153" y="153"/>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3" name="Google Shape;73;p20"/>
            <p:cNvSpPr/>
            <p:nvPr/>
          </p:nvSpPr>
          <p:spPr>
            <a:xfrm>
              <a:off x="-1520825" y="2936875"/>
              <a:ext cx="242888" cy="246063"/>
            </a:xfrm>
            <a:custGeom>
              <a:avLst/>
              <a:gdLst/>
              <a:ahLst/>
              <a:cxnLst/>
              <a:rect l="l" t="t" r="r" b="b"/>
              <a:pathLst>
                <a:path w="153" h="155" extrusionOk="0">
                  <a:moveTo>
                    <a:pt x="0" y="155"/>
                  </a:moveTo>
                  <a:lnTo>
                    <a:pt x="153" y="155"/>
                  </a:lnTo>
                  <a:lnTo>
                    <a:pt x="153" y="153"/>
                  </a:lnTo>
                  <a:lnTo>
                    <a:pt x="0" y="0"/>
                  </a:lnTo>
                  <a:lnTo>
                    <a:pt x="0"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4" name="Google Shape;74;p20"/>
            <p:cNvSpPr/>
            <p:nvPr/>
          </p:nvSpPr>
          <p:spPr>
            <a:xfrm>
              <a:off x="-1520825" y="1711325"/>
              <a:ext cx="242888" cy="244475"/>
            </a:xfrm>
            <a:custGeom>
              <a:avLst/>
              <a:gdLst/>
              <a:ahLst/>
              <a:cxnLst/>
              <a:rect l="l" t="t" r="r" b="b"/>
              <a:pathLst>
                <a:path w="153" h="154" extrusionOk="0">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5" name="Google Shape;75;p20"/>
            <p:cNvSpPr/>
            <p:nvPr/>
          </p:nvSpPr>
          <p:spPr>
            <a:xfrm>
              <a:off x="-1520825" y="2201863"/>
              <a:ext cx="242888" cy="490538"/>
            </a:xfrm>
            <a:custGeom>
              <a:avLst/>
              <a:gdLst/>
              <a:ahLst/>
              <a:cxnLst/>
              <a:rect l="l" t="t" r="r" b="b"/>
              <a:pathLst>
                <a:path w="153" h="309" extrusionOk="0">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6" name="Google Shape;76;p20"/>
            <p:cNvSpPr/>
            <p:nvPr/>
          </p:nvSpPr>
          <p:spPr>
            <a:xfrm>
              <a:off x="-1520825" y="2449513"/>
              <a:ext cx="242888" cy="487363"/>
            </a:xfrm>
            <a:custGeom>
              <a:avLst/>
              <a:gdLst/>
              <a:ahLst/>
              <a:cxnLst/>
              <a:rect l="l" t="t" r="r" b="b"/>
              <a:pathLst>
                <a:path w="153" h="307" extrusionOk="0">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7" name="Google Shape;77;p20"/>
            <p:cNvSpPr/>
            <p:nvPr/>
          </p:nvSpPr>
          <p:spPr>
            <a:xfrm>
              <a:off x="-1520825" y="1711325"/>
              <a:ext cx="242888" cy="733425"/>
            </a:xfrm>
            <a:custGeom>
              <a:avLst/>
              <a:gdLst/>
              <a:ahLst/>
              <a:cxnLst/>
              <a:rect l="l" t="t" r="r" b="b"/>
              <a:pathLst>
                <a:path w="153" h="462" extrusionOk="0">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8" name="Google Shape;78;p20"/>
            <p:cNvSpPr/>
            <p:nvPr/>
          </p:nvSpPr>
          <p:spPr>
            <a:xfrm>
              <a:off x="-1519238" y="3922713"/>
              <a:ext cx="241300" cy="730250"/>
            </a:xfrm>
            <a:custGeom>
              <a:avLst/>
              <a:gdLst/>
              <a:ahLst/>
              <a:cxnLst/>
              <a:rect l="l" t="t" r="r" b="b"/>
              <a:pathLst>
                <a:path w="152" h="460" extrusionOk="0">
                  <a:moveTo>
                    <a:pt x="0" y="151"/>
                  </a:moveTo>
                  <a:lnTo>
                    <a:pt x="0" y="460"/>
                  </a:lnTo>
                  <a:lnTo>
                    <a:pt x="152" y="308"/>
                  </a:lnTo>
                  <a:lnTo>
                    <a:pt x="152" y="0"/>
                  </a:lnTo>
                  <a:lnTo>
                    <a:pt x="0" y="151"/>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9" name="Google Shape;79;p20"/>
            <p:cNvSpPr/>
            <p:nvPr/>
          </p:nvSpPr>
          <p:spPr>
            <a:xfrm>
              <a:off x="-1519238" y="3671888"/>
              <a:ext cx="241300" cy="246063"/>
            </a:xfrm>
            <a:custGeom>
              <a:avLst/>
              <a:gdLst/>
              <a:ahLst/>
              <a:cxnLst/>
              <a:rect l="l" t="t" r="r" b="b"/>
              <a:pathLst>
                <a:path w="152" h="155" extrusionOk="0">
                  <a:moveTo>
                    <a:pt x="0" y="155"/>
                  </a:moveTo>
                  <a:lnTo>
                    <a:pt x="152" y="155"/>
                  </a:lnTo>
                  <a:lnTo>
                    <a:pt x="152" y="152"/>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0" name="Google Shape;80;p20"/>
            <p:cNvSpPr/>
            <p:nvPr/>
          </p:nvSpPr>
          <p:spPr>
            <a:xfrm>
              <a:off x="-1519238" y="3917950"/>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1" name="Google Shape;81;p20"/>
            <p:cNvSpPr/>
            <p:nvPr/>
          </p:nvSpPr>
          <p:spPr>
            <a:xfrm>
              <a:off x="-1519238" y="3671888"/>
              <a:ext cx="241300" cy="241300"/>
            </a:xfrm>
            <a:custGeom>
              <a:avLst/>
              <a:gdLst/>
              <a:ahLst/>
              <a:cxnLst/>
              <a:rect l="l" t="t" r="r" b="b"/>
              <a:pathLst>
                <a:path w="152" h="152" extrusionOk="0">
                  <a:moveTo>
                    <a:pt x="0" y="0"/>
                  </a:moveTo>
                  <a:lnTo>
                    <a:pt x="152" y="152"/>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2" name="Google Shape;82;p20"/>
            <p:cNvSpPr/>
            <p:nvPr/>
          </p:nvSpPr>
          <p:spPr>
            <a:xfrm>
              <a:off x="-1519238" y="3427413"/>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3" name="Google Shape;83;p20"/>
            <p:cNvSpPr/>
            <p:nvPr/>
          </p:nvSpPr>
          <p:spPr>
            <a:xfrm>
              <a:off x="-1519238" y="3432175"/>
              <a:ext cx="241300" cy="239713"/>
            </a:xfrm>
            <a:custGeom>
              <a:avLst/>
              <a:gdLst/>
              <a:ahLst/>
              <a:cxnLst/>
              <a:rect l="l" t="t" r="r" b="b"/>
              <a:pathLst>
                <a:path w="152" h="151" extrusionOk="0">
                  <a:moveTo>
                    <a:pt x="0" y="151"/>
                  </a:moveTo>
                  <a:lnTo>
                    <a:pt x="152" y="151"/>
                  </a:lnTo>
                  <a:lnTo>
                    <a:pt x="152" y="0"/>
                  </a:lnTo>
                  <a:lnTo>
                    <a:pt x="0" y="151"/>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4" name="Google Shape;84;p20"/>
            <p:cNvSpPr/>
            <p:nvPr/>
          </p:nvSpPr>
          <p:spPr>
            <a:xfrm>
              <a:off x="-1524000" y="4652963"/>
              <a:ext cx="246063" cy="735013"/>
            </a:xfrm>
            <a:custGeom>
              <a:avLst/>
              <a:gdLst/>
              <a:ahLst/>
              <a:cxnLst/>
              <a:rect l="l" t="t" r="r" b="b"/>
              <a:pathLst>
                <a:path w="155" h="463" extrusionOk="0">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5" name="Google Shape;85;p20"/>
            <p:cNvSpPr/>
            <p:nvPr/>
          </p:nvSpPr>
          <p:spPr>
            <a:xfrm>
              <a:off x="-1519238" y="4411663"/>
              <a:ext cx="241300" cy="481013"/>
            </a:xfrm>
            <a:custGeom>
              <a:avLst/>
              <a:gdLst/>
              <a:ahLst/>
              <a:cxnLst/>
              <a:rect l="l" t="t" r="r" b="b"/>
              <a:pathLst>
                <a:path w="152" h="303" extrusionOk="0">
                  <a:moveTo>
                    <a:pt x="0" y="152"/>
                  </a:moveTo>
                  <a:lnTo>
                    <a:pt x="152" y="303"/>
                  </a:lnTo>
                  <a:lnTo>
                    <a:pt x="152" y="152"/>
                  </a:lnTo>
                  <a:lnTo>
                    <a:pt x="152" y="0"/>
                  </a:lnTo>
                  <a:lnTo>
                    <a:pt x="0" y="152"/>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6" name="Google Shape;86;p20"/>
            <p:cNvSpPr/>
            <p:nvPr/>
          </p:nvSpPr>
          <p:spPr>
            <a:xfrm>
              <a:off x="-1524000" y="5387975"/>
              <a:ext cx="244475" cy="490538"/>
            </a:xfrm>
            <a:custGeom>
              <a:avLst/>
              <a:gdLst/>
              <a:ahLst/>
              <a:cxnLst/>
              <a:rect l="l" t="t" r="r" b="b"/>
              <a:pathLst>
                <a:path w="154" h="309" extrusionOk="0">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7" name="Google Shape;87;p20"/>
            <p:cNvSpPr/>
            <p:nvPr/>
          </p:nvSpPr>
          <p:spPr>
            <a:xfrm>
              <a:off x="-1524000" y="6613525"/>
              <a:ext cx="244475" cy="244475"/>
            </a:xfrm>
            <a:prstGeom prst="rect">
              <a:avLst/>
            </a:pr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8" name="Google Shape;88;p20"/>
            <p:cNvSpPr/>
            <p:nvPr/>
          </p:nvSpPr>
          <p:spPr>
            <a:xfrm>
              <a:off x="-1524000" y="5878513"/>
              <a:ext cx="244475" cy="611188"/>
            </a:xfrm>
            <a:custGeom>
              <a:avLst/>
              <a:gdLst/>
              <a:ahLst/>
              <a:cxnLst/>
              <a:rect l="l" t="t" r="r" b="b"/>
              <a:pathLst>
                <a:path w="154" h="385" extrusionOk="0">
                  <a:moveTo>
                    <a:pt x="0" y="153"/>
                  </a:moveTo>
                  <a:lnTo>
                    <a:pt x="0" y="308"/>
                  </a:lnTo>
                  <a:lnTo>
                    <a:pt x="0" y="309"/>
                  </a:lnTo>
                  <a:lnTo>
                    <a:pt x="76" y="385"/>
                  </a:lnTo>
                  <a:lnTo>
                    <a:pt x="154" y="308"/>
                  </a:lnTo>
                  <a:lnTo>
                    <a:pt x="154" y="0"/>
                  </a:lnTo>
                  <a:lnTo>
                    <a:pt x="0" y="153"/>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9" name="Google Shape;89;p20"/>
            <p:cNvSpPr/>
            <p:nvPr/>
          </p:nvSpPr>
          <p:spPr>
            <a:xfrm>
              <a:off x="-1524000" y="6369050"/>
              <a:ext cx="244475" cy="244475"/>
            </a:xfrm>
            <a:custGeom>
              <a:avLst/>
              <a:gdLst/>
              <a:ahLst/>
              <a:cxnLst/>
              <a:rect l="l" t="t" r="r" b="b"/>
              <a:pathLst>
                <a:path w="154" h="154" extrusionOk="0">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90" name="Google Shape;90;p20"/>
            <p:cNvSpPr/>
            <p:nvPr/>
          </p:nvSpPr>
          <p:spPr>
            <a:xfrm>
              <a:off x="-1524000" y="5878513"/>
              <a:ext cx="244475" cy="242888"/>
            </a:xfrm>
            <a:custGeom>
              <a:avLst/>
              <a:gdLst/>
              <a:ahLst/>
              <a:cxnLst/>
              <a:rect l="l" t="t" r="r" b="b"/>
              <a:pathLst>
                <a:path w="154" h="153" extrusionOk="0">
                  <a:moveTo>
                    <a:pt x="0" y="0"/>
                  </a:moveTo>
                  <a:lnTo>
                    <a:pt x="0" y="153"/>
                  </a:lnTo>
                  <a:lnTo>
                    <a:pt x="154"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EDDD1F6B-3F74-3C04-521D-491BBE045019}"/>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59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542536" y="539963"/>
            <a:ext cx="7585464" cy="5762099"/>
          </a:xfrm>
          <a:prstGeom prst="rect">
            <a:avLst/>
          </a:prstGeo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345F4AD9-2570-F29F-2124-27A56F49CE8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571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0"/>
        <p:cNvGrpSpPr/>
        <p:nvPr/>
      </p:nvGrpSpPr>
      <p:grpSpPr>
        <a:xfrm>
          <a:off x="0" y="0"/>
          <a:ext cx="0" cy="0"/>
          <a:chOff x="0" y="0"/>
          <a:chExt cx="0" cy="0"/>
        </a:xfrm>
      </p:grpSpPr>
      <p:pic>
        <p:nvPicPr>
          <p:cNvPr id="131" name="Google Shape;131;p24" descr="Z:\_LOGOS MASTER\Quilter_Master logo\Quilter0023_Word and PPT Templates\PPt and word templates\New Quilter templates\Front Cover\Frotn page CROPPED_05.07.emf"/>
          <p:cNvPicPr preferRelativeResize="0"/>
          <p:nvPr/>
        </p:nvPicPr>
        <p:blipFill rotWithShape="1">
          <a:blip r:embed="rId2">
            <a:alphaModFix/>
          </a:blip>
          <a:srcRect l="2235" t="38301" r="71459" b="12072"/>
          <a:stretch/>
        </p:blipFill>
        <p:spPr>
          <a:xfrm>
            <a:off x="0" y="0"/>
            <a:ext cx="12192000" cy="6871573"/>
          </a:xfrm>
          <a:prstGeom prst="rect">
            <a:avLst/>
          </a:prstGeom>
          <a:noFill/>
          <a:ln>
            <a:noFill/>
          </a:ln>
        </p:spPr>
      </p:pic>
      <p:sp>
        <p:nvSpPr>
          <p:cNvPr id="132" name="Google Shape;132;p24"/>
          <p:cNvSpPr txBox="1">
            <a:spLocks noGrp="1"/>
          </p:cNvSpPr>
          <p:nvPr>
            <p:ph type="subTitle" idx="1"/>
          </p:nvPr>
        </p:nvSpPr>
        <p:spPr>
          <a:xfrm>
            <a:off x="5318127" y="2336483"/>
            <a:ext cx="5903911" cy="1655763"/>
          </a:xfrm>
          <a:prstGeom prst="rect">
            <a:avLst/>
          </a:prstGeom>
          <a:noFill/>
          <a:ln>
            <a:noFill/>
          </a:ln>
        </p:spPr>
        <p:txBody>
          <a:bodyPr spcFirstLastPara="1" wrap="square" lIns="0" tIns="0" rIns="0" bIns="0" anchor="t" anchorCtr="0">
            <a:noAutofit/>
          </a:bodyPr>
          <a:lstStyle>
            <a:lvl1pPr lvl="0" algn="r">
              <a:lnSpc>
                <a:spcPct val="105000"/>
              </a:lnSpc>
              <a:spcBef>
                <a:spcPts val="0"/>
              </a:spcBef>
              <a:spcAft>
                <a:spcPts val="0"/>
              </a:spcAft>
              <a:buClr>
                <a:schemeClr val="dk1"/>
              </a:buClr>
              <a:buSzPts val="2000"/>
              <a:buNone/>
              <a:defRPr sz="2000">
                <a:solidFill>
                  <a:schemeClr val="dk1"/>
                </a:solidFill>
                <a:latin typeface="Arial"/>
                <a:ea typeface="Arial"/>
                <a:cs typeface="Arial"/>
                <a:sym typeface="Arial"/>
              </a:defRPr>
            </a:lvl1pPr>
            <a:lvl2pPr lvl="1" algn="ctr">
              <a:lnSpc>
                <a:spcPct val="105000"/>
              </a:lnSpc>
              <a:spcBef>
                <a:spcPts val="800"/>
              </a:spcBef>
              <a:spcAft>
                <a:spcPts val="0"/>
              </a:spcAft>
              <a:buClr>
                <a:srgbClr val="000000"/>
              </a:buClr>
              <a:buSzPts val="2000"/>
              <a:buNone/>
              <a:defRPr sz="2000"/>
            </a:lvl2pPr>
            <a:lvl3pPr lvl="2" algn="ctr">
              <a:lnSpc>
                <a:spcPct val="105000"/>
              </a:lnSpc>
              <a:spcBef>
                <a:spcPts val="500"/>
              </a:spcBef>
              <a:spcAft>
                <a:spcPts val="0"/>
              </a:spcAft>
              <a:buSzPts val="1867"/>
              <a:buNone/>
              <a:defRPr sz="1867"/>
            </a:lvl3pPr>
            <a:lvl4pPr lvl="3" algn="ctr">
              <a:lnSpc>
                <a:spcPct val="105000"/>
              </a:lnSpc>
              <a:spcBef>
                <a:spcPts val="500"/>
              </a:spcBef>
              <a:spcAft>
                <a:spcPts val="0"/>
              </a:spcAft>
              <a:buSzPts val="1600"/>
              <a:buNone/>
              <a:defRPr sz="1600"/>
            </a:lvl4pPr>
            <a:lvl5pPr lvl="4" algn="ctr">
              <a:lnSpc>
                <a:spcPct val="105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3" name="Google Shape;133;p24"/>
          <p:cNvSpPr txBox="1">
            <a:spLocks noGrp="1"/>
          </p:cNvSpPr>
          <p:nvPr>
            <p:ph type="ctrTitle"/>
          </p:nvPr>
        </p:nvSpPr>
        <p:spPr>
          <a:xfrm>
            <a:off x="3566795" y="431876"/>
            <a:ext cx="7655244" cy="1769427"/>
          </a:xfrm>
          <a:prstGeom prst="rect">
            <a:avLst/>
          </a:prstGeom>
          <a:noFill/>
          <a:ln>
            <a:noFill/>
          </a:ln>
        </p:spPr>
        <p:txBody>
          <a:bodyPr spcFirstLastPara="1" wrap="square" lIns="0" tIns="0" rIns="0" bIns="0" anchor="b" anchorCtr="0">
            <a:noAutofit/>
          </a:bodyPr>
          <a:lstStyle>
            <a:lvl1pPr lvl="0" algn="r">
              <a:lnSpc>
                <a:spcPct val="90000"/>
              </a:lnSpc>
              <a:spcBef>
                <a:spcPts val="0"/>
              </a:spcBef>
              <a:spcAft>
                <a:spcPts val="0"/>
              </a:spcAft>
              <a:buClr>
                <a:schemeClr val="dk2"/>
              </a:buClr>
              <a:buSzPts val="3600"/>
              <a:buFont typeface="Arial"/>
              <a:buNone/>
              <a:defRPr sz="3600">
                <a:solidFill>
                  <a:schemeClr val="dk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4" name="Google Shape;134;p24" descr="Z:\_LOGOS MASTER\Quilter_Master logo\Quilter0006_Quilter Logos\Quilter Financial Advisers\Stacked\RGB\Quilter Financial Advisers_Stacked_Green_RGB.png"/>
          <p:cNvPicPr preferRelativeResize="0"/>
          <p:nvPr/>
        </p:nvPicPr>
        <p:blipFill rotWithShape="1">
          <a:blip r:embed="rId3">
            <a:alphaModFix/>
          </a:blip>
          <a:srcRect/>
          <a:stretch/>
        </p:blipFill>
        <p:spPr>
          <a:xfrm>
            <a:off x="9416147" y="4892849"/>
            <a:ext cx="1783300" cy="1150235"/>
          </a:xfrm>
          <a:prstGeom prst="rect">
            <a:avLst/>
          </a:prstGeom>
          <a:noFill/>
          <a:ln>
            <a:noFill/>
          </a:ln>
        </p:spPr>
      </p:pic>
    </p:spTree>
    <p:extLst>
      <p:ext uri="{BB962C8B-B14F-4D97-AF65-F5344CB8AC3E}">
        <p14:creationId xmlns:p14="http://schemas.microsoft.com/office/powerpoint/2010/main" val="569374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5"/>
        <p:cNvGrpSpPr/>
        <p:nvPr/>
      </p:nvGrpSpPr>
      <p:grpSpPr>
        <a:xfrm>
          <a:off x="0" y="0"/>
          <a:ext cx="0" cy="0"/>
          <a:chOff x="0" y="0"/>
          <a:chExt cx="0" cy="0"/>
        </a:xfrm>
      </p:grpSpPr>
      <p:sp>
        <p:nvSpPr>
          <p:cNvPr id="136" name="Google Shape;136;p25"/>
          <p:cNvSpPr>
            <a:spLocks noGrp="1"/>
          </p:cNvSpPr>
          <p:nvPr>
            <p:ph type="pic" idx="2"/>
          </p:nvPr>
        </p:nvSpPr>
        <p:spPr>
          <a:xfrm>
            <a:off x="542536" y="539963"/>
            <a:ext cx="7585464" cy="5762099"/>
          </a:xfrm>
          <a:prstGeom prst="rect">
            <a:avLst/>
          </a:prstGeom>
          <a:noFill/>
          <a:ln>
            <a:noFill/>
          </a:ln>
        </p:spPr>
      </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B9FA74B0-B86A-C649-F06B-97C5EED71BC0}"/>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713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and image">
  <p:cSld name="Text and image">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947739" y="-287099"/>
            <a:ext cx="10944225" cy="91503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667"/>
              <a:buFont typeface="Arial"/>
              <a:buNone/>
              <a:defRPr sz="2667">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40" name="Google Shape;140;p26"/>
          <p:cNvCxnSpPr/>
          <p:nvPr/>
        </p:nvCxnSpPr>
        <p:spPr>
          <a:xfrm>
            <a:off x="975785" y="836216"/>
            <a:ext cx="10873316" cy="0"/>
          </a:xfrm>
          <a:prstGeom prst="straightConnector1">
            <a:avLst/>
          </a:prstGeom>
          <a:noFill/>
          <a:ln w="9525" cap="flat" cmpd="sng">
            <a:solidFill>
              <a:schemeClr val="dk1"/>
            </a:solidFill>
            <a:prstDash val="solid"/>
            <a:miter lim="800000"/>
            <a:headEnd type="none" w="sm" len="sm"/>
            <a:tailEnd type="none" w="sm" len="sm"/>
          </a:ln>
        </p:spPr>
      </p:cxnSp>
      <p:sp>
        <p:nvSpPr>
          <p:cNvPr id="141" name="Google Shape;141;p26"/>
          <p:cNvSpPr txBox="1">
            <a:spLocks noGrp="1"/>
          </p:cNvSpPr>
          <p:nvPr>
            <p:ph type="body" idx="1"/>
          </p:nvPr>
        </p:nvSpPr>
        <p:spPr>
          <a:xfrm>
            <a:off x="947737" y="1146313"/>
            <a:ext cx="5280000" cy="4055236"/>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800"/>
              </a:spcBef>
              <a:spcAft>
                <a:spcPts val="0"/>
              </a:spcAft>
              <a:buClr>
                <a:srgbClr val="000000"/>
              </a:buClr>
              <a:buSzPts val="1867"/>
              <a:buNone/>
              <a:defRPr sz="1867">
                <a:solidFill>
                  <a:srgbClr val="000000"/>
                </a:solidFill>
                <a:latin typeface="Arial"/>
                <a:ea typeface="Arial"/>
                <a:cs typeface="Arial"/>
                <a:sym typeface="Arial"/>
              </a:defRPr>
            </a:lvl1pPr>
            <a:lvl2pPr marL="914400" lvl="1" indent="-228600" algn="l">
              <a:lnSpc>
                <a:spcPct val="125000"/>
              </a:lnSpc>
              <a:spcBef>
                <a:spcPts val="0"/>
              </a:spcBef>
              <a:spcAft>
                <a:spcPts val="0"/>
              </a:spcAft>
              <a:buClr>
                <a:srgbClr val="000000"/>
              </a:buClr>
              <a:buSzPts val="1867"/>
              <a:buNone/>
              <a:defRPr sz="1867">
                <a:solidFill>
                  <a:srgbClr val="000000"/>
                </a:solidFill>
                <a:latin typeface="Arial"/>
                <a:ea typeface="Arial"/>
                <a:cs typeface="Arial"/>
                <a:sym typeface="Arial"/>
              </a:defRPr>
            </a:lvl2pPr>
            <a:lvl3pPr marL="1371600" marR="0" lvl="2" indent="-347154" algn="l">
              <a:lnSpc>
                <a:spcPct val="105000"/>
              </a:lnSpc>
              <a:spcBef>
                <a:spcPts val="500"/>
              </a:spcBef>
              <a:spcAft>
                <a:spcPts val="0"/>
              </a:spcAft>
              <a:buClr>
                <a:srgbClr val="0F7B3F"/>
              </a:buClr>
              <a:buSzPts val="1867"/>
              <a:buFont typeface="Noto Sans Symbols"/>
              <a:buChar char="⮚"/>
              <a:defRPr sz="1867">
                <a:solidFill>
                  <a:srgbClr val="000000"/>
                </a:solidFill>
                <a:latin typeface="Arial"/>
                <a:ea typeface="Arial"/>
                <a:cs typeface="Arial"/>
                <a:sym typeface="Arial"/>
              </a:defRPr>
            </a:lvl3pPr>
            <a:lvl4pPr marL="1828800" marR="0" lvl="3" indent="-347154" algn="l">
              <a:lnSpc>
                <a:spcPct val="105000"/>
              </a:lnSpc>
              <a:spcBef>
                <a:spcPts val="500"/>
              </a:spcBef>
              <a:spcAft>
                <a:spcPts val="0"/>
              </a:spcAft>
              <a:buClr>
                <a:srgbClr val="0F7B3F"/>
              </a:buClr>
              <a:buSzPts val="1867"/>
              <a:buFont typeface="Noto Sans Symbols"/>
              <a:buChar char="⮚"/>
              <a:defRPr sz="1867">
                <a:solidFill>
                  <a:srgbClr val="000000"/>
                </a:solidFill>
                <a:latin typeface="Arial"/>
                <a:ea typeface="Arial"/>
                <a:cs typeface="Arial"/>
                <a:sym typeface="Arial"/>
              </a:defRPr>
            </a:lvl4pPr>
            <a:lvl5pPr marL="2286000" marR="0" lvl="4" indent="-330200" algn="l">
              <a:lnSpc>
                <a:spcPct val="105000"/>
              </a:lnSpc>
              <a:spcBef>
                <a:spcPts val="500"/>
              </a:spcBef>
              <a:spcAft>
                <a:spcPts val="0"/>
              </a:spcAft>
              <a:buClr>
                <a:srgbClr val="0F7B3F"/>
              </a:buClr>
              <a:buSzPts val="1600"/>
              <a:buFont typeface="Noto Sans Symbols"/>
              <a:buChar char="⮚"/>
              <a:defRPr sz="1600">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26"/>
          <p:cNvSpPr txBox="1">
            <a:spLocks noGrp="1"/>
          </p:cNvSpPr>
          <p:nvPr>
            <p:ph type="body" idx="2"/>
          </p:nvPr>
        </p:nvSpPr>
        <p:spPr>
          <a:xfrm>
            <a:off x="6569100" y="1146313"/>
            <a:ext cx="5280000" cy="4055236"/>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800"/>
              </a:spcBef>
              <a:spcAft>
                <a:spcPts val="0"/>
              </a:spcAft>
              <a:buClr>
                <a:srgbClr val="000000"/>
              </a:buClr>
              <a:buSzPts val="1867"/>
              <a:buNone/>
              <a:defRPr sz="1867">
                <a:solidFill>
                  <a:srgbClr val="000000"/>
                </a:solidFill>
                <a:latin typeface="Arial"/>
                <a:ea typeface="Arial"/>
                <a:cs typeface="Arial"/>
                <a:sym typeface="Arial"/>
              </a:defRPr>
            </a:lvl1pPr>
            <a:lvl2pPr marL="914400" lvl="1" indent="-228600" algn="l">
              <a:lnSpc>
                <a:spcPct val="125000"/>
              </a:lnSpc>
              <a:spcBef>
                <a:spcPts val="0"/>
              </a:spcBef>
              <a:spcAft>
                <a:spcPts val="0"/>
              </a:spcAft>
              <a:buClr>
                <a:srgbClr val="000000"/>
              </a:buClr>
              <a:buSzPts val="1867"/>
              <a:buNone/>
              <a:defRPr sz="1867">
                <a:solidFill>
                  <a:srgbClr val="000000"/>
                </a:solidFill>
                <a:latin typeface="Arial"/>
                <a:ea typeface="Arial"/>
                <a:cs typeface="Arial"/>
                <a:sym typeface="Arial"/>
              </a:defRPr>
            </a:lvl2pPr>
            <a:lvl3pPr marL="1371600" marR="0" lvl="2" indent="-347154" algn="l">
              <a:lnSpc>
                <a:spcPct val="105000"/>
              </a:lnSpc>
              <a:spcBef>
                <a:spcPts val="500"/>
              </a:spcBef>
              <a:spcAft>
                <a:spcPts val="0"/>
              </a:spcAft>
              <a:buClr>
                <a:srgbClr val="0F7B3F"/>
              </a:buClr>
              <a:buSzPts val="1867"/>
              <a:buFont typeface="Noto Sans Symbols"/>
              <a:buChar char="⮚"/>
              <a:defRPr sz="1867">
                <a:solidFill>
                  <a:srgbClr val="000000"/>
                </a:solidFill>
                <a:latin typeface="Arial"/>
                <a:ea typeface="Arial"/>
                <a:cs typeface="Arial"/>
                <a:sym typeface="Arial"/>
              </a:defRPr>
            </a:lvl3pPr>
            <a:lvl4pPr marL="1828800" marR="0" lvl="3" indent="-347154" algn="l">
              <a:lnSpc>
                <a:spcPct val="105000"/>
              </a:lnSpc>
              <a:spcBef>
                <a:spcPts val="500"/>
              </a:spcBef>
              <a:spcAft>
                <a:spcPts val="0"/>
              </a:spcAft>
              <a:buClr>
                <a:srgbClr val="0F7B3F"/>
              </a:buClr>
              <a:buSzPts val="1867"/>
              <a:buFont typeface="Noto Sans Symbols"/>
              <a:buChar char="⮚"/>
              <a:defRPr sz="1867">
                <a:solidFill>
                  <a:srgbClr val="000000"/>
                </a:solidFill>
                <a:latin typeface="Arial"/>
                <a:ea typeface="Arial"/>
                <a:cs typeface="Arial"/>
                <a:sym typeface="Arial"/>
              </a:defRPr>
            </a:lvl4pPr>
            <a:lvl5pPr marL="2286000" marR="0" lvl="4" indent="-330200" algn="l">
              <a:lnSpc>
                <a:spcPct val="105000"/>
              </a:lnSpc>
              <a:spcBef>
                <a:spcPts val="500"/>
              </a:spcBef>
              <a:spcAft>
                <a:spcPts val="0"/>
              </a:spcAft>
              <a:buClr>
                <a:srgbClr val="0F7B3F"/>
              </a:buClr>
              <a:buSzPts val="1600"/>
              <a:buFont typeface="Noto Sans Symbols"/>
              <a:buChar char="⮚"/>
              <a:defRPr sz="1600">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26"/>
          <p:cNvSpPr txBox="1">
            <a:spLocks noGrp="1"/>
          </p:cNvSpPr>
          <p:nvPr>
            <p:ph type="dt" idx="10"/>
          </p:nvPr>
        </p:nvSpPr>
        <p:spPr>
          <a:xfrm>
            <a:off x="2055319" y="6364776"/>
            <a:ext cx="1836000" cy="180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6"/>
          <p:cNvSpPr txBox="1">
            <a:spLocks noGrp="1"/>
          </p:cNvSpPr>
          <p:nvPr>
            <p:ph type="ftr" idx="11"/>
          </p:nvPr>
        </p:nvSpPr>
        <p:spPr>
          <a:xfrm>
            <a:off x="4038600" y="6364776"/>
            <a:ext cx="4114800" cy="1800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45" name="Google Shape;145;p26"/>
          <p:cNvGrpSpPr/>
          <p:nvPr/>
        </p:nvGrpSpPr>
        <p:grpSpPr>
          <a:xfrm>
            <a:off x="-10092" y="0"/>
            <a:ext cx="246063" cy="6858000"/>
            <a:chOff x="-1524000" y="0"/>
            <a:chExt cx="246063" cy="6858000"/>
          </a:xfrm>
        </p:grpSpPr>
        <p:sp>
          <p:nvSpPr>
            <p:cNvPr id="146" name="Google Shape;146;p26"/>
            <p:cNvSpPr/>
            <p:nvPr/>
          </p:nvSpPr>
          <p:spPr>
            <a:xfrm>
              <a:off x="-1524000" y="0"/>
              <a:ext cx="2448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47" name="Google Shape;147;p26"/>
            <p:cNvSpPr/>
            <p:nvPr/>
          </p:nvSpPr>
          <p:spPr>
            <a:xfrm>
              <a:off x="-1524000" y="241300"/>
              <a:ext cx="246063" cy="246063"/>
            </a:xfrm>
            <a:custGeom>
              <a:avLst/>
              <a:gdLst/>
              <a:ahLst/>
              <a:cxnLst/>
              <a:rect l="l" t="t" r="r" b="b"/>
              <a:pathLst>
                <a:path w="155" h="155" extrusionOk="0">
                  <a:moveTo>
                    <a:pt x="155" y="155"/>
                  </a:moveTo>
                  <a:lnTo>
                    <a:pt x="155" y="0"/>
                  </a:lnTo>
                  <a:lnTo>
                    <a:pt x="0" y="0"/>
                  </a:lnTo>
                  <a:lnTo>
                    <a:pt x="155"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48" name="Google Shape;148;p26"/>
            <p:cNvSpPr/>
            <p:nvPr/>
          </p:nvSpPr>
          <p:spPr>
            <a:xfrm>
              <a:off x="-1403350" y="6367463"/>
              <a:ext cx="123825" cy="246063"/>
            </a:xfrm>
            <a:custGeom>
              <a:avLst/>
              <a:gdLst/>
              <a:ahLst/>
              <a:cxnLst/>
              <a:rect l="l" t="t" r="r" b="b"/>
              <a:pathLst>
                <a:path w="78" h="155" extrusionOk="0">
                  <a:moveTo>
                    <a:pt x="78" y="155"/>
                  </a:moveTo>
                  <a:lnTo>
                    <a:pt x="78" y="0"/>
                  </a:lnTo>
                  <a:lnTo>
                    <a:pt x="0" y="77"/>
                  </a:lnTo>
                  <a:lnTo>
                    <a:pt x="78"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49" name="Google Shape;149;p26"/>
            <p:cNvSpPr/>
            <p:nvPr/>
          </p:nvSpPr>
          <p:spPr>
            <a:xfrm>
              <a:off x="-1524000" y="0"/>
              <a:ext cx="242888" cy="241300"/>
            </a:xfrm>
            <a:custGeom>
              <a:avLst/>
              <a:gdLst/>
              <a:ahLst/>
              <a:cxnLst/>
              <a:rect l="l" t="t" r="r" b="b"/>
              <a:pathLst>
                <a:path w="153" h="152" extrusionOk="0">
                  <a:moveTo>
                    <a:pt x="0" y="0"/>
                  </a:moveTo>
                  <a:lnTo>
                    <a:pt x="0" y="152"/>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0" name="Google Shape;150;p26"/>
            <p:cNvSpPr/>
            <p:nvPr/>
          </p:nvSpPr>
          <p:spPr>
            <a:xfrm>
              <a:off x="-1524000" y="241300"/>
              <a:ext cx="246063" cy="490538"/>
            </a:xfrm>
            <a:custGeom>
              <a:avLst/>
              <a:gdLst/>
              <a:ahLst/>
              <a:cxnLst/>
              <a:rect l="l" t="t" r="r" b="b"/>
              <a:pathLst>
                <a:path w="155" h="309" extrusionOk="0">
                  <a:moveTo>
                    <a:pt x="0" y="155"/>
                  </a:moveTo>
                  <a:lnTo>
                    <a:pt x="0" y="309"/>
                  </a:lnTo>
                  <a:lnTo>
                    <a:pt x="155" y="155"/>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1" name="Google Shape;151;p26"/>
            <p:cNvSpPr/>
            <p:nvPr/>
          </p:nvSpPr>
          <p:spPr>
            <a:xfrm>
              <a:off x="-1524000" y="487363"/>
              <a:ext cx="246063" cy="488950"/>
            </a:xfrm>
            <a:custGeom>
              <a:avLst/>
              <a:gdLst/>
              <a:ahLst/>
              <a:cxnLst/>
              <a:rect l="l" t="t" r="r" b="b"/>
              <a:pathLst>
                <a:path w="155" h="308" extrusionOk="0">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2" name="Google Shape;152;p26"/>
            <p:cNvSpPr/>
            <p:nvPr/>
          </p:nvSpPr>
          <p:spPr>
            <a:xfrm>
              <a:off x="-1524000" y="976313"/>
              <a:ext cx="246063" cy="246063"/>
            </a:xfrm>
            <a:custGeom>
              <a:avLst/>
              <a:gdLst/>
              <a:ahLst/>
              <a:cxnLst/>
              <a:rect l="l" t="t" r="r" b="b"/>
              <a:pathLst>
                <a:path w="155" h="155" extrusionOk="0">
                  <a:moveTo>
                    <a:pt x="0" y="155"/>
                  </a:moveTo>
                  <a:lnTo>
                    <a:pt x="155" y="155"/>
                  </a:lnTo>
                  <a:lnTo>
                    <a:pt x="155"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3" name="Google Shape;153;p26"/>
            <p:cNvSpPr/>
            <p:nvPr/>
          </p:nvSpPr>
          <p:spPr>
            <a:xfrm>
              <a:off x="-1524000" y="0"/>
              <a:ext cx="246063" cy="241300"/>
            </a:xfrm>
            <a:custGeom>
              <a:avLst/>
              <a:gdLst/>
              <a:ahLst/>
              <a:cxnLst/>
              <a:rect l="l" t="t" r="r" b="b"/>
              <a:pathLst>
                <a:path w="155" h="152" extrusionOk="0">
                  <a:moveTo>
                    <a:pt x="153" y="0"/>
                  </a:moveTo>
                  <a:lnTo>
                    <a:pt x="0" y="152"/>
                  </a:lnTo>
                  <a:lnTo>
                    <a:pt x="155" y="152"/>
                  </a:lnTo>
                  <a:lnTo>
                    <a:pt x="155" y="0"/>
                  </a:lnTo>
                  <a:lnTo>
                    <a:pt x="153"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4" name="Google Shape;154;p26"/>
            <p:cNvSpPr/>
            <p:nvPr/>
          </p:nvSpPr>
          <p:spPr>
            <a:xfrm>
              <a:off x="-1524000" y="976313"/>
              <a:ext cx="246063" cy="246063"/>
            </a:xfrm>
            <a:custGeom>
              <a:avLst/>
              <a:gdLst/>
              <a:ahLst/>
              <a:cxnLst/>
              <a:rect l="l" t="t" r="r" b="b"/>
              <a:pathLst>
                <a:path w="155" h="155" extrusionOk="0">
                  <a:moveTo>
                    <a:pt x="0" y="0"/>
                  </a:moveTo>
                  <a:lnTo>
                    <a:pt x="0" y="155"/>
                  </a:lnTo>
                  <a:lnTo>
                    <a:pt x="155"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5" name="Google Shape;155;p26"/>
            <p:cNvSpPr/>
            <p:nvPr/>
          </p:nvSpPr>
          <p:spPr>
            <a:xfrm>
              <a:off x="-1524000" y="1222375"/>
              <a:ext cx="246063" cy="488950"/>
            </a:xfrm>
            <a:custGeom>
              <a:avLst/>
              <a:gdLst/>
              <a:ahLst/>
              <a:cxnLst/>
              <a:rect l="l" t="t" r="r" b="b"/>
              <a:pathLst>
                <a:path w="155" h="308" extrusionOk="0">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6" name="Google Shape;156;p26"/>
            <p:cNvSpPr/>
            <p:nvPr/>
          </p:nvSpPr>
          <p:spPr>
            <a:xfrm>
              <a:off x="-1520825" y="3182938"/>
              <a:ext cx="242888" cy="244475"/>
            </a:xfrm>
            <a:prstGeom prst="rect">
              <a:avLst/>
            </a:pr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7" name="Google Shape;157;p26"/>
            <p:cNvSpPr/>
            <p:nvPr/>
          </p:nvSpPr>
          <p:spPr>
            <a:xfrm>
              <a:off x="-1520825" y="2936875"/>
              <a:ext cx="242888" cy="242888"/>
            </a:xfrm>
            <a:custGeom>
              <a:avLst/>
              <a:gdLst/>
              <a:ahLst/>
              <a:cxnLst/>
              <a:rect l="l" t="t" r="r" b="b"/>
              <a:pathLst>
                <a:path w="153" h="153" extrusionOk="0">
                  <a:moveTo>
                    <a:pt x="0" y="0"/>
                  </a:moveTo>
                  <a:lnTo>
                    <a:pt x="153" y="153"/>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8" name="Google Shape;158;p26"/>
            <p:cNvSpPr/>
            <p:nvPr/>
          </p:nvSpPr>
          <p:spPr>
            <a:xfrm>
              <a:off x="-1520825" y="2936875"/>
              <a:ext cx="242888" cy="246063"/>
            </a:xfrm>
            <a:custGeom>
              <a:avLst/>
              <a:gdLst/>
              <a:ahLst/>
              <a:cxnLst/>
              <a:rect l="l" t="t" r="r" b="b"/>
              <a:pathLst>
                <a:path w="153" h="155" extrusionOk="0">
                  <a:moveTo>
                    <a:pt x="0" y="155"/>
                  </a:moveTo>
                  <a:lnTo>
                    <a:pt x="153" y="155"/>
                  </a:lnTo>
                  <a:lnTo>
                    <a:pt x="153" y="153"/>
                  </a:lnTo>
                  <a:lnTo>
                    <a:pt x="0" y="0"/>
                  </a:lnTo>
                  <a:lnTo>
                    <a:pt x="0"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9" name="Google Shape;159;p26"/>
            <p:cNvSpPr/>
            <p:nvPr/>
          </p:nvSpPr>
          <p:spPr>
            <a:xfrm>
              <a:off x="-1520825" y="1711325"/>
              <a:ext cx="242888" cy="244475"/>
            </a:xfrm>
            <a:custGeom>
              <a:avLst/>
              <a:gdLst/>
              <a:ahLst/>
              <a:cxnLst/>
              <a:rect l="l" t="t" r="r" b="b"/>
              <a:pathLst>
                <a:path w="153" h="154" extrusionOk="0">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0" name="Google Shape;160;p26"/>
            <p:cNvSpPr/>
            <p:nvPr/>
          </p:nvSpPr>
          <p:spPr>
            <a:xfrm>
              <a:off x="-1520825" y="2201863"/>
              <a:ext cx="242888" cy="490538"/>
            </a:xfrm>
            <a:custGeom>
              <a:avLst/>
              <a:gdLst/>
              <a:ahLst/>
              <a:cxnLst/>
              <a:rect l="l" t="t" r="r" b="b"/>
              <a:pathLst>
                <a:path w="153" h="309" extrusionOk="0">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1" name="Google Shape;161;p26"/>
            <p:cNvSpPr/>
            <p:nvPr/>
          </p:nvSpPr>
          <p:spPr>
            <a:xfrm>
              <a:off x="-1520825" y="2449513"/>
              <a:ext cx="242888" cy="487363"/>
            </a:xfrm>
            <a:custGeom>
              <a:avLst/>
              <a:gdLst/>
              <a:ahLst/>
              <a:cxnLst/>
              <a:rect l="l" t="t" r="r" b="b"/>
              <a:pathLst>
                <a:path w="153" h="307" extrusionOk="0">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2" name="Google Shape;162;p26"/>
            <p:cNvSpPr/>
            <p:nvPr/>
          </p:nvSpPr>
          <p:spPr>
            <a:xfrm>
              <a:off x="-1520825" y="1711325"/>
              <a:ext cx="242888" cy="733425"/>
            </a:xfrm>
            <a:custGeom>
              <a:avLst/>
              <a:gdLst/>
              <a:ahLst/>
              <a:cxnLst/>
              <a:rect l="l" t="t" r="r" b="b"/>
              <a:pathLst>
                <a:path w="153" h="462" extrusionOk="0">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3" name="Google Shape;163;p26"/>
            <p:cNvSpPr/>
            <p:nvPr/>
          </p:nvSpPr>
          <p:spPr>
            <a:xfrm>
              <a:off x="-1519238" y="3922713"/>
              <a:ext cx="241300" cy="730250"/>
            </a:xfrm>
            <a:custGeom>
              <a:avLst/>
              <a:gdLst/>
              <a:ahLst/>
              <a:cxnLst/>
              <a:rect l="l" t="t" r="r" b="b"/>
              <a:pathLst>
                <a:path w="152" h="460" extrusionOk="0">
                  <a:moveTo>
                    <a:pt x="0" y="151"/>
                  </a:moveTo>
                  <a:lnTo>
                    <a:pt x="0" y="460"/>
                  </a:lnTo>
                  <a:lnTo>
                    <a:pt x="152" y="308"/>
                  </a:lnTo>
                  <a:lnTo>
                    <a:pt x="152" y="0"/>
                  </a:lnTo>
                  <a:lnTo>
                    <a:pt x="0" y="151"/>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4" name="Google Shape;164;p26"/>
            <p:cNvSpPr/>
            <p:nvPr/>
          </p:nvSpPr>
          <p:spPr>
            <a:xfrm>
              <a:off x="-1519238" y="3671888"/>
              <a:ext cx="241300" cy="246063"/>
            </a:xfrm>
            <a:custGeom>
              <a:avLst/>
              <a:gdLst/>
              <a:ahLst/>
              <a:cxnLst/>
              <a:rect l="l" t="t" r="r" b="b"/>
              <a:pathLst>
                <a:path w="152" h="155" extrusionOk="0">
                  <a:moveTo>
                    <a:pt x="0" y="155"/>
                  </a:moveTo>
                  <a:lnTo>
                    <a:pt x="152" y="155"/>
                  </a:lnTo>
                  <a:lnTo>
                    <a:pt x="152" y="152"/>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5" name="Google Shape;165;p26"/>
            <p:cNvSpPr/>
            <p:nvPr/>
          </p:nvSpPr>
          <p:spPr>
            <a:xfrm>
              <a:off x="-1519238" y="3917950"/>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6" name="Google Shape;166;p26"/>
            <p:cNvSpPr/>
            <p:nvPr/>
          </p:nvSpPr>
          <p:spPr>
            <a:xfrm>
              <a:off x="-1519238" y="3671888"/>
              <a:ext cx="241300" cy="241300"/>
            </a:xfrm>
            <a:custGeom>
              <a:avLst/>
              <a:gdLst/>
              <a:ahLst/>
              <a:cxnLst/>
              <a:rect l="l" t="t" r="r" b="b"/>
              <a:pathLst>
                <a:path w="152" h="152" extrusionOk="0">
                  <a:moveTo>
                    <a:pt x="0" y="0"/>
                  </a:moveTo>
                  <a:lnTo>
                    <a:pt x="152" y="152"/>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7" name="Google Shape;167;p26"/>
            <p:cNvSpPr/>
            <p:nvPr/>
          </p:nvSpPr>
          <p:spPr>
            <a:xfrm>
              <a:off x="-1519238" y="3427413"/>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8" name="Google Shape;168;p26"/>
            <p:cNvSpPr/>
            <p:nvPr/>
          </p:nvSpPr>
          <p:spPr>
            <a:xfrm>
              <a:off x="-1519238" y="3432175"/>
              <a:ext cx="241300" cy="239713"/>
            </a:xfrm>
            <a:custGeom>
              <a:avLst/>
              <a:gdLst/>
              <a:ahLst/>
              <a:cxnLst/>
              <a:rect l="l" t="t" r="r" b="b"/>
              <a:pathLst>
                <a:path w="152" h="151" extrusionOk="0">
                  <a:moveTo>
                    <a:pt x="0" y="151"/>
                  </a:moveTo>
                  <a:lnTo>
                    <a:pt x="152" y="151"/>
                  </a:lnTo>
                  <a:lnTo>
                    <a:pt x="152" y="0"/>
                  </a:lnTo>
                  <a:lnTo>
                    <a:pt x="0" y="151"/>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9" name="Google Shape;169;p26"/>
            <p:cNvSpPr/>
            <p:nvPr/>
          </p:nvSpPr>
          <p:spPr>
            <a:xfrm>
              <a:off x="-1524000" y="4652963"/>
              <a:ext cx="246063" cy="735013"/>
            </a:xfrm>
            <a:custGeom>
              <a:avLst/>
              <a:gdLst/>
              <a:ahLst/>
              <a:cxnLst/>
              <a:rect l="l" t="t" r="r" b="b"/>
              <a:pathLst>
                <a:path w="155" h="463" extrusionOk="0">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70" name="Google Shape;170;p26"/>
            <p:cNvSpPr/>
            <p:nvPr/>
          </p:nvSpPr>
          <p:spPr>
            <a:xfrm>
              <a:off x="-1519238" y="4411663"/>
              <a:ext cx="241300" cy="481013"/>
            </a:xfrm>
            <a:custGeom>
              <a:avLst/>
              <a:gdLst/>
              <a:ahLst/>
              <a:cxnLst/>
              <a:rect l="l" t="t" r="r" b="b"/>
              <a:pathLst>
                <a:path w="152" h="303" extrusionOk="0">
                  <a:moveTo>
                    <a:pt x="0" y="152"/>
                  </a:moveTo>
                  <a:lnTo>
                    <a:pt x="152" y="303"/>
                  </a:lnTo>
                  <a:lnTo>
                    <a:pt x="152" y="152"/>
                  </a:lnTo>
                  <a:lnTo>
                    <a:pt x="152" y="0"/>
                  </a:lnTo>
                  <a:lnTo>
                    <a:pt x="0" y="152"/>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71" name="Google Shape;171;p26"/>
            <p:cNvSpPr/>
            <p:nvPr/>
          </p:nvSpPr>
          <p:spPr>
            <a:xfrm>
              <a:off x="-1524000" y="5387975"/>
              <a:ext cx="244475" cy="490538"/>
            </a:xfrm>
            <a:custGeom>
              <a:avLst/>
              <a:gdLst/>
              <a:ahLst/>
              <a:cxnLst/>
              <a:rect l="l" t="t" r="r" b="b"/>
              <a:pathLst>
                <a:path w="154" h="309" extrusionOk="0">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72" name="Google Shape;172;p26"/>
            <p:cNvSpPr/>
            <p:nvPr/>
          </p:nvSpPr>
          <p:spPr>
            <a:xfrm>
              <a:off x="-1524000" y="6613525"/>
              <a:ext cx="244475" cy="244475"/>
            </a:xfrm>
            <a:prstGeom prst="rect">
              <a:avLst/>
            </a:pr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73" name="Google Shape;173;p26"/>
            <p:cNvSpPr/>
            <p:nvPr/>
          </p:nvSpPr>
          <p:spPr>
            <a:xfrm>
              <a:off x="-1524000" y="5878513"/>
              <a:ext cx="244475" cy="611188"/>
            </a:xfrm>
            <a:custGeom>
              <a:avLst/>
              <a:gdLst/>
              <a:ahLst/>
              <a:cxnLst/>
              <a:rect l="l" t="t" r="r" b="b"/>
              <a:pathLst>
                <a:path w="154" h="385" extrusionOk="0">
                  <a:moveTo>
                    <a:pt x="0" y="153"/>
                  </a:moveTo>
                  <a:lnTo>
                    <a:pt x="0" y="308"/>
                  </a:lnTo>
                  <a:lnTo>
                    <a:pt x="0" y="309"/>
                  </a:lnTo>
                  <a:lnTo>
                    <a:pt x="76" y="385"/>
                  </a:lnTo>
                  <a:lnTo>
                    <a:pt x="154" y="308"/>
                  </a:lnTo>
                  <a:lnTo>
                    <a:pt x="154" y="0"/>
                  </a:lnTo>
                  <a:lnTo>
                    <a:pt x="0" y="153"/>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74" name="Google Shape;174;p26"/>
            <p:cNvSpPr/>
            <p:nvPr/>
          </p:nvSpPr>
          <p:spPr>
            <a:xfrm>
              <a:off x="-1524000" y="6369050"/>
              <a:ext cx="244475" cy="244475"/>
            </a:xfrm>
            <a:custGeom>
              <a:avLst/>
              <a:gdLst/>
              <a:ahLst/>
              <a:cxnLst/>
              <a:rect l="l" t="t" r="r" b="b"/>
              <a:pathLst>
                <a:path w="154" h="154" extrusionOk="0">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75" name="Google Shape;175;p26"/>
            <p:cNvSpPr/>
            <p:nvPr/>
          </p:nvSpPr>
          <p:spPr>
            <a:xfrm>
              <a:off x="-1524000" y="5878513"/>
              <a:ext cx="244475" cy="242888"/>
            </a:xfrm>
            <a:custGeom>
              <a:avLst/>
              <a:gdLst/>
              <a:ahLst/>
              <a:cxnLst/>
              <a:rect l="l" t="t" r="r" b="b"/>
              <a:pathLst>
                <a:path w="154" h="153" extrusionOk="0">
                  <a:moveTo>
                    <a:pt x="0" y="0"/>
                  </a:moveTo>
                  <a:lnTo>
                    <a:pt x="0" y="153"/>
                  </a:lnTo>
                  <a:lnTo>
                    <a:pt x="154"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752E79BC-8F70-BB53-7441-8D4BFA1F5E79}"/>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7828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and Content">
  <p:cSld name="Text and Content">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xfrm>
            <a:off x="947739" y="-287099"/>
            <a:ext cx="10944225" cy="91503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667"/>
              <a:buFont typeface="Arial"/>
              <a:buNone/>
              <a:defRPr sz="2667">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79" name="Google Shape;179;p27"/>
          <p:cNvCxnSpPr/>
          <p:nvPr/>
        </p:nvCxnSpPr>
        <p:spPr>
          <a:xfrm>
            <a:off x="975785" y="836216"/>
            <a:ext cx="10873316" cy="0"/>
          </a:xfrm>
          <a:prstGeom prst="straightConnector1">
            <a:avLst/>
          </a:prstGeom>
          <a:noFill/>
          <a:ln w="9525" cap="flat" cmpd="sng">
            <a:solidFill>
              <a:schemeClr val="dk1"/>
            </a:solidFill>
            <a:prstDash val="solid"/>
            <a:miter lim="800000"/>
            <a:headEnd type="none" w="sm" len="sm"/>
            <a:tailEnd type="none" w="sm" len="sm"/>
          </a:ln>
        </p:spPr>
      </p:cxnSp>
      <p:sp>
        <p:nvSpPr>
          <p:cNvPr id="180" name="Google Shape;180;p27"/>
          <p:cNvSpPr txBox="1">
            <a:spLocks noGrp="1"/>
          </p:cNvSpPr>
          <p:nvPr>
            <p:ph type="body" idx="1"/>
          </p:nvPr>
        </p:nvSpPr>
        <p:spPr>
          <a:xfrm>
            <a:off x="947737" y="1146313"/>
            <a:ext cx="5280000" cy="4055236"/>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800"/>
              </a:spcBef>
              <a:spcAft>
                <a:spcPts val="0"/>
              </a:spcAft>
              <a:buClr>
                <a:srgbClr val="000000"/>
              </a:buClr>
              <a:buSzPts val="1867"/>
              <a:buNone/>
              <a:defRPr sz="1867">
                <a:solidFill>
                  <a:srgbClr val="000000"/>
                </a:solidFill>
                <a:latin typeface="Arial"/>
                <a:ea typeface="Arial"/>
                <a:cs typeface="Arial"/>
                <a:sym typeface="Arial"/>
              </a:defRPr>
            </a:lvl1pPr>
            <a:lvl2pPr marL="914400" lvl="1" indent="-228600" algn="l">
              <a:lnSpc>
                <a:spcPct val="125000"/>
              </a:lnSpc>
              <a:spcBef>
                <a:spcPts val="0"/>
              </a:spcBef>
              <a:spcAft>
                <a:spcPts val="0"/>
              </a:spcAft>
              <a:buClr>
                <a:srgbClr val="000000"/>
              </a:buClr>
              <a:buSzPts val="1867"/>
              <a:buNone/>
              <a:defRPr sz="1867">
                <a:solidFill>
                  <a:srgbClr val="000000"/>
                </a:solidFill>
                <a:latin typeface="Arial"/>
                <a:ea typeface="Arial"/>
                <a:cs typeface="Arial"/>
                <a:sym typeface="Arial"/>
              </a:defRPr>
            </a:lvl2pPr>
            <a:lvl3pPr marL="1371600" marR="0" lvl="2" indent="-347154" algn="l">
              <a:lnSpc>
                <a:spcPct val="105000"/>
              </a:lnSpc>
              <a:spcBef>
                <a:spcPts val="500"/>
              </a:spcBef>
              <a:spcAft>
                <a:spcPts val="0"/>
              </a:spcAft>
              <a:buClr>
                <a:srgbClr val="0F7B3F"/>
              </a:buClr>
              <a:buSzPts val="1867"/>
              <a:buFont typeface="Noto Sans Symbols"/>
              <a:buChar char="⮚"/>
              <a:defRPr sz="1867">
                <a:solidFill>
                  <a:srgbClr val="000000"/>
                </a:solidFill>
                <a:latin typeface="Arial"/>
                <a:ea typeface="Arial"/>
                <a:cs typeface="Arial"/>
                <a:sym typeface="Arial"/>
              </a:defRPr>
            </a:lvl3pPr>
            <a:lvl4pPr marL="1828800" marR="0" lvl="3" indent="-347154" algn="l">
              <a:lnSpc>
                <a:spcPct val="105000"/>
              </a:lnSpc>
              <a:spcBef>
                <a:spcPts val="500"/>
              </a:spcBef>
              <a:spcAft>
                <a:spcPts val="0"/>
              </a:spcAft>
              <a:buClr>
                <a:srgbClr val="0F7B3F"/>
              </a:buClr>
              <a:buSzPts val="1867"/>
              <a:buFont typeface="Noto Sans Symbols"/>
              <a:buChar char="⮚"/>
              <a:defRPr sz="1867">
                <a:solidFill>
                  <a:srgbClr val="000000"/>
                </a:solidFill>
                <a:latin typeface="Arial"/>
                <a:ea typeface="Arial"/>
                <a:cs typeface="Arial"/>
                <a:sym typeface="Arial"/>
              </a:defRPr>
            </a:lvl4pPr>
            <a:lvl5pPr marL="2286000" marR="0" lvl="4" indent="-330200" algn="l">
              <a:lnSpc>
                <a:spcPct val="105000"/>
              </a:lnSpc>
              <a:spcBef>
                <a:spcPts val="500"/>
              </a:spcBef>
              <a:spcAft>
                <a:spcPts val="0"/>
              </a:spcAft>
              <a:buClr>
                <a:srgbClr val="0F7B3F"/>
              </a:buClr>
              <a:buSzPts val="1600"/>
              <a:buFont typeface="Noto Sans Symbols"/>
              <a:buChar char="⮚"/>
              <a:defRPr sz="1600">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27"/>
          <p:cNvSpPr txBox="1">
            <a:spLocks noGrp="1"/>
          </p:cNvSpPr>
          <p:nvPr>
            <p:ph type="body" idx="2"/>
          </p:nvPr>
        </p:nvSpPr>
        <p:spPr>
          <a:xfrm>
            <a:off x="6569100" y="1146313"/>
            <a:ext cx="5280000" cy="4055236"/>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800"/>
              </a:spcBef>
              <a:spcAft>
                <a:spcPts val="0"/>
              </a:spcAft>
              <a:buClr>
                <a:srgbClr val="000000"/>
              </a:buClr>
              <a:buSzPts val="1867"/>
              <a:buNone/>
              <a:defRPr sz="1867">
                <a:solidFill>
                  <a:srgbClr val="000000"/>
                </a:solidFill>
                <a:latin typeface="Arial"/>
                <a:ea typeface="Arial"/>
                <a:cs typeface="Arial"/>
                <a:sym typeface="Arial"/>
              </a:defRPr>
            </a:lvl1pPr>
            <a:lvl2pPr marL="914400" lvl="1" indent="-228600" algn="l">
              <a:lnSpc>
                <a:spcPct val="125000"/>
              </a:lnSpc>
              <a:spcBef>
                <a:spcPts val="0"/>
              </a:spcBef>
              <a:spcAft>
                <a:spcPts val="0"/>
              </a:spcAft>
              <a:buClr>
                <a:srgbClr val="000000"/>
              </a:buClr>
              <a:buSzPts val="1867"/>
              <a:buNone/>
              <a:defRPr sz="1867">
                <a:solidFill>
                  <a:srgbClr val="000000"/>
                </a:solidFill>
                <a:latin typeface="Arial"/>
                <a:ea typeface="Arial"/>
                <a:cs typeface="Arial"/>
                <a:sym typeface="Arial"/>
              </a:defRPr>
            </a:lvl2pPr>
            <a:lvl3pPr marL="1371600" marR="0" lvl="2" indent="-347154" algn="l">
              <a:lnSpc>
                <a:spcPct val="105000"/>
              </a:lnSpc>
              <a:spcBef>
                <a:spcPts val="500"/>
              </a:spcBef>
              <a:spcAft>
                <a:spcPts val="0"/>
              </a:spcAft>
              <a:buClr>
                <a:srgbClr val="0F7B3F"/>
              </a:buClr>
              <a:buSzPts val="1867"/>
              <a:buFont typeface="Noto Sans Symbols"/>
              <a:buChar char="⮚"/>
              <a:defRPr sz="1867">
                <a:solidFill>
                  <a:srgbClr val="000000"/>
                </a:solidFill>
                <a:latin typeface="Arial"/>
                <a:ea typeface="Arial"/>
                <a:cs typeface="Arial"/>
                <a:sym typeface="Arial"/>
              </a:defRPr>
            </a:lvl3pPr>
            <a:lvl4pPr marL="1828800" marR="0" lvl="3" indent="-347154" algn="l">
              <a:lnSpc>
                <a:spcPct val="105000"/>
              </a:lnSpc>
              <a:spcBef>
                <a:spcPts val="500"/>
              </a:spcBef>
              <a:spcAft>
                <a:spcPts val="0"/>
              </a:spcAft>
              <a:buClr>
                <a:srgbClr val="0F7B3F"/>
              </a:buClr>
              <a:buSzPts val="1867"/>
              <a:buFont typeface="Noto Sans Symbols"/>
              <a:buChar char="⮚"/>
              <a:defRPr sz="1867">
                <a:solidFill>
                  <a:srgbClr val="000000"/>
                </a:solidFill>
                <a:latin typeface="Arial"/>
                <a:ea typeface="Arial"/>
                <a:cs typeface="Arial"/>
                <a:sym typeface="Arial"/>
              </a:defRPr>
            </a:lvl4pPr>
            <a:lvl5pPr marL="2286000" marR="0" lvl="4" indent="-330200" algn="l">
              <a:lnSpc>
                <a:spcPct val="105000"/>
              </a:lnSpc>
              <a:spcBef>
                <a:spcPts val="500"/>
              </a:spcBef>
              <a:spcAft>
                <a:spcPts val="0"/>
              </a:spcAft>
              <a:buClr>
                <a:srgbClr val="0F7B3F"/>
              </a:buClr>
              <a:buSzPts val="1600"/>
              <a:buFont typeface="Noto Sans Symbols"/>
              <a:buChar char="⮚"/>
              <a:defRPr sz="1600">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27"/>
          <p:cNvSpPr txBox="1">
            <a:spLocks noGrp="1"/>
          </p:cNvSpPr>
          <p:nvPr>
            <p:ph type="dt" idx="10"/>
          </p:nvPr>
        </p:nvSpPr>
        <p:spPr>
          <a:xfrm>
            <a:off x="2055319" y="6364776"/>
            <a:ext cx="1836000" cy="180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27"/>
          <p:cNvSpPr txBox="1">
            <a:spLocks noGrp="1"/>
          </p:cNvSpPr>
          <p:nvPr>
            <p:ph type="ftr" idx="11"/>
          </p:nvPr>
        </p:nvSpPr>
        <p:spPr>
          <a:xfrm>
            <a:off x="4038600" y="6364776"/>
            <a:ext cx="4114800" cy="1800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84" name="Google Shape;184;p27"/>
          <p:cNvGrpSpPr/>
          <p:nvPr/>
        </p:nvGrpSpPr>
        <p:grpSpPr>
          <a:xfrm>
            <a:off x="-10092" y="0"/>
            <a:ext cx="246063" cy="6858000"/>
            <a:chOff x="-1524000" y="0"/>
            <a:chExt cx="246063" cy="6858000"/>
          </a:xfrm>
        </p:grpSpPr>
        <p:sp>
          <p:nvSpPr>
            <p:cNvPr id="185" name="Google Shape;185;p27"/>
            <p:cNvSpPr/>
            <p:nvPr/>
          </p:nvSpPr>
          <p:spPr>
            <a:xfrm>
              <a:off x="-1524000" y="0"/>
              <a:ext cx="2448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86" name="Google Shape;186;p27"/>
            <p:cNvSpPr/>
            <p:nvPr/>
          </p:nvSpPr>
          <p:spPr>
            <a:xfrm>
              <a:off x="-1524000" y="241300"/>
              <a:ext cx="246063" cy="246063"/>
            </a:xfrm>
            <a:custGeom>
              <a:avLst/>
              <a:gdLst/>
              <a:ahLst/>
              <a:cxnLst/>
              <a:rect l="l" t="t" r="r" b="b"/>
              <a:pathLst>
                <a:path w="155" h="155" extrusionOk="0">
                  <a:moveTo>
                    <a:pt x="155" y="155"/>
                  </a:moveTo>
                  <a:lnTo>
                    <a:pt x="155" y="0"/>
                  </a:lnTo>
                  <a:lnTo>
                    <a:pt x="0" y="0"/>
                  </a:lnTo>
                  <a:lnTo>
                    <a:pt x="155"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87" name="Google Shape;187;p27"/>
            <p:cNvSpPr/>
            <p:nvPr/>
          </p:nvSpPr>
          <p:spPr>
            <a:xfrm>
              <a:off x="-1403350" y="6367463"/>
              <a:ext cx="123825" cy="246063"/>
            </a:xfrm>
            <a:custGeom>
              <a:avLst/>
              <a:gdLst/>
              <a:ahLst/>
              <a:cxnLst/>
              <a:rect l="l" t="t" r="r" b="b"/>
              <a:pathLst>
                <a:path w="78" h="155" extrusionOk="0">
                  <a:moveTo>
                    <a:pt x="78" y="155"/>
                  </a:moveTo>
                  <a:lnTo>
                    <a:pt x="78" y="0"/>
                  </a:lnTo>
                  <a:lnTo>
                    <a:pt x="0" y="77"/>
                  </a:lnTo>
                  <a:lnTo>
                    <a:pt x="78"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88" name="Google Shape;188;p27"/>
            <p:cNvSpPr/>
            <p:nvPr/>
          </p:nvSpPr>
          <p:spPr>
            <a:xfrm>
              <a:off x="-1524000" y="0"/>
              <a:ext cx="242888" cy="241300"/>
            </a:xfrm>
            <a:custGeom>
              <a:avLst/>
              <a:gdLst/>
              <a:ahLst/>
              <a:cxnLst/>
              <a:rect l="l" t="t" r="r" b="b"/>
              <a:pathLst>
                <a:path w="153" h="152" extrusionOk="0">
                  <a:moveTo>
                    <a:pt x="0" y="0"/>
                  </a:moveTo>
                  <a:lnTo>
                    <a:pt x="0" y="152"/>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89" name="Google Shape;189;p27"/>
            <p:cNvSpPr/>
            <p:nvPr/>
          </p:nvSpPr>
          <p:spPr>
            <a:xfrm>
              <a:off x="-1524000" y="241300"/>
              <a:ext cx="246063" cy="490538"/>
            </a:xfrm>
            <a:custGeom>
              <a:avLst/>
              <a:gdLst/>
              <a:ahLst/>
              <a:cxnLst/>
              <a:rect l="l" t="t" r="r" b="b"/>
              <a:pathLst>
                <a:path w="155" h="309" extrusionOk="0">
                  <a:moveTo>
                    <a:pt x="0" y="155"/>
                  </a:moveTo>
                  <a:lnTo>
                    <a:pt x="0" y="309"/>
                  </a:lnTo>
                  <a:lnTo>
                    <a:pt x="155" y="155"/>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0" name="Google Shape;190;p27"/>
            <p:cNvSpPr/>
            <p:nvPr/>
          </p:nvSpPr>
          <p:spPr>
            <a:xfrm>
              <a:off x="-1524000" y="487363"/>
              <a:ext cx="246063" cy="488950"/>
            </a:xfrm>
            <a:custGeom>
              <a:avLst/>
              <a:gdLst/>
              <a:ahLst/>
              <a:cxnLst/>
              <a:rect l="l" t="t" r="r" b="b"/>
              <a:pathLst>
                <a:path w="155" h="308" extrusionOk="0">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1" name="Google Shape;191;p27"/>
            <p:cNvSpPr/>
            <p:nvPr/>
          </p:nvSpPr>
          <p:spPr>
            <a:xfrm>
              <a:off x="-1524000" y="976313"/>
              <a:ext cx="246063" cy="246063"/>
            </a:xfrm>
            <a:custGeom>
              <a:avLst/>
              <a:gdLst/>
              <a:ahLst/>
              <a:cxnLst/>
              <a:rect l="l" t="t" r="r" b="b"/>
              <a:pathLst>
                <a:path w="155" h="155" extrusionOk="0">
                  <a:moveTo>
                    <a:pt x="0" y="155"/>
                  </a:moveTo>
                  <a:lnTo>
                    <a:pt x="155" y="155"/>
                  </a:lnTo>
                  <a:lnTo>
                    <a:pt x="155"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2" name="Google Shape;192;p27"/>
            <p:cNvSpPr/>
            <p:nvPr/>
          </p:nvSpPr>
          <p:spPr>
            <a:xfrm>
              <a:off x="-1524000" y="0"/>
              <a:ext cx="246063" cy="241300"/>
            </a:xfrm>
            <a:custGeom>
              <a:avLst/>
              <a:gdLst/>
              <a:ahLst/>
              <a:cxnLst/>
              <a:rect l="l" t="t" r="r" b="b"/>
              <a:pathLst>
                <a:path w="155" h="152" extrusionOk="0">
                  <a:moveTo>
                    <a:pt x="153" y="0"/>
                  </a:moveTo>
                  <a:lnTo>
                    <a:pt x="0" y="152"/>
                  </a:lnTo>
                  <a:lnTo>
                    <a:pt x="155" y="152"/>
                  </a:lnTo>
                  <a:lnTo>
                    <a:pt x="155" y="0"/>
                  </a:lnTo>
                  <a:lnTo>
                    <a:pt x="153"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3" name="Google Shape;193;p27"/>
            <p:cNvSpPr/>
            <p:nvPr/>
          </p:nvSpPr>
          <p:spPr>
            <a:xfrm>
              <a:off x="-1524000" y="976313"/>
              <a:ext cx="246063" cy="246063"/>
            </a:xfrm>
            <a:custGeom>
              <a:avLst/>
              <a:gdLst/>
              <a:ahLst/>
              <a:cxnLst/>
              <a:rect l="l" t="t" r="r" b="b"/>
              <a:pathLst>
                <a:path w="155" h="155" extrusionOk="0">
                  <a:moveTo>
                    <a:pt x="0" y="0"/>
                  </a:moveTo>
                  <a:lnTo>
                    <a:pt x="0" y="155"/>
                  </a:lnTo>
                  <a:lnTo>
                    <a:pt x="155"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4" name="Google Shape;194;p27"/>
            <p:cNvSpPr/>
            <p:nvPr/>
          </p:nvSpPr>
          <p:spPr>
            <a:xfrm>
              <a:off x="-1524000" y="1222375"/>
              <a:ext cx="246063" cy="488950"/>
            </a:xfrm>
            <a:custGeom>
              <a:avLst/>
              <a:gdLst/>
              <a:ahLst/>
              <a:cxnLst/>
              <a:rect l="l" t="t" r="r" b="b"/>
              <a:pathLst>
                <a:path w="155" h="308" extrusionOk="0">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5" name="Google Shape;195;p27"/>
            <p:cNvSpPr/>
            <p:nvPr/>
          </p:nvSpPr>
          <p:spPr>
            <a:xfrm>
              <a:off x="-1520825" y="3182938"/>
              <a:ext cx="242888" cy="244475"/>
            </a:xfrm>
            <a:prstGeom prst="rect">
              <a:avLst/>
            </a:pr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6" name="Google Shape;196;p27"/>
            <p:cNvSpPr/>
            <p:nvPr/>
          </p:nvSpPr>
          <p:spPr>
            <a:xfrm>
              <a:off x="-1520825" y="2936875"/>
              <a:ext cx="242888" cy="242888"/>
            </a:xfrm>
            <a:custGeom>
              <a:avLst/>
              <a:gdLst/>
              <a:ahLst/>
              <a:cxnLst/>
              <a:rect l="l" t="t" r="r" b="b"/>
              <a:pathLst>
                <a:path w="153" h="153" extrusionOk="0">
                  <a:moveTo>
                    <a:pt x="0" y="0"/>
                  </a:moveTo>
                  <a:lnTo>
                    <a:pt x="153" y="153"/>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7" name="Google Shape;197;p27"/>
            <p:cNvSpPr/>
            <p:nvPr/>
          </p:nvSpPr>
          <p:spPr>
            <a:xfrm>
              <a:off x="-1520825" y="2936875"/>
              <a:ext cx="242888" cy="246063"/>
            </a:xfrm>
            <a:custGeom>
              <a:avLst/>
              <a:gdLst/>
              <a:ahLst/>
              <a:cxnLst/>
              <a:rect l="l" t="t" r="r" b="b"/>
              <a:pathLst>
                <a:path w="153" h="155" extrusionOk="0">
                  <a:moveTo>
                    <a:pt x="0" y="155"/>
                  </a:moveTo>
                  <a:lnTo>
                    <a:pt x="153" y="155"/>
                  </a:lnTo>
                  <a:lnTo>
                    <a:pt x="153" y="153"/>
                  </a:lnTo>
                  <a:lnTo>
                    <a:pt x="0" y="0"/>
                  </a:lnTo>
                  <a:lnTo>
                    <a:pt x="0"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8" name="Google Shape;198;p27"/>
            <p:cNvSpPr/>
            <p:nvPr/>
          </p:nvSpPr>
          <p:spPr>
            <a:xfrm>
              <a:off x="-1520825" y="1711325"/>
              <a:ext cx="242888" cy="244475"/>
            </a:xfrm>
            <a:custGeom>
              <a:avLst/>
              <a:gdLst/>
              <a:ahLst/>
              <a:cxnLst/>
              <a:rect l="l" t="t" r="r" b="b"/>
              <a:pathLst>
                <a:path w="153" h="154" extrusionOk="0">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9" name="Google Shape;199;p27"/>
            <p:cNvSpPr/>
            <p:nvPr/>
          </p:nvSpPr>
          <p:spPr>
            <a:xfrm>
              <a:off x="-1520825" y="2201863"/>
              <a:ext cx="242888" cy="490538"/>
            </a:xfrm>
            <a:custGeom>
              <a:avLst/>
              <a:gdLst/>
              <a:ahLst/>
              <a:cxnLst/>
              <a:rect l="l" t="t" r="r" b="b"/>
              <a:pathLst>
                <a:path w="153" h="309" extrusionOk="0">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0" name="Google Shape;200;p27"/>
            <p:cNvSpPr/>
            <p:nvPr/>
          </p:nvSpPr>
          <p:spPr>
            <a:xfrm>
              <a:off x="-1520825" y="2449513"/>
              <a:ext cx="242888" cy="487363"/>
            </a:xfrm>
            <a:custGeom>
              <a:avLst/>
              <a:gdLst/>
              <a:ahLst/>
              <a:cxnLst/>
              <a:rect l="l" t="t" r="r" b="b"/>
              <a:pathLst>
                <a:path w="153" h="307" extrusionOk="0">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1" name="Google Shape;201;p27"/>
            <p:cNvSpPr/>
            <p:nvPr/>
          </p:nvSpPr>
          <p:spPr>
            <a:xfrm>
              <a:off x="-1520825" y="1711325"/>
              <a:ext cx="242888" cy="733425"/>
            </a:xfrm>
            <a:custGeom>
              <a:avLst/>
              <a:gdLst/>
              <a:ahLst/>
              <a:cxnLst/>
              <a:rect l="l" t="t" r="r" b="b"/>
              <a:pathLst>
                <a:path w="153" h="462" extrusionOk="0">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2" name="Google Shape;202;p27"/>
            <p:cNvSpPr/>
            <p:nvPr/>
          </p:nvSpPr>
          <p:spPr>
            <a:xfrm>
              <a:off x="-1519238" y="3922713"/>
              <a:ext cx="241300" cy="730250"/>
            </a:xfrm>
            <a:custGeom>
              <a:avLst/>
              <a:gdLst/>
              <a:ahLst/>
              <a:cxnLst/>
              <a:rect l="l" t="t" r="r" b="b"/>
              <a:pathLst>
                <a:path w="152" h="460" extrusionOk="0">
                  <a:moveTo>
                    <a:pt x="0" y="151"/>
                  </a:moveTo>
                  <a:lnTo>
                    <a:pt x="0" y="460"/>
                  </a:lnTo>
                  <a:lnTo>
                    <a:pt x="152" y="308"/>
                  </a:lnTo>
                  <a:lnTo>
                    <a:pt x="152" y="0"/>
                  </a:lnTo>
                  <a:lnTo>
                    <a:pt x="0" y="151"/>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3" name="Google Shape;203;p27"/>
            <p:cNvSpPr/>
            <p:nvPr/>
          </p:nvSpPr>
          <p:spPr>
            <a:xfrm>
              <a:off x="-1519238" y="3671888"/>
              <a:ext cx="241300" cy="246063"/>
            </a:xfrm>
            <a:custGeom>
              <a:avLst/>
              <a:gdLst/>
              <a:ahLst/>
              <a:cxnLst/>
              <a:rect l="l" t="t" r="r" b="b"/>
              <a:pathLst>
                <a:path w="152" h="155" extrusionOk="0">
                  <a:moveTo>
                    <a:pt x="0" y="155"/>
                  </a:moveTo>
                  <a:lnTo>
                    <a:pt x="152" y="155"/>
                  </a:lnTo>
                  <a:lnTo>
                    <a:pt x="152" y="152"/>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4" name="Google Shape;204;p27"/>
            <p:cNvSpPr/>
            <p:nvPr/>
          </p:nvSpPr>
          <p:spPr>
            <a:xfrm>
              <a:off x="-1519238" y="3917950"/>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5" name="Google Shape;205;p27"/>
            <p:cNvSpPr/>
            <p:nvPr/>
          </p:nvSpPr>
          <p:spPr>
            <a:xfrm>
              <a:off x="-1519238" y="3671888"/>
              <a:ext cx="241300" cy="241300"/>
            </a:xfrm>
            <a:custGeom>
              <a:avLst/>
              <a:gdLst/>
              <a:ahLst/>
              <a:cxnLst/>
              <a:rect l="l" t="t" r="r" b="b"/>
              <a:pathLst>
                <a:path w="152" h="152" extrusionOk="0">
                  <a:moveTo>
                    <a:pt x="0" y="0"/>
                  </a:moveTo>
                  <a:lnTo>
                    <a:pt x="152" y="152"/>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6" name="Google Shape;206;p27"/>
            <p:cNvSpPr/>
            <p:nvPr/>
          </p:nvSpPr>
          <p:spPr>
            <a:xfrm>
              <a:off x="-1519238" y="3427413"/>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7" name="Google Shape;207;p27"/>
            <p:cNvSpPr/>
            <p:nvPr/>
          </p:nvSpPr>
          <p:spPr>
            <a:xfrm>
              <a:off x="-1519238" y="3432175"/>
              <a:ext cx="241300" cy="239713"/>
            </a:xfrm>
            <a:custGeom>
              <a:avLst/>
              <a:gdLst/>
              <a:ahLst/>
              <a:cxnLst/>
              <a:rect l="l" t="t" r="r" b="b"/>
              <a:pathLst>
                <a:path w="152" h="151" extrusionOk="0">
                  <a:moveTo>
                    <a:pt x="0" y="151"/>
                  </a:moveTo>
                  <a:lnTo>
                    <a:pt x="152" y="151"/>
                  </a:lnTo>
                  <a:lnTo>
                    <a:pt x="152" y="0"/>
                  </a:lnTo>
                  <a:lnTo>
                    <a:pt x="0" y="151"/>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8" name="Google Shape;208;p27"/>
            <p:cNvSpPr/>
            <p:nvPr/>
          </p:nvSpPr>
          <p:spPr>
            <a:xfrm>
              <a:off x="-1524000" y="4652963"/>
              <a:ext cx="246063" cy="735013"/>
            </a:xfrm>
            <a:custGeom>
              <a:avLst/>
              <a:gdLst/>
              <a:ahLst/>
              <a:cxnLst/>
              <a:rect l="l" t="t" r="r" b="b"/>
              <a:pathLst>
                <a:path w="155" h="463" extrusionOk="0">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9" name="Google Shape;209;p27"/>
            <p:cNvSpPr/>
            <p:nvPr/>
          </p:nvSpPr>
          <p:spPr>
            <a:xfrm>
              <a:off x="-1519238" y="4411663"/>
              <a:ext cx="241300" cy="481013"/>
            </a:xfrm>
            <a:custGeom>
              <a:avLst/>
              <a:gdLst/>
              <a:ahLst/>
              <a:cxnLst/>
              <a:rect l="l" t="t" r="r" b="b"/>
              <a:pathLst>
                <a:path w="152" h="303" extrusionOk="0">
                  <a:moveTo>
                    <a:pt x="0" y="152"/>
                  </a:moveTo>
                  <a:lnTo>
                    <a:pt x="152" y="303"/>
                  </a:lnTo>
                  <a:lnTo>
                    <a:pt x="152" y="152"/>
                  </a:lnTo>
                  <a:lnTo>
                    <a:pt x="152" y="0"/>
                  </a:lnTo>
                  <a:lnTo>
                    <a:pt x="0" y="152"/>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10" name="Google Shape;210;p27"/>
            <p:cNvSpPr/>
            <p:nvPr/>
          </p:nvSpPr>
          <p:spPr>
            <a:xfrm>
              <a:off x="-1524000" y="5387975"/>
              <a:ext cx="244475" cy="490538"/>
            </a:xfrm>
            <a:custGeom>
              <a:avLst/>
              <a:gdLst/>
              <a:ahLst/>
              <a:cxnLst/>
              <a:rect l="l" t="t" r="r" b="b"/>
              <a:pathLst>
                <a:path w="154" h="309" extrusionOk="0">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11" name="Google Shape;211;p27"/>
            <p:cNvSpPr/>
            <p:nvPr/>
          </p:nvSpPr>
          <p:spPr>
            <a:xfrm>
              <a:off x="-1524000" y="6613525"/>
              <a:ext cx="244475" cy="244475"/>
            </a:xfrm>
            <a:prstGeom prst="rect">
              <a:avLst/>
            </a:pr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12" name="Google Shape;212;p27"/>
            <p:cNvSpPr/>
            <p:nvPr/>
          </p:nvSpPr>
          <p:spPr>
            <a:xfrm>
              <a:off x="-1524000" y="5878513"/>
              <a:ext cx="244475" cy="611188"/>
            </a:xfrm>
            <a:custGeom>
              <a:avLst/>
              <a:gdLst/>
              <a:ahLst/>
              <a:cxnLst/>
              <a:rect l="l" t="t" r="r" b="b"/>
              <a:pathLst>
                <a:path w="154" h="385" extrusionOk="0">
                  <a:moveTo>
                    <a:pt x="0" y="153"/>
                  </a:moveTo>
                  <a:lnTo>
                    <a:pt x="0" y="308"/>
                  </a:lnTo>
                  <a:lnTo>
                    <a:pt x="0" y="309"/>
                  </a:lnTo>
                  <a:lnTo>
                    <a:pt x="76" y="385"/>
                  </a:lnTo>
                  <a:lnTo>
                    <a:pt x="154" y="308"/>
                  </a:lnTo>
                  <a:lnTo>
                    <a:pt x="154" y="0"/>
                  </a:lnTo>
                  <a:lnTo>
                    <a:pt x="0" y="153"/>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13" name="Google Shape;213;p27"/>
            <p:cNvSpPr/>
            <p:nvPr/>
          </p:nvSpPr>
          <p:spPr>
            <a:xfrm>
              <a:off x="-1524000" y="6369050"/>
              <a:ext cx="244475" cy="244475"/>
            </a:xfrm>
            <a:custGeom>
              <a:avLst/>
              <a:gdLst/>
              <a:ahLst/>
              <a:cxnLst/>
              <a:rect l="l" t="t" r="r" b="b"/>
              <a:pathLst>
                <a:path w="154" h="154" extrusionOk="0">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14" name="Google Shape;214;p27"/>
            <p:cNvSpPr/>
            <p:nvPr/>
          </p:nvSpPr>
          <p:spPr>
            <a:xfrm>
              <a:off x="-1524000" y="5878513"/>
              <a:ext cx="244475" cy="242888"/>
            </a:xfrm>
            <a:custGeom>
              <a:avLst/>
              <a:gdLst/>
              <a:ahLst/>
              <a:cxnLst/>
              <a:rect l="l" t="t" r="r" b="b"/>
              <a:pathLst>
                <a:path w="154" h="153" extrusionOk="0">
                  <a:moveTo>
                    <a:pt x="0" y="0"/>
                  </a:moveTo>
                  <a:lnTo>
                    <a:pt x="0" y="153"/>
                  </a:lnTo>
                  <a:lnTo>
                    <a:pt x="154"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2E660E41-7542-8E17-95C2-777240C804C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457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16"/>
        <p:cNvGrpSpPr/>
        <p:nvPr/>
      </p:nvGrpSpPr>
      <p:grpSpPr>
        <a:xfrm>
          <a:off x="0" y="0"/>
          <a:ext cx="0" cy="0"/>
          <a:chOff x="0" y="0"/>
          <a:chExt cx="0" cy="0"/>
        </a:xfrm>
      </p:grpSpPr>
      <p:sp>
        <p:nvSpPr>
          <p:cNvPr id="217" name="Google Shape;217;p28"/>
          <p:cNvSpPr>
            <a:spLocks noGrp="1"/>
          </p:cNvSpPr>
          <p:nvPr>
            <p:ph type="pic" idx="2"/>
          </p:nvPr>
        </p:nvSpPr>
        <p:spPr>
          <a:xfrm>
            <a:off x="6584949" y="1"/>
            <a:ext cx="5607051" cy="5623719"/>
          </a:xfrm>
          <a:prstGeom prst="rect">
            <a:avLst/>
          </a:prstGeom>
          <a:noFill/>
          <a:ln>
            <a:noFill/>
          </a:ln>
        </p:spPr>
      </p:sp>
      <p:sp>
        <p:nvSpPr>
          <p:cNvPr id="218" name="Google Shape;218;p28"/>
          <p:cNvSpPr txBox="1">
            <a:spLocks noGrp="1"/>
          </p:cNvSpPr>
          <p:nvPr>
            <p:ph type="title"/>
          </p:nvPr>
        </p:nvSpPr>
        <p:spPr>
          <a:xfrm>
            <a:off x="947740" y="-282563"/>
            <a:ext cx="5298712" cy="91503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667"/>
              <a:buFont typeface="Arial"/>
              <a:buNone/>
              <a:defRPr sz="2667">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19" name="Google Shape;219;p28"/>
          <p:cNvCxnSpPr/>
          <p:nvPr/>
        </p:nvCxnSpPr>
        <p:spPr>
          <a:xfrm>
            <a:off x="975785" y="836216"/>
            <a:ext cx="5270668" cy="0"/>
          </a:xfrm>
          <a:prstGeom prst="straightConnector1">
            <a:avLst/>
          </a:prstGeom>
          <a:noFill/>
          <a:ln w="9525" cap="flat" cmpd="sng">
            <a:solidFill>
              <a:schemeClr val="dk1"/>
            </a:solidFill>
            <a:prstDash val="solid"/>
            <a:miter lim="800000"/>
            <a:headEnd type="none" w="sm" len="sm"/>
            <a:tailEnd type="none" w="sm" len="sm"/>
          </a:ln>
        </p:spPr>
      </p:cxnSp>
      <p:sp>
        <p:nvSpPr>
          <p:cNvPr id="220" name="Google Shape;220;p28"/>
          <p:cNvSpPr txBox="1">
            <a:spLocks noGrp="1"/>
          </p:cNvSpPr>
          <p:nvPr>
            <p:ph type="body" idx="1"/>
          </p:nvPr>
        </p:nvSpPr>
        <p:spPr>
          <a:xfrm>
            <a:off x="947739" y="2246396"/>
            <a:ext cx="5298713" cy="3379705"/>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800"/>
              </a:spcBef>
              <a:spcAft>
                <a:spcPts val="0"/>
              </a:spcAft>
              <a:buClr>
                <a:srgbClr val="000000"/>
              </a:buClr>
              <a:buSzPts val="1467"/>
              <a:buNone/>
              <a:defRPr sz="1467">
                <a:solidFill>
                  <a:srgbClr val="000000"/>
                </a:solidFill>
                <a:latin typeface="Arial"/>
                <a:ea typeface="Arial"/>
                <a:cs typeface="Arial"/>
                <a:sym typeface="Arial"/>
              </a:defRPr>
            </a:lvl1pPr>
            <a:lvl2pPr marL="914400" lvl="1" indent="-228600" algn="l">
              <a:lnSpc>
                <a:spcPct val="125000"/>
              </a:lnSpc>
              <a:spcBef>
                <a:spcPts val="0"/>
              </a:spcBef>
              <a:spcAft>
                <a:spcPts val="0"/>
              </a:spcAft>
              <a:buClr>
                <a:srgbClr val="000000"/>
              </a:buClr>
              <a:buSzPts val="1467"/>
              <a:buNone/>
              <a:defRPr sz="1467">
                <a:solidFill>
                  <a:srgbClr val="000000"/>
                </a:solidFill>
                <a:latin typeface="Arial"/>
                <a:ea typeface="Arial"/>
                <a:cs typeface="Arial"/>
                <a:sym typeface="Arial"/>
              </a:defRPr>
            </a:lvl2pPr>
            <a:lvl3pPr marL="1371600" marR="0" lvl="2" indent="-347154" algn="l">
              <a:lnSpc>
                <a:spcPct val="105000"/>
              </a:lnSpc>
              <a:spcBef>
                <a:spcPts val="500"/>
              </a:spcBef>
              <a:spcAft>
                <a:spcPts val="0"/>
              </a:spcAft>
              <a:buClr>
                <a:srgbClr val="0F7B3F"/>
              </a:buClr>
              <a:buSzPts val="1867"/>
              <a:buFont typeface="Noto Sans Symbols"/>
              <a:buChar char="⮚"/>
              <a:defRPr sz="1867">
                <a:solidFill>
                  <a:srgbClr val="000000"/>
                </a:solidFill>
                <a:latin typeface="Arial"/>
                <a:ea typeface="Arial"/>
                <a:cs typeface="Arial"/>
                <a:sym typeface="Arial"/>
              </a:defRPr>
            </a:lvl3pPr>
            <a:lvl4pPr marL="1828800" marR="0" lvl="3" indent="-330200" algn="l">
              <a:lnSpc>
                <a:spcPct val="105000"/>
              </a:lnSpc>
              <a:spcBef>
                <a:spcPts val="500"/>
              </a:spcBef>
              <a:spcAft>
                <a:spcPts val="0"/>
              </a:spcAft>
              <a:buClr>
                <a:srgbClr val="0F7B3F"/>
              </a:buClr>
              <a:buSzPts val="1600"/>
              <a:buFont typeface="Noto Sans Symbols"/>
              <a:buChar char="⮚"/>
              <a:defRPr sz="1600">
                <a:solidFill>
                  <a:srgbClr val="000000"/>
                </a:solidFill>
                <a:latin typeface="Arial"/>
                <a:ea typeface="Arial"/>
                <a:cs typeface="Arial"/>
                <a:sym typeface="Arial"/>
              </a:defRPr>
            </a:lvl4pPr>
            <a:lvl5pPr marL="2286000" marR="0" lvl="4" indent="-330200" algn="l">
              <a:lnSpc>
                <a:spcPct val="105000"/>
              </a:lnSpc>
              <a:spcBef>
                <a:spcPts val="500"/>
              </a:spcBef>
              <a:spcAft>
                <a:spcPts val="0"/>
              </a:spcAft>
              <a:buClr>
                <a:srgbClr val="0F7B3F"/>
              </a:buClr>
              <a:buSzPts val="1600"/>
              <a:buFont typeface="Noto Sans Symbols"/>
              <a:buChar char="⮚"/>
              <a:defRPr sz="1600">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28"/>
          <p:cNvSpPr txBox="1">
            <a:spLocks noGrp="1"/>
          </p:cNvSpPr>
          <p:nvPr>
            <p:ph type="body" idx="3"/>
          </p:nvPr>
        </p:nvSpPr>
        <p:spPr>
          <a:xfrm>
            <a:off x="947739" y="1146313"/>
            <a:ext cx="5298713" cy="320537"/>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rgbClr val="0E7A3F"/>
              </a:buClr>
              <a:buSzPts val="2133"/>
              <a:buNone/>
              <a:defRPr sz="2133" b="0">
                <a:solidFill>
                  <a:srgbClr val="0E7A3F"/>
                </a:solidFill>
                <a:latin typeface="Arial"/>
                <a:ea typeface="Arial"/>
                <a:cs typeface="Arial"/>
                <a:sym typeface="Arial"/>
              </a:defRPr>
            </a:lvl1pPr>
            <a:lvl2pPr marL="914400" lvl="1" indent="-228600" algn="l">
              <a:lnSpc>
                <a:spcPct val="105000"/>
              </a:lnSpc>
              <a:spcBef>
                <a:spcPts val="1200"/>
              </a:spcBef>
              <a:spcAft>
                <a:spcPts val="0"/>
              </a:spcAft>
              <a:buClr>
                <a:srgbClr val="000000"/>
              </a:buClr>
              <a:buSzPts val="2000"/>
              <a:buNone/>
              <a:defRPr sz="2000" b="1"/>
            </a:lvl2pPr>
            <a:lvl3pPr marL="1371600" lvl="2" indent="-228600" algn="l">
              <a:lnSpc>
                <a:spcPct val="105000"/>
              </a:lnSpc>
              <a:spcBef>
                <a:spcPts val="500"/>
              </a:spcBef>
              <a:spcAft>
                <a:spcPts val="0"/>
              </a:spcAft>
              <a:buSzPts val="1867"/>
              <a:buNone/>
              <a:defRPr sz="1867" b="1"/>
            </a:lvl3pPr>
            <a:lvl4pPr marL="1828800" lvl="3" indent="-228600" algn="l">
              <a:lnSpc>
                <a:spcPct val="105000"/>
              </a:lnSpc>
              <a:spcBef>
                <a:spcPts val="500"/>
              </a:spcBef>
              <a:spcAft>
                <a:spcPts val="0"/>
              </a:spcAft>
              <a:buSzPts val="1600"/>
              <a:buNone/>
              <a:defRPr sz="1600" b="1"/>
            </a:lvl4pPr>
            <a:lvl5pPr marL="2286000" lvl="4" indent="-228600" algn="l">
              <a:lnSpc>
                <a:spcPct val="105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2" name="Google Shape;222;p28"/>
          <p:cNvSpPr txBox="1">
            <a:spLocks noGrp="1"/>
          </p:cNvSpPr>
          <p:nvPr>
            <p:ph type="dt" idx="10"/>
          </p:nvPr>
        </p:nvSpPr>
        <p:spPr>
          <a:xfrm>
            <a:off x="2055319" y="6364776"/>
            <a:ext cx="1836000" cy="180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28"/>
          <p:cNvSpPr txBox="1">
            <a:spLocks noGrp="1"/>
          </p:cNvSpPr>
          <p:nvPr>
            <p:ph type="ftr" idx="11"/>
          </p:nvPr>
        </p:nvSpPr>
        <p:spPr>
          <a:xfrm>
            <a:off x="4038600" y="6364776"/>
            <a:ext cx="4114800" cy="1800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24" name="Google Shape;224;p28"/>
          <p:cNvGrpSpPr/>
          <p:nvPr/>
        </p:nvGrpSpPr>
        <p:grpSpPr>
          <a:xfrm>
            <a:off x="-10092" y="0"/>
            <a:ext cx="246063" cy="6858000"/>
            <a:chOff x="-1524000" y="0"/>
            <a:chExt cx="246063" cy="6858000"/>
          </a:xfrm>
        </p:grpSpPr>
        <p:sp>
          <p:nvSpPr>
            <p:cNvPr id="225" name="Google Shape;225;p28"/>
            <p:cNvSpPr/>
            <p:nvPr/>
          </p:nvSpPr>
          <p:spPr>
            <a:xfrm>
              <a:off x="-1524000" y="0"/>
              <a:ext cx="2448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26" name="Google Shape;226;p28"/>
            <p:cNvSpPr/>
            <p:nvPr/>
          </p:nvSpPr>
          <p:spPr>
            <a:xfrm>
              <a:off x="-1524000" y="241300"/>
              <a:ext cx="246063" cy="246063"/>
            </a:xfrm>
            <a:custGeom>
              <a:avLst/>
              <a:gdLst/>
              <a:ahLst/>
              <a:cxnLst/>
              <a:rect l="l" t="t" r="r" b="b"/>
              <a:pathLst>
                <a:path w="155" h="155" extrusionOk="0">
                  <a:moveTo>
                    <a:pt x="155" y="155"/>
                  </a:moveTo>
                  <a:lnTo>
                    <a:pt x="155" y="0"/>
                  </a:lnTo>
                  <a:lnTo>
                    <a:pt x="0" y="0"/>
                  </a:lnTo>
                  <a:lnTo>
                    <a:pt x="155"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27" name="Google Shape;227;p28"/>
            <p:cNvSpPr/>
            <p:nvPr/>
          </p:nvSpPr>
          <p:spPr>
            <a:xfrm>
              <a:off x="-1403350" y="6367463"/>
              <a:ext cx="123825" cy="246063"/>
            </a:xfrm>
            <a:custGeom>
              <a:avLst/>
              <a:gdLst/>
              <a:ahLst/>
              <a:cxnLst/>
              <a:rect l="l" t="t" r="r" b="b"/>
              <a:pathLst>
                <a:path w="78" h="155" extrusionOk="0">
                  <a:moveTo>
                    <a:pt x="78" y="155"/>
                  </a:moveTo>
                  <a:lnTo>
                    <a:pt x="78" y="0"/>
                  </a:lnTo>
                  <a:lnTo>
                    <a:pt x="0" y="77"/>
                  </a:lnTo>
                  <a:lnTo>
                    <a:pt x="78"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28" name="Google Shape;228;p28"/>
            <p:cNvSpPr/>
            <p:nvPr/>
          </p:nvSpPr>
          <p:spPr>
            <a:xfrm>
              <a:off x="-1524000" y="0"/>
              <a:ext cx="242888" cy="241300"/>
            </a:xfrm>
            <a:custGeom>
              <a:avLst/>
              <a:gdLst/>
              <a:ahLst/>
              <a:cxnLst/>
              <a:rect l="l" t="t" r="r" b="b"/>
              <a:pathLst>
                <a:path w="153" h="152" extrusionOk="0">
                  <a:moveTo>
                    <a:pt x="0" y="0"/>
                  </a:moveTo>
                  <a:lnTo>
                    <a:pt x="0" y="152"/>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29" name="Google Shape;229;p28"/>
            <p:cNvSpPr/>
            <p:nvPr/>
          </p:nvSpPr>
          <p:spPr>
            <a:xfrm>
              <a:off x="-1524000" y="241300"/>
              <a:ext cx="246063" cy="490538"/>
            </a:xfrm>
            <a:custGeom>
              <a:avLst/>
              <a:gdLst/>
              <a:ahLst/>
              <a:cxnLst/>
              <a:rect l="l" t="t" r="r" b="b"/>
              <a:pathLst>
                <a:path w="155" h="309" extrusionOk="0">
                  <a:moveTo>
                    <a:pt x="0" y="155"/>
                  </a:moveTo>
                  <a:lnTo>
                    <a:pt x="0" y="309"/>
                  </a:lnTo>
                  <a:lnTo>
                    <a:pt x="155" y="155"/>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0" name="Google Shape;230;p28"/>
            <p:cNvSpPr/>
            <p:nvPr/>
          </p:nvSpPr>
          <p:spPr>
            <a:xfrm>
              <a:off x="-1524000" y="487363"/>
              <a:ext cx="246063" cy="488950"/>
            </a:xfrm>
            <a:custGeom>
              <a:avLst/>
              <a:gdLst/>
              <a:ahLst/>
              <a:cxnLst/>
              <a:rect l="l" t="t" r="r" b="b"/>
              <a:pathLst>
                <a:path w="155" h="308" extrusionOk="0">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1" name="Google Shape;231;p28"/>
            <p:cNvSpPr/>
            <p:nvPr/>
          </p:nvSpPr>
          <p:spPr>
            <a:xfrm>
              <a:off x="-1524000" y="976313"/>
              <a:ext cx="246063" cy="246063"/>
            </a:xfrm>
            <a:custGeom>
              <a:avLst/>
              <a:gdLst/>
              <a:ahLst/>
              <a:cxnLst/>
              <a:rect l="l" t="t" r="r" b="b"/>
              <a:pathLst>
                <a:path w="155" h="155" extrusionOk="0">
                  <a:moveTo>
                    <a:pt x="0" y="155"/>
                  </a:moveTo>
                  <a:lnTo>
                    <a:pt x="155" y="155"/>
                  </a:lnTo>
                  <a:lnTo>
                    <a:pt x="155"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2" name="Google Shape;232;p28"/>
            <p:cNvSpPr/>
            <p:nvPr/>
          </p:nvSpPr>
          <p:spPr>
            <a:xfrm>
              <a:off x="-1524000" y="0"/>
              <a:ext cx="246063" cy="241300"/>
            </a:xfrm>
            <a:custGeom>
              <a:avLst/>
              <a:gdLst/>
              <a:ahLst/>
              <a:cxnLst/>
              <a:rect l="l" t="t" r="r" b="b"/>
              <a:pathLst>
                <a:path w="155" h="152" extrusionOk="0">
                  <a:moveTo>
                    <a:pt x="153" y="0"/>
                  </a:moveTo>
                  <a:lnTo>
                    <a:pt x="0" y="152"/>
                  </a:lnTo>
                  <a:lnTo>
                    <a:pt x="155" y="152"/>
                  </a:lnTo>
                  <a:lnTo>
                    <a:pt x="155" y="0"/>
                  </a:lnTo>
                  <a:lnTo>
                    <a:pt x="153"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3" name="Google Shape;233;p28"/>
            <p:cNvSpPr/>
            <p:nvPr/>
          </p:nvSpPr>
          <p:spPr>
            <a:xfrm>
              <a:off x="-1524000" y="976313"/>
              <a:ext cx="246063" cy="246063"/>
            </a:xfrm>
            <a:custGeom>
              <a:avLst/>
              <a:gdLst/>
              <a:ahLst/>
              <a:cxnLst/>
              <a:rect l="l" t="t" r="r" b="b"/>
              <a:pathLst>
                <a:path w="155" h="155" extrusionOk="0">
                  <a:moveTo>
                    <a:pt x="0" y="0"/>
                  </a:moveTo>
                  <a:lnTo>
                    <a:pt x="0" y="155"/>
                  </a:lnTo>
                  <a:lnTo>
                    <a:pt x="155"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4" name="Google Shape;234;p28"/>
            <p:cNvSpPr/>
            <p:nvPr/>
          </p:nvSpPr>
          <p:spPr>
            <a:xfrm>
              <a:off x="-1524000" y="1222375"/>
              <a:ext cx="246063" cy="488950"/>
            </a:xfrm>
            <a:custGeom>
              <a:avLst/>
              <a:gdLst/>
              <a:ahLst/>
              <a:cxnLst/>
              <a:rect l="l" t="t" r="r" b="b"/>
              <a:pathLst>
                <a:path w="155" h="308" extrusionOk="0">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5" name="Google Shape;235;p28"/>
            <p:cNvSpPr/>
            <p:nvPr/>
          </p:nvSpPr>
          <p:spPr>
            <a:xfrm>
              <a:off x="-1520825" y="3182938"/>
              <a:ext cx="242888" cy="244475"/>
            </a:xfrm>
            <a:prstGeom prst="rect">
              <a:avLst/>
            </a:pr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6" name="Google Shape;236;p28"/>
            <p:cNvSpPr/>
            <p:nvPr/>
          </p:nvSpPr>
          <p:spPr>
            <a:xfrm>
              <a:off x="-1520825" y="2936875"/>
              <a:ext cx="242888" cy="242888"/>
            </a:xfrm>
            <a:custGeom>
              <a:avLst/>
              <a:gdLst/>
              <a:ahLst/>
              <a:cxnLst/>
              <a:rect l="l" t="t" r="r" b="b"/>
              <a:pathLst>
                <a:path w="153" h="153" extrusionOk="0">
                  <a:moveTo>
                    <a:pt x="0" y="0"/>
                  </a:moveTo>
                  <a:lnTo>
                    <a:pt x="153" y="153"/>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7" name="Google Shape;237;p28"/>
            <p:cNvSpPr/>
            <p:nvPr/>
          </p:nvSpPr>
          <p:spPr>
            <a:xfrm>
              <a:off x="-1520825" y="2936875"/>
              <a:ext cx="242888" cy="246063"/>
            </a:xfrm>
            <a:custGeom>
              <a:avLst/>
              <a:gdLst/>
              <a:ahLst/>
              <a:cxnLst/>
              <a:rect l="l" t="t" r="r" b="b"/>
              <a:pathLst>
                <a:path w="153" h="155" extrusionOk="0">
                  <a:moveTo>
                    <a:pt x="0" y="155"/>
                  </a:moveTo>
                  <a:lnTo>
                    <a:pt x="153" y="155"/>
                  </a:lnTo>
                  <a:lnTo>
                    <a:pt x="153" y="153"/>
                  </a:lnTo>
                  <a:lnTo>
                    <a:pt x="0" y="0"/>
                  </a:lnTo>
                  <a:lnTo>
                    <a:pt x="0"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8" name="Google Shape;238;p28"/>
            <p:cNvSpPr/>
            <p:nvPr/>
          </p:nvSpPr>
          <p:spPr>
            <a:xfrm>
              <a:off x="-1520825" y="1711325"/>
              <a:ext cx="242888" cy="244475"/>
            </a:xfrm>
            <a:custGeom>
              <a:avLst/>
              <a:gdLst/>
              <a:ahLst/>
              <a:cxnLst/>
              <a:rect l="l" t="t" r="r" b="b"/>
              <a:pathLst>
                <a:path w="153" h="154" extrusionOk="0">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9" name="Google Shape;239;p28"/>
            <p:cNvSpPr/>
            <p:nvPr/>
          </p:nvSpPr>
          <p:spPr>
            <a:xfrm>
              <a:off x="-1520825" y="2201863"/>
              <a:ext cx="242888" cy="490538"/>
            </a:xfrm>
            <a:custGeom>
              <a:avLst/>
              <a:gdLst/>
              <a:ahLst/>
              <a:cxnLst/>
              <a:rect l="l" t="t" r="r" b="b"/>
              <a:pathLst>
                <a:path w="153" h="309" extrusionOk="0">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0" name="Google Shape;240;p28"/>
            <p:cNvSpPr/>
            <p:nvPr/>
          </p:nvSpPr>
          <p:spPr>
            <a:xfrm>
              <a:off x="-1520825" y="2449513"/>
              <a:ext cx="242888" cy="487363"/>
            </a:xfrm>
            <a:custGeom>
              <a:avLst/>
              <a:gdLst/>
              <a:ahLst/>
              <a:cxnLst/>
              <a:rect l="l" t="t" r="r" b="b"/>
              <a:pathLst>
                <a:path w="153" h="307" extrusionOk="0">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1" name="Google Shape;241;p28"/>
            <p:cNvSpPr/>
            <p:nvPr/>
          </p:nvSpPr>
          <p:spPr>
            <a:xfrm>
              <a:off x="-1520825" y="1711325"/>
              <a:ext cx="242888" cy="733425"/>
            </a:xfrm>
            <a:custGeom>
              <a:avLst/>
              <a:gdLst/>
              <a:ahLst/>
              <a:cxnLst/>
              <a:rect l="l" t="t" r="r" b="b"/>
              <a:pathLst>
                <a:path w="153" h="462" extrusionOk="0">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2" name="Google Shape;242;p28"/>
            <p:cNvSpPr/>
            <p:nvPr/>
          </p:nvSpPr>
          <p:spPr>
            <a:xfrm>
              <a:off x="-1519238" y="3922713"/>
              <a:ext cx="241300" cy="730250"/>
            </a:xfrm>
            <a:custGeom>
              <a:avLst/>
              <a:gdLst/>
              <a:ahLst/>
              <a:cxnLst/>
              <a:rect l="l" t="t" r="r" b="b"/>
              <a:pathLst>
                <a:path w="152" h="460" extrusionOk="0">
                  <a:moveTo>
                    <a:pt x="0" y="151"/>
                  </a:moveTo>
                  <a:lnTo>
                    <a:pt x="0" y="460"/>
                  </a:lnTo>
                  <a:lnTo>
                    <a:pt x="152" y="308"/>
                  </a:lnTo>
                  <a:lnTo>
                    <a:pt x="152" y="0"/>
                  </a:lnTo>
                  <a:lnTo>
                    <a:pt x="0" y="151"/>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3" name="Google Shape;243;p28"/>
            <p:cNvSpPr/>
            <p:nvPr/>
          </p:nvSpPr>
          <p:spPr>
            <a:xfrm>
              <a:off x="-1519238" y="3671888"/>
              <a:ext cx="241300" cy="246063"/>
            </a:xfrm>
            <a:custGeom>
              <a:avLst/>
              <a:gdLst/>
              <a:ahLst/>
              <a:cxnLst/>
              <a:rect l="l" t="t" r="r" b="b"/>
              <a:pathLst>
                <a:path w="152" h="155" extrusionOk="0">
                  <a:moveTo>
                    <a:pt x="0" y="155"/>
                  </a:moveTo>
                  <a:lnTo>
                    <a:pt x="152" y="155"/>
                  </a:lnTo>
                  <a:lnTo>
                    <a:pt x="152" y="152"/>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4" name="Google Shape;244;p28"/>
            <p:cNvSpPr/>
            <p:nvPr/>
          </p:nvSpPr>
          <p:spPr>
            <a:xfrm>
              <a:off x="-1519238" y="3917950"/>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5" name="Google Shape;245;p28"/>
            <p:cNvSpPr/>
            <p:nvPr/>
          </p:nvSpPr>
          <p:spPr>
            <a:xfrm>
              <a:off x="-1519238" y="3671888"/>
              <a:ext cx="241300" cy="241300"/>
            </a:xfrm>
            <a:custGeom>
              <a:avLst/>
              <a:gdLst/>
              <a:ahLst/>
              <a:cxnLst/>
              <a:rect l="l" t="t" r="r" b="b"/>
              <a:pathLst>
                <a:path w="152" h="152" extrusionOk="0">
                  <a:moveTo>
                    <a:pt x="0" y="0"/>
                  </a:moveTo>
                  <a:lnTo>
                    <a:pt x="152" y="152"/>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6" name="Google Shape;246;p28"/>
            <p:cNvSpPr/>
            <p:nvPr/>
          </p:nvSpPr>
          <p:spPr>
            <a:xfrm>
              <a:off x="-1519238" y="3427413"/>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7" name="Google Shape;247;p28"/>
            <p:cNvSpPr/>
            <p:nvPr/>
          </p:nvSpPr>
          <p:spPr>
            <a:xfrm>
              <a:off x="-1519238" y="3432175"/>
              <a:ext cx="241300" cy="239713"/>
            </a:xfrm>
            <a:custGeom>
              <a:avLst/>
              <a:gdLst/>
              <a:ahLst/>
              <a:cxnLst/>
              <a:rect l="l" t="t" r="r" b="b"/>
              <a:pathLst>
                <a:path w="152" h="151" extrusionOk="0">
                  <a:moveTo>
                    <a:pt x="0" y="151"/>
                  </a:moveTo>
                  <a:lnTo>
                    <a:pt x="152" y="151"/>
                  </a:lnTo>
                  <a:lnTo>
                    <a:pt x="152" y="0"/>
                  </a:lnTo>
                  <a:lnTo>
                    <a:pt x="0" y="151"/>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8" name="Google Shape;248;p28"/>
            <p:cNvSpPr/>
            <p:nvPr/>
          </p:nvSpPr>
          <p:spPr>
            <a:xfrm>
              <a:off x="-1524000" y="4652963"/>
              <a:ext cx="246063" cy="735013"/>
            </a:xfrm>
            <a:custGeom>
              <a:avLst/>
              <a:gdLst/>
              <a:ahLst/>
              <a:cxnLst/>
              <a:rect l="l" t="t" r="r" b="b"/>
              <a:pathLst>
                <a:path w="155" h="463" extrusionOk="0">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9" name="Google Shape;249;p28"/>
            <p:cNvSpPr/>
            <p:nvPr/>
          </p:nvSpPr>
          <p:spPr>
            <a:xfrm>
              <a:off x="-1519238" y="4411663"/>
              <a:ext cx="241300" cy="481013"/>
            </a:xfrm>
            <a:custGeom>
              <a:avLst/>
              <a:gdLst/>
              <a:ahLst/>
              <a:cxnLst/>
              <a:rect l="l" t="t" r="r" b="b"/>
              <a:pathLst>
                <a:path w="152" h="303" extrusionOk="0">
                  <a:moveTo>
                    <a:pt x="0" y="152"/>
                  </a:moveTo>
                  <a:lnTo>
                    <a:pt x="152" y="303"/>
                  </a:lnTo>
                  <a:lnTo>
                    <a:pt x="152" y="152"/>
                  </a:lnTo>
                  <a:lnTo>
                    <a:pt x="152" y="0"/>
                  </a:lnTo>
                  <a:lnTo>
                    <a:pt x="0" y="152"/>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50" name="Google Shape;250;p28"/>
            <p:cNvSpPr/>
            <p:nvPr/>
          </p:nvSpPr>
          <p:spPr>
            <a:xfrm>
              <a:off x="-1524000" y="5387975"/>
              <a:ext cx="244475" cy="490538"/>
            </a:xfrm>
            <a:custGeom>
              <a:avLst/>
              <a:gdLst/>
              <a:ahLst/>
              <a:cxnLst/>
              <a:rect l="l" t="t" r="r" b="b"/>
              <a:pathLst>
                <a:path w="154" h="309" extrusionOk="0">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51" name="Google Shape;251;p28"/>
            <p:cNvSpPr/>
            <p:nvPr/>
          </p:nvSpPr>
          <p:spPr>
            <a:xfrm>
              <a:off x="-1524000" y="6613525"/>
              <a:ext cx="244475" cy="244475"/>
            </a:xfrm>
            <a:prstGeom prst="rect">
              <a:avLst/>
            </a:pr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52" name="Google Shape;252;p28"/>
            <p:cNvSpPr/>
            <p:nvPr/>
          </p:nvSpPr>
          <p:spPr>
            <a:xfrm>
              <a:off x="-1524000" y="5878513"/>
              <a:ext cx="244475" cy="611188"/>
            </a:xfrm>
            <a:custGeom>
              <a:avLst/>
              <a:gdLst/>
              <a:ahLst/>
              <a:cxnLst/>
              <a:rect l="l" t="t" r="r" b="b"/>
              <a:pathLst>
                <a:path w="154" h="385" extrusionOk="0">
                  <a:moveTo>
                    <a:pt x="0" y="153"/>
                  </a:moveTo>
                  <a:lnTo>
                    <a:pt x="0" y="308"/>
                  </a:lnTo>
                  <a:lnTo>
                    <a:pt x="0" y="309"/>
                  </a:lnTo>
                  <a:lnTo>
                    <a:pt x="76" y="385"/>
                  </a:lnTo>
                  <a:lnTo>
                    <a:pt x="154" y="308"/>
                  </a:lnTo>
                  <a:lnTo>
                    <a:pt x="154" y="0"/>
                  </a:lnTo>
                  <a:lnTo>
                    <a:pt x="0" y="153"/>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53" name="Google Shape;253;p28"/>
            <p:cNvSpPr/>
            <p:nvPr/>
          </p:nvSpPr>
          <p:spPr>
            <a:xfrm>
              <a:off x="-1524000" y="6369050"/>
              <a:ext cx="244475" cy="244475"/>
            </a:xfrm>
            <a:custGeom>
              <a:avLst/>
              <a:gdLst/>
              <a:ahLst/>
              <a:cxnLst/>
              <a:rect l="l" t="t" r="r" b="b"/>
              <a:pathLst>
                <a:path w="154" h="154" extrusionOk="0">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54" name="Google Shape;254;p28"/>
            <p:cNvSpPr/>
            <p:nvPr/>
          </p:nvSpPr>
          <p:spPr>
            <a:xfrm>
              <a:off x="-1524000" y="5878513"/>
              <a:ext cx="244475" cy="242888"/>
            </a:xfrm>
            <a:custGeom>
              <a:avLst/>
              <a:gdLst/>
              <a:ahLst/>
              <a:cxnLst/>
              <a:rect l="l" t="t" r="r" b="b"/>
              <a:pathLst>
                <a:path w="154" h="153" extrusionOk="0">
                  <a:moveTo>
                    <a:pt x="0" y="0"/>
                  </a:moveTo>
                  <a:lnTo>
                    <a:pt x="0" y="153"/>
                  </a:lnTo>
                  <a:lnTo>
                    <a:pt x="154"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B3A6D3CC-1414-2100-94FD-D44156D59DA5}"/>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893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56"/>
        <p:cNvGrpSpPr/>
        <p:nvPr/>
      </p:nvGrpSpPr>
      <p:grpSpPr>
        <a:xfrm>
          <a:off x="0" y="0"/>
          <a:ext cx="0" cy="0"/>
          <a:chOff x="0" y="0"/>
          <a:chExt cx="0" cy="0"/>
        </a:xfrm>
      </p:grpSpPr>
      <p:grpSp>
        <p:nvGrpSpPr>
          <p:cNvPr id="257" name="Google Shape;257;p29"/>
          <p:cNvGrpSpPr/>
          <p:nvPr/>
        </p:nvGrpSpPr>
        <p:grpSpPr>
          <a:xfrm>
            <a:off x="-10092" y="0"/>
            <a:ext cx="246063" cy="6858000"/>
            <a:chOff x="-1524000" y="0"/>
            <a:chExt cx="246063" cy="6858000"/>
          </a:xfrm>
        </p:grpSpPr>
        <p:sp>
          <p:nvSpPr>
            <p:cNvPr id="258" name="Google Shape;258;p29"/>
            <p:cNvSpPr/>
            <p:nvPr/>
          </p:nvSpPr>
          <p:spPr>
            <a:xfrm>
              <a:off x="-1524000" y="0"/>
              <a:ext cx="2448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59" name="Google Shape;259;p29"/>
            <p:cNvSpPr/>
            <p:nvPr/>
          </p:nvSpPr>
          <p:spPr>
            <a:xfrm>
              <a:off x="-1524000" y="241300"/>
              <a:ext cx="246063" cy="246063"/>
            </a:xfrm>
            <a:custGeom>
              <a:avLst/>
              <a:gdLst/>
              <a:ahLst/>
              <a:cxnLst/>
              <a:rect l="l" t="t" r="r" b="b"/>
              <a:pathLst>
                <a:path w="155" h="155" extrusionOk="0">
                  <a:moveTo>
                    <a:pt x="155" y="155"/>
                  </a:moveTo>
                  <a:lnTo>
                    <a:pt x="155" y="0"/>
                  </a:lnTo>
                  <a:lnTo>
                    <a:pt x="0" y="0"/>
                  </a:lnTo>
                  <a:lnTo>
                    <a:pt x="155"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0" name="Google Shape;260;p29"/>
            <p:cNvSpPr/>
            <p:nvPr/>
          </p:nvSpPr>
          <p:spPr>
            <a:xfrm>
              <a:off x="-1403350" y="6367463"/>
              <a:ext cx="123825" cy="246063"/>
            </a:xfrm>
            <a:custGeom>
              <a:avLst/>
              <a:gdLst/>
              <a:ahLst/>
              <a:cxnLst/>
              <a:rect l="l" t="t" r="r" b="b"/>
              <a:pathLst>
                <a:path w="78" h="155" extrusionOk="0">
                  <a:moveTo>
                    <a:pt x="78" y="155"/>
                  </a:moveTo>
                  <a:lnTo>
                    <a:pt x="78" y="0"/>
                  </a:lnTo>
                  <a:lnTo>
                    <a:pt x="0" y="77"/>
                  </a:lnTo>
                  <a:lnTo>
                    <a:pt x="78"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1" name="Google Shape;261;p29"/>
            <p:cNvSpPr/>
            <p:nvPr/>
          </p:nvSpPr>
          <p:spPr>
            <a:xfrm>
              <a:off x="-1524000" y="0"/>
              <a:ext cx="242888" cy="241300"/>
            </a:xfrm>
            <a:custGeom>
              <a:avLst/>
              <a:gdLst/>
              <a:ahLst/>
              <a:cxnLst/>
              <a:rect l="l" t="t" r="r" b="b"/>
              <a:pathLst>
                <a:path w="153" h="152" extrusionOk="0">
                  <a:moveTo>
                    <a:pt x="0" y="0"/>
                  </a:moveTo>
                  <a:lnTo>
                    <a:pt x="0" y="152"/>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2" name="Google Shape;262;p29"/>
            <p:cNvSpPr/>
            <p:nvPr/>
          </p:nvSpPr>
          <p:spPr>
            <a:xfrm>
              <a:off x="-1524000" y="241300"/>
              <a:ext cx="246063" cy="490538"/>
            </a:xfrm>
            <a:custGeom>
              <a:avLst/>
              <a:gdLst/>
              <a:ahLst/>
              <a:cxnLst/>
              <a:rect l="l" t="t" r="r" b="b"/>
              <a:pathLst>
                <a:path w="155" h="309" extrusionOk="0">
                  <a:moveTo>
                    <a:pt x="0" y="155"/>
                  </a:moveTo>
                  <a:lnTo>
                    <a:pt x="0" y="309"/>
                  </a:lnTo>
                  <a:lnTo>
                    <a:pt x="155" y="155"/>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3" name="Google Shape;263;p29"/>
            <p:cNvSpPr/>
            <p:nvPr/>
          </p:nvSpPr>
          <p:spPr>
            <a:xfrm>
              <a:off x="-1524000" y="487363"/>
              <a:ext cx="246063" cy="488950"/>
            </a:xfrm>
            <a:custGeom>
              <a:avLst/>
              <a:gdLst/>
              <a:ahLst/>
              <a:cxnLst/>
              <a:rect l="l" t="t" r="r" b="b"/>
              <a:pathLst>
                <a:path w="155" h="308" extrusionOk="0">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4" name="Google Shape;264;p29"/>
            <p:cNvSpPr/>
            <p:nvPr/>
          </p:nvSpPr>
          <p:spPr>
            <a:xfrm>
              <a:off x="-1524000" y="976313"/>
              <a:ext cx="246063" cy="246063"/>
            </a:xfrm>
            <a:custGeom>
              <a:avLst/>
              <a:gdLst/>
              <a:ahLst/>
              <a:cxnLst/>
              <a:rect l="l" t="t" r="r" b="b"/>
              <a:pathLst>
                <a:path w="155" h="155" extrusionOk="0">
                  <a:moveTo>
                    <a:pt x="0" y="155"/>
                  </a:moveTo>
                  <a:lnTo>
                    <a:pt x="155" y="155"/>
                  </a:lnTo>
                  <a:lnTo>
                    <a:pt x="155"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5" name="Google Shape;265;p29"/>
            <p:cNvSpPr/>
            <p:nvPr/>
          </p:nvSpPr>
          <p:spPr>
            <a:xfrm>
              <a:off x="-1524000" y="0"/>
              <a:ext cx="246063" cy="241300"/>
            </a:xfrm>
            <a:custGeom>
              <a:avLst/>
              <a:gdLst/>
              <a:ahLst/>
              <a:cxnLst/>
              <a:rect l="l" t="t" r="r" b="b"/>
              <a:pathLst>
                <a:path w="155" h="152" extrusionOk="0">
                  <a:moveTo>
                    <a:pt x="153" y="0"/>
                  </a:moveTo>
                  <a:lnTo>
                    <a:pt x="0" y="152"/>
                  </a:lnTo>
                  <a:lnTo>
                    <a:pt x="155" y="152"/>
                  </a:lnTo>
                  <a:lnTo>
                    <a:pt x="155" y="0"/>
                  </a:lnTo>
                  <a:lnTo>
                    <a:pt x="153"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6" name="Google Shape;266;p29"/>
            <p:cNvSpPr/>
            <p:nvPr/>
          </p:nvSpPr>
          <p:spPr>
            <a:xfrm>
              <a:off x="-1524000" y="976313"/>
              <a:ext cx="246063" cy="246063"/>
            </a:xfrm>
            <a:custGeom>
              <a:avLst/>
              <a:gdLst/>
              <a:ahLst/>
              <a:cxnLst/>
              <a:rect l="l" t="t" r="r" b="b"/>
              <a:pathLst>
                <a:path w="155" h="155" extrusionOk="0">
                  <a:moveTo>
                    <a:pt x="0" y="0"/>
                  </a:moveTo>
                  <a:lnTo>
                    <a:pt x="0" y="155"/>
                  </a:lnTo>
                  <a:lnTo>
                    <a:pt x="155"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7" name="Google Shape;267;p29"/>
            <p:cNvSpPr/>
            <p:nvPr/>
          </p:nvSpPr>
          <p:spPr>
            <a:xfrm>
              <a:off x="-1524000" y="1222375"/>
              <a:ext cx="246063" cy="488950"/>
            </a:xfrm>
            <a:custGeom>
              <a:avLst/>
              <a:gdLst/>
              <a:ahLst/>
              <a:cxnLst/>
              <a:rect l="l" t="t" r="r" b="b"/>
              <a:pathLst>
                <a:path w="155" h="308" extrusionOk="0">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8" name="Google Shape;268;p29"/>
            <p:cNvSpPr/>
            <p:nvPr/>
          </p:nvSpPr>
          <p:spPr>
            <a:xfrm>
              <a:off x="-1520825" y="3182938"/>
              <a:ext cx="242888" cy="244475"/>
            </a:xfrm>
            <a:prstGeom prst="rect">
              <a:avLst/>
            </a:pr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9" name="Google Shape;269;p29"/>
            <p:cNvSpPr/>
            <p:nvPr/>
          </p:nvSpPr>
          <p:spPr>
            <a:xfrm>
              <a:off x="-1520825" y="2936875"/>
              <a:ext cx="242888" cy="242888"/>
            </a:xfrm>
            <a:custGeom>
              <a:avLst/>
              <a:gdLst/>
              <a:ahLst/>
              <a:cxnLst/>
              <a:rect l="l" t="t" r="r" b="b"/>
              <a:pathLst>
                <a:path w="153" h="153" extrusionOk="0">
                  <a:moveTo>
                    <a:pt x="0" y="0"/>
                  </a:moveTo>
                  <a:lnTo>
                    <a:pt x="153" y="153"/>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70" name="Google Shape;270;p29"/>
            <p:cNvSpPr/>
            <p:nvPr/>
          </p:nvSpPr>
          <p:spPr>
            <a:xfrm>
              <a:off x="-1520825" y="2936875"/>
              <a:ext cx="242888" cy="246063"/>
            </a:xfrm>
            <a:custGeom>
              <a:avLst/>
              <a:gdLst/>
              <a:ahLst/>
              <a:cxnLst/>
              <a:rect l="l" t="t" r="r" b="b"/>
              <a:pathLst>
                <a:path w="153" h="155" extrusionOk="0">
                  <a:moveTo>
                    <a:pt x="0" y="155"/>
                  </a:moveTo>
                  <a:lnTo>
                    <a:pt x="153" y="155"/>
                  </a:lnTo>
                  <a:lnTo>
                    <a:pt x="153" y="153"/>
                  </a:lnTo>
                  <a:lnTo>
                    <a:pt x="0" y="0"/>
                  </a:lnTo>
                  <a:lnTo>
                    <a:pt x="0"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71" name="Google Shape;271;p29"/>
            <p:cNvSpPr/>
            <p:nvPr/>
          </p:nvSpPr>
          <p:spPr>
            <a:xfrm>
              <a:off x="-1520825" y="1711325"/>
              <a:ext cx="242888" cy="244475"/>
            </a:xfrm>
            <a:custGeom>
              <a:avLst/>
              <a:gdLst/>
              <a:ahLst/>
              <a:cxnLst/>
              <a:rect l="l" t="t" r="r" b="b"/>
              <a:pathLst>
                <a:path w="153" h="154" extrusionOk="0">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72" name="Google Shape;272;p29"/>
            <p:cNvSpPr/>
            <p:nvPr/>
          </p:nvSpPr>
          <p:spPr>
            <a:xfrm>
              <a:off x="-1520825" y="2201863"/>
              <a:ext cx="242888" cy="490538"/>
            </a:xfrm>
            <a:custGeom>
              <a:avLst/>
              <a:gdLst/>
              <a:ahLst/>
              <a:cxnLst/>
              <a:rect l="l" t="t" r="r" b="b"/>
              <a:pathLst>
                <a:path w="153" h="309" extrusionOk="0">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73" name="Google Shape;273;p29"/>
            <p:cNvSpPr/>
            <p:nvPr/>
          </p:nvSpPr>
          <p:spPr>
            <a:xfrm>
              <a:off x="-1520825" y="2449513"/>
              <a:ext cx="242888" cy="487363"/>
            </a:xfrm>
            <a:custGeom>
              <a:avLst/>
              <a:gdLst/>
              <a:ahLst/>
              <a:cxnLst/>
              <a:rect l="l" t="t" r="r" b="b"/>
              <a:pathLst>
                <a:path w="153" h="307" extrusionOk="0">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74" name="Google Shape;274;p29"/>
            <p:cNvSpPr/>
            <p:nvPr/>
          </p:nvSpPr>
          <p:spPr>
            <a:xfrm>
              <a:off x="-1520825" y="1711325"/>
              <a:ext cx="242888" cy="733425"/>
            </a:xfrm>
            <a:custGeom>
              <a:avLst/>
              <a:gdLst/>
              <a:ahLst/>
              <a:cxnLst/>
              <a:rect l="l" t="t" r="r" b="b"/>
              <a:pathLst>
                <a:path w="153" h="462" extrusionOk="0">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75" name="Google Shape;275;p29"/>
            <p:cNvSpPr/>
            <p:nvPr/>
          </p:nvSpPr>
          <p:spPr>
            <a:xfrm>
              <a:off x="-1519238" y="3922713"/>
              <a:ext cx="241300" cy="730250"/>
            </a:xfrm>
            <a:custGeom>
              <a:avLst/>
              <a:gdLst/>
              <a:ahLst/>
              <a:cxnLst/>
              <a:rect l="l" t="t" r="r" b="b"/>
              <a:pathLst>
                <a:path w="152" h="460" extrusionOk="0">
                  <a:moveTo>
                    <a:pt x="0" y="151"/>
                  </a:moveTo>
                  <a:lnTo>
                    <a:pt x="0" y="460"/>
                  </a:lnTo>
                  <a:lnTo>
                    <a:pt x="152" y="308"/>
                  </a:lnTo>
                  <a:lnTo>
                    <a:pt x="152" y="0"/>
                  </a:lnTo>
                  <a:lnTo>
                    <a:pt x="0" y="151"/>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76" name="Google Shape;276;p29"/>
            <p:cNvSpPr/>
            <p:nvPr/>
          </p:nvSpPr>
          <p:spPr>
            <a:xfrm>
              <a:off x="-1519238" y="3671888"/>
              <a:ext cx="241300" cy="246063"/>
            </a:xfrm>
            <a:custGeom>
              <a:avLst/>
              <a:gdLst/>
              <a:ahLst/>
              <a:cxnLst/>
              <a:rect l="l" t="t" r="r" b="b"/>
              <a:pathLst>
                <a:path w="152" h="155" extrusionOk="0">
                  <a:moveTo>
                    <a:pt x="0" y="155"/>
                  </a:moveTo>
                  <a:lnTo>
                    <a:pt x="152" y="155"/>
                  </a:lnTo>
                  <a:lnTo>
                    <a:pt x="152" y="152"/>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77" name="Google Shape;277;p29"/>
            <p:cNvSpPr/>
            <p:nvPr/>
          </p:nvSpPr>
          <p:spPr>
            <a:xfrm>
              <a:off x="-1519238" y="3917950"/>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78" name="Google Shape;278;p29"/>
            <p:cNvSpPr/>
            <p:nvPr/>
          </p:nvSpPr>
          <p:spPr>
            <a:xfrm>
              <a:off x="-1519238" y="3671888"/>
              <a:ext cx="241300" cy="241300"/>
            </a:xfrm>
            <a:custGeom>
              <a:avLst/>
              <a:gdLst/>
              <a:ahLst/>
              <a:cxnLst/>
              <a:rect l="l" t="t" r="r" b="b"/>
              <a:pathLst>
                <a:path w="152" h="152" extrusionOk="0">
                  <a:moveTo>
                    <a:pt x="0" y="0"/>
                  </a:moveTo>
                  <a:lnTo>
                    <a:pt x="152" y="152"/>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79" name="Google Shape;279;p29"/>
            <p:cNvSpPr/>
            <p:nvPr/>
          </p:nvSpPr>
          <p:spPr>
            <a:xfrm>
              <a:off x="-1519238" y="3427413"/>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80" name="Google Shape;280;p29"/>
            <p:cNvSpPr/>
            <p:nvPr/>
          </p:nvSpPr>
          <p:spPr>
            <a:xfrm>
              <a:off x="-1519238" y="3432175"/>
              <a:ext cx="241300" cy="239713"/>
            </a:xfrm>
            <a:custGeom>
              <a:avLst/>
              <a:gdLst/>
              <a:ahLst/>
              <a:cxnLst/>
              <a:rect l="l" t="t" r="r" b="b"/>
              <a:pathLst>
                <a:path w="152" h="151" extrusionOk="0">
                  <a:moveTo>
                    <a:pt x="0" y="151"/>
                  </a:moveTo>
                  <a:lnTo>
                    <a:pt x="152" y="151"/>
                  </a:lnTo>
                  <a:lnTo>
                    <a:pt x="152" y="0"/>
                  </a:lnTo>
                  <a:lnTo>
                    <a:pt x="0" y="151"/>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81" name="Google Shape;281;p29"/>
            <p:cNvSpPr/>
            <p:nvPr/>
          </p:nvSpPr>
          <p:spPr>
            <a:xfrm>
              <a:off x="-1524000" y="4652963"/>
              <a:ext cx="246063" cy="735013"/>
            </a:xfrm>
            <a:custGeom>
              <a:avLst/>
              <a:gdLst/>
              <a:ahLst/>
              <a:cxnLst/>
              <a:rect l="l" t="t" r="r" b="b"/>
              <a:pathLst>
                <a:path w="155" h="463" extrusionOk="0">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82" name="Google Shape;282;p29"/>
            <p:cNvSpPr/>
            <p:nvPr/>
          </p:nvSpPr>
          <p:spPr>
            <a:xfrm>
              <a:off x="-1519238" y="4411663"/>
              <a:ext cx="241300" cy="481013"/>
            </a:xfrm>
            <a:custGeom>
              <a:avLst/>
              <a:gdLst/>
              <a:ahLst/>
              <a:cxnLst/>
              <a:rect l="l" t="t" r="r" b="b"/>
              <a:pathLst>
                <a:path w="152" h="303" extrusionOk="0">
                  <a:moveTo>
                    <a:pt x="0" y="152"/>
                  </a:moveTo>
                  <a:lnTo>
                    <a:pt x="152" y="303"/>
                  </a:lnTo>
                  <a:lnTo>
                    <a:pt x="152" y="152"/>
                  </a:lnTo>
                  <a:lnTo>
                    <a:pt x="152" y="0"/>
                  </a:lnTo>
                  <a:lnTo>
                    <a:pt x="0" y="152"/>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83" name="Google Shape;283;p29"/>
            <p:cNvSpPr/>
            <p:nvPr/>
          </p:nvSpPr>
          <p:spPr>
            <a:xfrm>
              <a:off x="-1524000" y="5387975"/>
              <a:ext cx="244475" cy="490538"/>
            </a:xfrm>
            <a:custGeom>
              <a:avLst/>
              <a:gdLst/>
              <a:ahLst/>
              <a:cxnLst/>
              <a:rect l="l" t="t" r="r" b="b"/>
              <a:pathLst>
                <a:path w="154" h="309" extrusionOk="0">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84" name="Google Shape;284;p29"/>
            <p:cNvSpPr/>
            <p:nvPr/>
          </p:nvSpPr>
          <p:spPr>
            <a:xfrm>
              <a:off x="-1524000" y="6613525"/>
              <a:ext cx="244475" cy="244475"/>
            </a:xfrm>
            <a:prstGeom prst="rect">
              <a:avLst/>
            </a:pr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85" name="Google Shape;285;p29"/>
            <p:cNvSpPr/>
            <p:nvPr/>
          </p:nvSpPr>
          <p:spPr>
            <a:xfrm>
              <a:off x="-1524000" y="5878513"/>
              <a:ext cx="244475" cy="611188"/>
            </a:xfrm>
            <a:custGeom>
              <a:avLst/>
              <a:gdLst/>
              <a:ahLst/>
              <a:cxnLst/>
              <a:rect l="l" t="t" r="r" b="b"/>
              <a:pathLst>
                <a:path w="154" h="385" extrusionOk="0">
                  <a:moveTo>
                    <a:pt x="0" y="153"/>
                  </a:moveTo>
                  <a:lnTo>
                    <a:pt x="0" y="308"/>
                  </a:lnTo>
                  <a:lnTo>
                    <a:pt x="0" y="309"/>
                  </a:lnTo>
                  <a:lnTo>
                    <a:pt x="76" y="385"/>
                  </a:lnTo>
                  <a:lnTo>
                    <a:pt x="154" y="308"/>
                  </a:lnTo>
                  <a:lnTo>
                    <a:pt x="154" y="0"/>
                  </a:lnTo>
                  <a:lnTo>
                    <a:pt x="0" y="153"/>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86" name="Google Shape;286;p29"/>
            <p:cNvSpPr/>
            <p:nvPr/>
          </p:nvSpPr>
          <p:spPr>
            <a:xfrm>
              <a:off x="-1524000" y="6369050"/>
              <a:ext cx="244475" cy="244475"/>
            </a:xfrm>
            <a:custGeom>
              <a:avLst/>
              <a:gdLst/>
              <a:ahLst/>
              <a:cxnLst/>
              <a:rect l="l" t="t" r="r" b="b"/>
              <a:pathLst>
                <a:path w="154" h="154" extrusionOk="0">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87" name="Google Shape;287;p29"/>
            <p:cNvSpPr/>
            <p:nvPr/>
          </p:nvSpPr>
          <p:spPr>
            <a:xfrm>
              <a:off x="-1524000" y="5878513"/>
              <a:ext cx="244475" cy="242888"/>
            </a:xfrm>
            <a:custGeom>
              <a:avLst/>
              <a:gdLst/>
              <a:ahLst/>
              <a:cxnLst/>
              <a:rect l="l" t="t" r="r" b="b"/>
              <a:pathLst>
                <a:path w="154" h="153" extrusionOk="0">
                  <a:moveTo>
                    <a:pt x="0" y="0"/>
                  </a:moveTo>
                  <a:lnTo>
                    <a:pt x="0" y="153"/>
                  </a:lnTo>
                  <a:lnTo>
                    <a:pt x="154"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42888404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ext and image">
  <p:cSld name="1_Text and image">
    <p:spTree>
      <p:nvGrpSpPr>
        <p:cNvPr id="1" name="Shape 289"/>
        <p:cNvGrpSpPr/>
        <p:nvPr/>
      </p:nvGrpSpPr>
      <p:grpSpPr>
        <a:xfrm>
          <a:off x="0" y="0"/>
          <a:ext cx="0" cy="0"/>
          <a:chOff x="0" y="0"/>
          <a:chExt cx="0" cy="0"/>
        </a:xfrm>
      </p:grpSpPr>
      <p:sp>
        <p:nvSpPr>
          <p:cNvPr id="290" name="Google Shape;290;p30"/>
          <p:cNvSpPr>
            <a:spLocks noGrp="1"/>
          </p:cNvSpPr>
          <p:nvPr>
            <p:ph type="pic" idx="2"/>
          </p:nvPr>
        </p:nvSpPr>
        <p:spPr>
          <a:xfrm>
            <a:off x="6584949" y="1"/>
            <a:ext cx="5607051" cy="5623719"/>
          </a:xfrm>
          <a:prstGeom prst="rect">
            <a:avLst/>
          </a:prstGeom>
          <a:noFill/>
          <a:ln>
            <a:noFill/>
          </a:ln>
        </p:spPr>
      </p:sp>
      <p:sp>
        <p:nvSpPr>
          <p:cNvPr id="291" name="Google Shape;291;p30"/>
          <p:cNvSpPr txBox="1">
            <a:spLocks noGrp="1"/>
          </p:cNvSpPr>
          <p:nvPr>
            <p:ph type="dt" idx="10"/>
          </p:nvPr>
        </p:nvSpPr>
        <p:spPr>
          <a:xfrm>
            <a:off x="2055319" y="6370423"/>
            <a:ext cx="1836000" cy="180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30"/>
          <p:cNvSpPr txBox="1">
            <a:spLocks noGrp="1"/>
          </p:cNvSpPr>
          <p:nvPr>
            <p:ph type="ftr" idx="11"/>
          </p:nvPr>
        </p:nvSpPr>
        <p:spPr>
          <a:xfrm>
            <a:off x="4038600" y="6370423"/>
            <a:ext cx="4114800" cy="1800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30"/>
          <p:cNvSpPr txBox="1">
            <a:spLocks noGrp="1"/>
          </p:cNvSpPr>
          <p:nvPr>
            <p:ph type="title"/>
          </p:nvPr>
        </p:nvSpPr>
        <p:spPr>
          <a:xfrm>
            <a:off x="947740" y="-282563"/>
            <a:ext cx="5298712" cy="91503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667"/>
              <a:buFont typeface="Arial"/>
              <a:buNone/>
              <a:defRPr sz="2667">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94" name="Google Shape;294;p30"/>
          <p:cNvCxnSpPr/>
          <p:nvPr/>
        </p:nvCxnSpPr>
        <p:spPr>
          <a:xfrm>
            <a:off x="975785" y="836216"/>
            <a:ext cx="5270668" cy="0"/>
          </a:xfrm>
          <a:prstGeom prst="straightConnector1">
            <a:avLst/>
          </a:prstGeom>
          <a:noFill/>
          <a:ln w="9525" cap="flat" cmpd="sng">
            <a:solidFill>
              <a:schemeClr val="dk1"/>
            </a:solidFill>
            <a:prstDash val="solid"/>
            <a:miter lim="800000"/>
            <a:headEnd type="none" w="sm" len="sm"/>
            <a:tailEnd type="none" w="sm" len="sm"/>
          </a:ln>
        </p:spPr>
      </p:cxnSp>
      <p:sp>
        <p:nvSpPr>
          <p:cNvPr id="295" name="Google Shape;295;p30"/>
          <p:cNvSpPr txBox="1">
            <a:spLocks noGrp="1"/>
          </p:cNvSpPr>
          <p:nvPr>
            <p:ph type="body" idx="1"/>
          </p:nvPr>
        </p:nvSpPr>
        <p:spPr>
          <a:xfrm>
            <a:off x="947739" y="2246396"/>
            <a:ext cx="5298713" cy="3379705"/>
          </a:xfrm>
          <a:prstGeom prst="rect">
            <a:avLst/>
          </a:prstGeom>
          <a:noFill/>
          <a:ln>
            <a:noFill/>
          </a:ln>
        </p:spPr>
        <p:txBody>
          <a:bodyPr spcFirstLastPara="1" wrap="square" lIns="0" tIns="0" rIns="0" bIns="0" anchor="t" anchorCtr="0">
            <a:noAutofit/>
          </a:bodyPr>
          <a:lstStyle>
            <a:lvl1pPr marL="457200" marR="0" lvl="0" indent="-321754" algn="l">
              <a:lnSpc>
                <a:spcPct val="100000"/>
              </a:lnSpc>
              <a:spcBef>
                <a:spcPts val="800"/>
              </a:spcBef>
              <a:spcAft>
                <a:spcPts val="0"/>
              </a:spcAft>
              <a:buClr>
                <a:srgbClr val="0F7B3F"/>
              </a:buClr>
              <a:buSzPts val="1467"/>
              <a:buFont typeface="Noto Sans Symbols"/>
              <a:buChar char="⮚"/>
              <a:defRPr sz="1467">
                <a:solidFill>
                  <a:srgbClr val="0081C6"/>
                </a:solidFill>
                <a:latin typeface="Arial"/>
                <a:ea typeface="Arial"/>
                <a:cs typeface="Arial"/>
                <a:sym typeface="Arial"/>
              </a:defRPr>
            </a:lvl1pPr>
            <a:lvl2pPr marL="914400" marR="0" lvl="1" indent="-321754" algn="l">
              <a:lnSpc>
                <a:spcPct val="100000"/>
              </a:lnSpc>
              <a:spcBef>
                <a:spcPts val="800"/>
              </a:spcBef>
              <a:spcAft>
                <a:spcPts val="0"/>
              </a:spcAft>
              <a:buClr>
                <a:srgbClr val="0F7B3F"/>
              </a:buClr>
              <a:buSzPts val="1467"/>
              <a:buFont typeface="Noto Sans Symbols"/>
              <a:buChar char="⮚"/>
              <a:defRPr sz="1467">
                <a:solidFill>
                  <a:srgbClr val="000000"/>
                </a:solidFill>
                <a:latin typeface="Arial"/>
                <a:ea typeface="Arial"/>
                <a:cs typeface="Arial"/>
                <a:sym typeface="Arial"/>
              </a:defRPr>
            </a:lvl2pPr>
            <a:lvl3pPr marL="1371600" marR="0" lvl="2" indent="-347154" algn="l">
              <a:lnSpc>
                <a:spcPct val="100000"/>
              </a:lnSpc>
              <a:spcBef>
                <a:spcPts val="800"/>
              </a:spcBef>
              <a:spcAft>
                <a:spcPts val="0"/>
              </a:spcAft>
              <a:buClr>
                <a:srgbClr val="0F7B3F"/>
              </a:buClr>
              <a:buSzPts val="1867"/>
              <a:buFont typeface="Noto Sans Symbols"/>
              <a:buChar char="⮚"/>
              <a:defRPr sz="1867">
                <a:solidFill>
                  <a:srgbClr val="000000"/>
                </a:solidFill>
                <a:latin typeface="Arial"/>
                <a:ea typeface="Arial"/>
                <a:cs typeface="Arial"/>
                <a:sym typeface="Arial"/>
              </a:defRPr>
            </a:lvl3pPr>
            <a:lvl4pPr marL="1828800" marR="0" lvl="3" indent="-330200" algn="l">
              <a:lnSpc>
                <a:spcPct val="100000"/>
              </a:lnSpc>
              <a:spcBef>
                <a:spcPts val="800"/>
              </a:spcBef>
              <a:spcAft>
                <a:spcPts val="0"/>
              </a:spcAft>
              <a:buClr>
                <a:srgbClr val="0F7B3F"/>
              </a:buClr>
              <a:buSzPts val="1600"/>
              <a:buFont typeface="Noto Sans Symbols"/>
              <a:buChar char="⮚"/>
              <a:defRPr sz="1600">
                <a:solidFill>
                  <a:srgbClr val="000000"/>
                </a:solidFill>
                <a:latin typeface="Arial"/>
                <a:ea typeface="Arial"/>
                <a:cs typeface="Arial"/>
                <a:sym typeface="Arial"/>
              </a:defRPr>
            </a:lvl4pPr>
            <a:lvl5pPr marL="2286000" marR="0" lvl="4" indent="-330200" algn="l">
              <a:lnSpc>
                <a:spcPct val="105000"/>
              </a:lnSpc>
              <a:spcBef>
                <a:spcPts val="800"/>
              </a:spcBef>
              <a:spcAft>
                <a:spcPts val="0"/>
              </a:spcAft>
              <a:buClr>
                <a:srgbClr val="0F7B3F"/>
              </a:buClr>
              <a:buSzPts val="1600"/>
              <a:buFont typeface="Noto Sans Symbols"/>
              <a:buChar char="⮚"/>
              <a:defRPr sz="1600">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97" name="Google Shape;297;p30"/>
          <p:cNvGrpSpPr/>
          <p:nvPr/>
        </p:nvGrpSpPr>
        <p:grpSpPr>
          <a:xfrm>
            <a:off x="-10092" y="0"/>
            <a:ext cx="246063" cy="6858000"/>
            <a:chOff x="-1524000" y="0"/>
            <a:chExt cx="246063" cy="6858000"/>
          </a:xfrm>
        </p:grpSpPr>
        <p:sp>
          <p:nvSpPr>
            <p:cNvPr id="298" name="Google Shape;298;p30"/>
            <p:cNvSpPr/>
            <p:nvPr/>
          </p:nvSpPr>
          <p:spPr>
            <a:xfrm>
              <a:off x="-1524000" y="0"/>
              <a:ext cx="2448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99" name="Google Shape;299;p30"/>
            <p:cNvSpPr/>
            <p:nvPr/>
          </p:nvSpPr>
          <p:spPr>
            <a:xfrm>
              <a:off x="-1524000" y="241300"/>
              <a:ext cx="246063" cy="246063"/>
            </a:xfrm>
            <a:custGeom>
              <a:avLst/>
              <a:gdLst/>
              <a:ahLst/>
              <a:cxnLst/>
              <a:rect l="l" t="t" r="r" b="b"/>
              <a:pathLst>
                <a:path w="155" h="155" extrusionOk="0">
                  <a:moveTo>
                    <a:pt x="155" y="155"/>
                  </a:moveTo>
                  <a:lnTo>
                    <a:pt x="155" y="0"/>
                  </a:lnTo>
                  <a:lnTo>
                    <a:pt x="0" y="0"/>
                  </a:lnTo>
                  <a:lnTo>
                    <a:pt x="155"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0" name="Google Shape;300;p30"/>
            <p:cNvSpPr/>
            <p:nvPr/>
          </p:nvSpPr>
          <p:spPr>
            <a:xfrm>
              <a:off x="-1403350" y="6367463"/>
              <a:ext cx="123825" cy="246063"/>
            </a:xfrm>
            <a:custGeom>
              <a:avLst/>
              <a:gdLst/>
              <a:ahLst/>
              <a:cxnLst/>
              <a:rect l="l" t="t" r="r" b="b"/>
              <a:pathLst>
                <a:path w="78" h="155" extrusionOk="0">
                  <a:moveTo>
                    <a:pt x="78" y="155"/>
                  </a:moveTo>
                  <a:lnTo>
                    <a:pt x="78" y="0"/>
                  </a:lnTo>
                  <a:lnTo>
                    <a:pt x="0" y="77"/>
                  </a:lnTo>
                  <a:lnTo>
                    <a:pt x="78"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1" name="Google Shape;301;p30"/>
            <p:cNvSpPr/>
            <p:nvPr/>
          </p:nvSpPr>
          <p:spPr>
            <a:xfrm>
              <a:off x="-1524000" y="0"/>
              <a:ext cx="242888" cy="241300"/>
            </a:xfrm>
            <a:custGeom>
              <a:avLst/>
              <a:gdLst/>
              <a:ahLst/>
              <a:cxnLst/>
              <a:rect l="l" t="t" r="r" b="b"/>
              <a:pathLst>
                <a:path w="153" h="152" extrusionOk="0">
                  <a:moveTo>
                    <a:pt x="0" y="0"/>
                  </a:moveTo>
                  <a:lnTo>
                    <a:pt x="0" y="152"/>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2" name="Google Shape;302;p30"/>
            <p:cNvSpPr/>
            <p:nvPr/>
          </p:nvSpPr>
          <p:spPr>
            <a:xfrm>
              <a:off x="-1524000" y="241300"/>
              <a:ext cx="246063" cy="490538"/>
            </a:xfrm>
            <a:custGeom>
              <a:avLst/>
              <a:gdLst/>
              <a:ahLst/>
              <a:cxnLst/>
              <a:rect l="l" t="t" r="r" b="b"/>
              <a:pathLst>
                <a:path w="155" h="309" extrusionOk="0">
                  <a:moveTo>
                    <a:pt x="0" y="155"/>
                  </a:moveTo>
                  <a:lnTo>
                    <a:pt x="0" y="309"/>
                  </a:lnTo>
                  <a:lnTo>
                    <a:pt x="155" y="155"/>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3" name="Google Shape;303;p30"/>
            <p:cNvSpPr/>
            <p:nvPr/>
          </p:nvSpPr>
          <p:spPr>
            <a:xfrm>
              <a:off x="-1524000" y="487363"/>
              <a:ext cx="246063" cy="488950"/>
            </a:xfrm>
            <a:custGeom>
              <a:avLst/>
              <a:gdLst/>
              <a:ahLst/>
              <a:cxnLst/>
              <a:rect l="l" t="t" r="r" b="b"/>
              <a:pathLst>
                <a:path w="155" h="308" extrusionOk="0">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4" name="Google Shape;304;p30"/>
            <p:cNvSpPr/>
            <p:nvPr/>
          </p:nvSpPr>
          <p:spPr>
            <a:xfrm>
              <a:off x="-1524000" y="976313"/>
              <a:ext cx="246063" cy="246063"/>
            </a:xfrm>
            <a:custGeom>
              <a:avLst/>
              <a:gdLst/>
              <a:ahLst/>
              <a:cxnLst/>
              <a:rect l="l" t="t" r="r" b="b"/>
              <a:pathLst>
                <a:path w="155" h="155" extrusionOk="0">
                  <a:moveTo>
                    <a:pt x="0" y="155"/>
                  </a:moveTo>
                  <a:lnTo>
                    <a:pt x="155" y="155"/>
                  </a:lnTo>
                  <a:lnTo>
                    <a:pt x="155"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5" name="Google Shape;305;p30"/>
            <p:cNvSpPr/>
            <p:nvPr/>
          </p:nvSpPr>
          <p:spPr>
            <a:xfrm>
              <a:off x="-1524000" y="0"/>
              <a:ext cx="246063" cy="241300"/>
            </a:xfrm>
            <a:custGeom>
              <a:avLst/>
              <a:gdLst/>
              <a:ahLst/>
              <a:cxnLst/>
              <a:rect l="l" t="t" r="r" b="b"/>
              <a:pathLst>
                <a:path w="155" h="152" extrusionOk="0">
                  <a:moveTo>
                    <a:pt x="153" y="0"/>
                  </a:moveTo>
                  <a:lnTo>
                    <a:pt x="0" y="152"/>
                  </a:lnTo>
                  <a:lnTo>
                    <a:pt x="155" y="152"/>
                  </a:lnTo>
                  <a:lnTo>
                    <a:pt x="155" y="0"/>
                  </a:lnTo>
                  <a:lnTo>
                    <a:pt x="153"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6" name="Google Shape;306;p30"/>
            <p:cNvSpPr/>
            <p:nvPr/>
          </p:nvSpPr>
          <p:spPr>
            <a:xfrm>
              <a:off x="-1524000" y="976313"/>
              <a:ext cx="246063" cy="246063"/>
            </a:xfrm>
            <a:custGeom>
              <a:avLst/>
              <a:gdLst/>
              <a:ahLst/>
              <a:cxnLst/>
              <a:rect l="l" t="t" r="r" b="b"/>
              <a:pathLst>
                <a:path w="155" h="155" extrusionOk="0">
                  <a:moveTo>
                    <a:pt x="0" y="0"/>
                  </a:moveTo>
                  <a:lnTo>
                    <a:pt x="0" y="155"/>
                  </a:lnTo>
                  <a:lnTo>
                    <a:pt x="155"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7" name="Google Shape;307;p30"/>
            <p:cNvSpPr/>
            <p:nvPr/>
          </p:nvSpPr>
          <p:spPr>
            <a:xfrm>
              <a:off x="-1524000" y="1222375"/>
              <a:ext cx="246063" cy="488950"/>
            </a:xfrm>
            <a:custGeom>
              <a:avLst/>
              <a:gdLst/>
              <a:ahLst/>
              <a:cxnLst/>
              <a:rect l="l" t="t" r="r" b="b"/>
              <a:pathLst>
                <a:path w="155" h="308" extrusionOk="0">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8" name="Google Shape;308;p30"/>
            <p:cNvSpPr/>
            <p:nvPr/>
          </p:nvSpPr>
          <p:spPr>
            <a:xfrm>
              <a:off x="-1520825" y="3182938"/>
              <a:ext cx="242888" cy="244475"/>
            </a:xfrm>
            <a:prstGeom prst="rect">
              <a:avLst/>
            </a:pr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9" name="Google Shape;309;p30"/>
            <p:cNvSpPr/>
            <p:nvPr/>
          </p:nvSpPr>
          <p:spPr>
            <a:xfrm>
              <a:off x="-1520825" y="2936875"/>
              <a:ext cx="242888" cy="242888"/>
            </a:xfrm>
            <a:custGeom>
              <a:avLst/>
              <a:gdLst/>
              <a:ahLst/>
              <a:cxnLst/>
              <a:rect l="l" t="t" r="r" b="b"/>
              <a:pathLst>
                <a:path w="153" h="153" extrusionOk="0">
                  <a:moveTo>
                    <a:pt x="0" y="0"/>
                  </a:moveTo>
                  <a:lnTo>
                    <a:pt x="153" y="153"/>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0" name="Google Shape;310;p30"/>
            <p:cNvSpPr/>
            <p:nvPr/>
          </p:nvSpPr>
          <p:spPr>
            <a:xfrm>
              <a:off x="-1520825" y="2936875"/>
              <a:ext cx="242888" cy="246063"/>
            </a:xfrm>
            <a:custGeom>
              <a:avLst/>
              <a:gdLst/>
              <a:ahLst/>
              <a:cxnLst/>
              <a:rect l="l" t="t" r="r" b="b"/>
              <a:pathLst>
                <a:path w="153" h="155" extrusionOk="0">
                  <a:moveTo>
                    <a:pt x="0" y="155"/>
                  </a:moveTo>
                  <a:lnTo>
                    <a:pt x="153" y="155"/>
                  </a:lnTo>
                  <a:lnTo>
                    <a:pt x="153" y="153"/>
                  </a:lnTo>
                  <a:lnTo>
                    <a:pt x="0" y="0"/>
                  </a:lnTo>
                  <a:lnTo>
                    <a:pt x="0"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1" name="Google Shape;311;p30"/>
            <p:cNvSpPr/>
            <p:nvPr/>
          </p:nvSpPr>
          <p:spPr>
            <a:xfrm>
              <a:off x="-1520825" y="1711325"/>
              <a:ext cx="242888" cy="244475"/>
            </a:xfrm>
            <a:custGeom>
              <a:avLst/>
              <a:gdLst/>
              <a:ahLst/>
              <a:cxnLst/>
              <a:rect l="l" t="t" r="r" b="b"/>
              <a:pathLst>
                <a:path w="153" h="154" extrusionOk="0">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2" name="Google Shape;312;p30"/>
            <p:cNvSpPr/>
            <p:nvPr/>
          </p:nvSpPr>
          <p:spPr>
            <a:xfrm>
              <a:off x="-1520825" y="2201863"/>
              <a:ext cx="242888" cy="490538"/>
            </a:xfrm>
            <a:custGeom>
              <a:avLst/>
              <a:gdLst/>
              <a:ahLst/>
              <a:cxnLst/>
              <a:rect l="l" t="t" r="r" b="b"/>
              <a:pathLst>
                <a:path w="153" h="309" extrusionOk="0">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3" name="Google Shape;313;p30"/>
            <p:cNvSpPr/>
            <p:nvPr/>
          </p:nvSpPr>
          <p:spPr>
            <a:xfrm>
              <a:off x="-1520825" y="2449513"/>
              <a:ext cx="242888" cy="487363"/>
            </a:xfrm>
            <a:custGeom>
              <a:avLst/>
              <a:gdLst/>
              <a:ahLst/>
              <a:cxnLst/>
              <a:rect l="l" t="t" r="r" b="b"/>
              <a:pathLst>
                <a:path w="153" h="307" extrusionOk="0">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4" name="Google Shape;314;p30"/>
            <p:cNvSpPr/>
            <p:nvPr/>
          </p:nvSpPr>
          <p:spPr>
            <a:xfrm>
              <a:off x="-1520825" y="1711325"/>
              <a:ext cx="242888" cy="733425"/>
            </a:xfrm>
            <a:custGeom>
              <a:avLst/>
              <a:gdLst/>
              <a:ahLst/>
              <a:cxnLst/>
              <a:rect l="l" t="t" r="r" b="b"/>
              <a:pathLst>
                <a:path w="153" h="462" extrusionOk="0">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5" name="Google Shape;315;p30"/>
            <p:cNvSpPr/>
            <p:nvPr/>
          </p:nvSpPr>
          <p:spPr>
            <a:xfrm>
              <a:off x="-1519238" y="3922713"/>
              <a:ext cx="241300" cy="730250"/>
            </a:xfrm>
            <a:custGeom>
              <a:avLst/>
              <a:gdLst/>
              <a:ahLst/>
              <a:cxnLst/>
              <a:rect l="l" t="t" r="r" b="b"/>
              <a:pathLst>
                <a:path w="152" h="460" extrusionOk="0">
                  <a:moveTo>
                    <a:pt x="0" y="151"/>
                  </a:moveTo>
                  <a:lnTo>
                    <a:pt x="0" y="460"/>
                  </a:lnTo>
                  <a:lnTo>
                    <a:pt x="152" y="308"/>
                  </a:lnTo>
                  <a:lnTo>
                    <a:pt x="152" y="0"/>
                  </a:lnTo>
                  <a:lnTo>
                    <a:pt x="0" y="151"/>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6" name="Google Shape;316;p30"/>
            <p:cNvSpPr/>
            <p:nvPr/>
          </p:nvSpPr>
          <p:spPr>
            <a:xfrm>
              <a:off x="-1519238" y="3671888"/>
              <a:ext cx="241300" cy="246063"/>
            </a:xfrm>
            <a:custGeom>
              <a:avLst/>
              <a:gdLst/>
              <a:ahLst/>
              <a:cxnLst/>
              <a:rect l="l" t="t" r="r" b="b"/>
              <a:pathLst>
                <a:path w="152" h="155" extrusionOk="0">
                  <a:moveTo>
                    <a:pt x="0" y="155"/>
                  </a:moveTo>
                  <a:lnTo>
                    <a:pt x="152" y="155"/>
                  </a:lnTo>
                  <a:lnTo>
                    <a:pt x="152" y="152"/>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7" name="Google Shape;317;p30"/>
            <p:cNvSpPr/>
            <p:nvPr/>
          </p:nvSpPr>
          <p:spPr>
            <a:xfrm>
              <a:off x="-1519238" y="3917950"/>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8" name="Google Shape;318;p30"/>
            <p:cNvSpPr/>
            <p:nvPr/>
          </p:nvSpPr>
          <p:spPr>
            <a:xfrm>
              <a:off x="-1519238" y="3671888"/>
              <a:ext cx="241300" cy="241300"/>
            </a:xfrm>
            <a:custGeom>
              <a:avLst/>
              <a:gdLst/>
              <a:ahLst/>
              <a:cxnLst/>
              <a:rect l="l" t="t" r="r" b="b"/>
              <a:pathLst>
                <a:path w="152" h="152" extrusionOk="0">
                  <a:moveTo>
                    <a:pt x="0" y="0"/>
                  </a:moveTo>
                  <a:lnTo>
                    <a:pt x="152" y="152"/>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9" name="Google Shape;319;p30"/>
            <p:cNvSpPr/>
            <p:nvPr/>
          </p:nvSpPr>
          <p:spPr>
            <a:xfrm>
              <a:off x="-1519238" y="3427413"/>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0" name="Google Shape;320;p30"/>
            <p:cNvSpPr/>
            <p:nvPr/>
          </p:nvSpPr>
          <p:spPr>
            <a:xfrm>
              <a:off x="-1519238" y="3432175"/>
              <a:ext cx="241300" cy="239713"/>
            </a:xfrm>
            <a:custGeom>
              <a:avLst/>
              <a:gdLst/>
              <a:ahLst/>
              <a:cxnLst/>
              <a:rect l="l" t="t" r="r" b="b"/>
              <a:pathLst>
                <a:path w="152" h="151" extrusionOk="0">
                  <a:moveTo>
                    <a:pt x="0" y="151"/>
                  </a:moveTo>
                  <a:lnTo>
                    <a:pt x="152" y="151"/>
                  </a:lnTo>
                  <a:lnTo>
                    <a:pt x="152" y="0"/>
                  </a:lnTo>
                  <a:lnTo>
                    <a:pt x="0" y="151"/>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1" name="Google Shape;321;p30"/>
            <p:cNvSpPr/>
            <p:nvPr/>
          </p:nvSpPr>
          <p:spPr>
            <a:xfrm>
              <a:off x="-1524000" y="4652963"/>
              <a:ext cx="246063" cy="735013"/>
            </a:xfrm>
            <a:custGeom>
              <a:avLst/>
              <a:gdLst/>
              <a:ahLst/>
              <a:cxnLst/>
              <a:rect l="l" t="t" r="r" b="b"/>
              <a:pathLst>
                <a:path w="155" h="463" extrusionOk="0">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2" name="Google Shape;322;p30"/>
            <p:cNvSpPr/>
            <p:nvPr/>
          </p:nvSpPr>
          <p:spPr>
            <a:xfrm>
              <a:off x="-1519238" y="4411663"/>
              <a:ext cx="241300" cy="481013"/>
            </a:xfrm>
            <a:custGeom>
              <a:avLst/>
              <a:gdLst/>
              <a:ahLst/>
              <a:cxnLst/>
              <a:rect l="l" t="t" r="r" b="b"/>
              <a:pathLst>
                <a:path w="152" h="303" extrusionOk="0">
                  <a:moveTo>
                    <a:pt x="0" y="152"/>
                  </a:moveTo>
                  <a:lnTo>
                    <a:pt x="152" y="303"/>
                  </a:lnTo>
                  <a:lnTo>
                    <a:pt x="152" y="152"/>
                  </a:lnTo>
                  <a:lnTo>
                    <a:pt x="152" y="0"/>
                  </a:lnTo>
                  <a:lnTo>
                    <a:pt x="0" y="152"/>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3" name="Google Shape;323;p30"/>
            <p:cNvSpPr/>
            <p:nvPr/>
          </p:nvSpPr>
          <p:spPr>
            <a:xfrm>
              <a:off x="-1524000" y="5387975"/>
              <a:ext cx="244475" cy="490538"/>
            </a:xfrm>
            <a:custGeom>
              <a:avLst/>
              <a:gdLst/>
              <a:ahLst/>
              <a:cxnLst/>
              <a:rect l="l" t="t" r="r" b="b"/>
              <a:pathLst>
                <a:path w="154" h="309" extrusionOk="0">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4" name="Google Shape;324;p30"/>
            <p:cNvSpPr/>
            <p:nvPr/>
          </p:nvSpPr>
          <p:spPr>
            <a:xfrm>
              <a:off x="-1524000" y="6613525"/>
              <a:ext cx="244475" cy="244475"/>
            </a:xfrm>
            <a:prstGeom prst="rect">
              <a:avLst/>
            </a:pr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5" name="Google Shape;325;p30"/>
            <p:cNvSpPr/>
            <p:nvPr/>
          </p:nvSpPr>
          <p:spPr>
            <a:xfrm>
              <a:off x="-1524000" y="5878513"/>
              <a:ext cx="244475" cy="611188"/>
            </a:xfrm>
            <a:custGeom>
              <a:avLst/>
              <a:gdLst/>
              <a:ahLst/>
              <a:cxnLst/>
              <a:rect l="l" t="t" r="r" b="b"/>
              <a:pathLst>
                <a:path w="154" h="385" extrusionOk="0">
                  <a:moveTo>
                    <a:pt x="0" y="153"/>
                  </a:moveTo>
                  <a:lnTo>
                    <a:pt x="0" y="308"/>
                  </a:lnTo>
                  <a:lnTo>
                    <a:pt x="0" y="309"/>
                  </a:lnTo>
                  <a:lnTo>
                    <a:pt x="76" y="385"/>
                  </a:lnTo>
                  <a:lnTo>
                    <a:pt x="154" y="308"/>
                  </a:lnTo>
                  <a:lnTo>
                    <a:pt x="154" y="0"/>
                  </a:lnTo>
                  <a:lnTo>
                    <a:pt x="0" y="153"/>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6" name="Google Shape;326;p30"/>
            <p:cNvSpPr/>
            <p:nvPr/>
          </p:nvSpPr>
          <p:spPr>
            <a:xfrm>
              <a:off x="-1524000" y="6369050"/>
              <a:ext cx="244475" cy="244475"/>
            </a:xfrm>
            <a:custGeom>
              <a:avLst/>
              <a:gdLst/>
              <a:ahLst/>
              <a:cxnLst/>
              <a:rect l="l" t="t" r="r" b="b"/>
              <a:pathLst>
                <a:path w="154" h="154" extrusionOk="0">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7" name="Google Shape;327;p30"/>
            <p:cNvSpPr/>
            <p:nvPr/>
          </p:nvSpPr>
          <p:spPr>
            <a:xfrm>
              <a:off x="-1524000" y="5878513"/>
              <a:ext cx="244475" cy="242888"/>
            </a:xfrm>
            <a:custGeom>
              <a:avLst/>
              <a:gdLst/>
              <a:ahLst/>
              <a:cxnLst/>
              <a:rect l="l" t="t" r="r" b="b"/>
              <a:pathLst>
                <a:path w="154" h="153" extrusionOk="0">
                  <a:moveTo>
                    <a:pt x="0" y="0"/>
                  </a:moveTo>
                  <a:lnTo>
                    <a:pt x="0" y="153"/>
                  </a:lnTo>
                  <a:lnTo>
                    <a:pt x="154"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824B9FFF-3DB1-7A56-1655-ED4ED672DFF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0019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28"/>
        <p:cNvGrpSpPr/>
        <p:nvPr/>
      </p:nvGrpSpPr>
      <p:grpSpPr>
        <a:xfrm>
          <a:off x="0" y="0"/>
          <a:ext cx="0" cy="0"/>
          <a:chOff x="0" y="0"/>
          <a:chExt cx="0" cy="0"/>
        </a:xfrm>
      </p:grpSpPr>
      <p:sp>
        <p:nvSpPr>
          <p:cNvPr id="329" name="Google Shape;329;p31"/>
          <p:cNvSpPr txBox="1">
            <a:spLocks noGrp="1"/>
          </p:cNvSpPr>
          <p:nvPr>
            <p:ph type="dt" idx="10"/>
          </p:nvPr>
        </p:nvSpPr>
        <p:spPr>
          <a:xfrm>
            <a:off x="2055319" y="6370423"/>
            <a:ext cx="1836000" cy="180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31"/>
          <p:cNvSpPr txBox="1">
            <a:spLocks noGrp="1"/>
          </p:cNvSpPr>
          <p:nvPr>
            <p:ph type="ftr" idx="11"/>
          </p:nvPr>
        </p:nvSpPr>
        <p:spPr>
          <a:xfrm>
            <a:off x="4038600" y="6370423"/>
            <a:ext cx="4114800" cy="1800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331" name="Google Shape;331;p31"/>
          <p:cNvCxnSpPr/>
          <p:nvPr/>
        </p:nvCxnSpPr>
        <p:spPr>
          <a:xfrm>
            <a:off x="975785" y="836216"/>
            <a:ext cx="10873316" cy="0"/>
          </a:xfrm>
          <a:prstGeom prst="straightConnector1">
            <a:avLst/>
          </a:prstGeom>
          <a:noFill/>
          <a:ln w="9525" cap="flat" cmpd="sng">
            <a:solidFill>
              <a:schemeClr val="dk1"/>
            </a:solidFill>
            <a:prstDash val="solid"/>
            <a:miter lim="800000"/>
            <a:headEnd type="none" w="sm" len="sm"/>
            <a:tailEnd type="none" w="sm" len="sm"/>
          </a:ln>
        </p:spPr>
      </p:cxnSp>
      <p:sp>
        <p:nvSpPr>
          <p:cNvPr id="332" name="Google Shape;332;p31"/>
          <p:cNvSpPr txBox="1">
            <a:spLocks noGrp="1"/>
          </p:cNvSpPr>
          <p:nvPr>
            <p:ph type="body" idx="1"/>
          </p:nvPr>
        </p:nvSpPr>
        <p:spPr>
          <a:xfrm>
            <a:off x="947739" y="1146313"/>
            <a:ext cx="10944225" cy="4055236"/>
          </a:xfrm>
          <a:prstGeom prst="rect">
            <a:avLst/>
          </a:prstGeom>
          <a:noFill/>
          <a:ln>
            <a:noFill/>
          </a:ln>
        </p:spPr>
        <p:txBody>
          <a:bodyPr spcFirstLastPara="1" wrap="square" lIns="0" tIns="0" rIns="0" bIns="0" anchor="t" anchorCtr="0">
            <a:noAutofit/>
          </a:bodyPr>
          <a:lstStyle>
            <a:lvl1pPr marL="457200" marR="0" lvl="0" indent="-347154" algn="l">
              <a:lnSpc>
                <a:spcPct val="100000"/>
              </a:lnSpc>
              <a:spcBef>
                <a:spcPts val="800"/>
              </a:spcBef>
              <a:spcAft>
                <a:spcPts val="0"/>
              </a:spcAft>
              <a:buClr>
                <a:srgbClr val="0081C6"/>
              </a:buClr>
              <a:buSzPts val="1867"/>
              <a:buFont typeface="Arial"/>
              <a:buChar char="•"/>
              <a:defRPr sz="1867">
                <a:solidFill>
                  <a:srgbClr val="0081C6"/>
                </a:solidFill>
                <a:latin typeface="Arial"/>
                <a:ea typeface="Arial"/>
                <a:cs typeface="Arial"/>
                <a:sym typeface="Arial"/>
              </a:defRPr>
            </a:lvl1pPr>
            <a:lvl2pPr marL="914400" marR="0" lvl="1" indent="-347154" algn="l">
              <a:lnSpc>
                <a:spcPct val="100000"/>
              </a:lnSpc>
              <a:spcBef>
                <a:spcPts val="800"/>
              </a:spcBef>
              <a:spcAft>
                <a:spcPts val="0"/>
              </a:spcAft>
              <a:buClr>
                <a:srgbClr val="0081C6"/>
              </a:buClr>
              <a:buSzPts val="1867"/>
              <a:buFont typeface="Arial"/>
              <a:buChar char="•"/>
              <a:defRPr sz="1867">
                <a:solidFill>
                  <a:srgbClr val="000000"/>
                </a:solidFill>
                <a:latin typeface="Arial"/>
                <a:ea typeface="Arial"/>
                <a:cs typeface="Arial"/>
                <a:sym typeface="Arial"/>
              </a:defRPr>
            </a:lvl2pPr>
            <a:lvl3pPr marL="1371600" marR="0" lvl="2" indent="-347154" algn="l">
              <a:lnSpc>
                <a:spcPct val="100000"/>
              </a:lnSpc>
              <a:spcBef>
                <a:spcPts val="800"/>
              </a:spcBef>
              <a:spcAft>
                <a:spcPts val="0"/>
              </a:spcAft>
              <a:buClr>
                <a:srgbClr val="0081C6"/>
              </a:buClr>
              <a:buSzPts val="1867"/>
              <a:buFont typeface="Arial"/>
              <a:buChar char="•"/>
              <a:defRPr sz="1867">
                <a:solidFill>
                  <a:srgbClr val="000000"/>
                </a:solidFill>
                <a:latin typeface="Arial"/>
                <a:ea typeface="Arial"/>
                <a:cs typeface="Arial"/>
                <a:sym typeface="Arial"/>
              </a:defRPr>
            </a:lvl3pPr>
            <a:lvl4pPr marL="1828800" marR="0" lvl="3" indent="-347154" algn="l">
              <a:lnSpc>
                <a:spcPct val="100000"/>
              </a:lnSpc>
              <a:spcBef>
                <a:spcPts val="800"/>
              </a:spcBef>
              <a:spcAft>
                <a:spcPts val="0"/>
              </a:spcAft>
              <a:buClr>
                <a:srgbClr val="0081C6"/>
              </a:buClr>
              <a:buSzPts val="1867"/>
              <a:buFont typeface="Courier New"/>
              <a:buChar char="o"/>
              <a:defRPr sz="1867">
                <a:solidFill>
                  <a:srgbClr val="000000"/>
                </a:solidFill>
                <a:latin typeface="Arial"/>
                <a:ea typeface="Arial"/>
                <a:cs typeface="Arial"/>
                <a:sym typeface="Arial"/>
              </a:defRPr>
            </a:lvl4pPr>
            <a:lvl5pPr marL="2286000" marR="0" lvl="4" indent="-330200" algn="l">
              <a:lnSpc>
                <a:spcPct val="105000"/>
              </a:lnSpc>
              <a:spcBef>
                <a:spcPts val="800"/>
              </a:spcBef>
              <a:spcAft>
                <a:spcPts val="0"/>
              </a:spcAft>
              <a:buClr>
                <a:srgbClr val="0F7B3F"/>
              </a:buClr>
              <a:buSzPts val="1600"/>
              <a:buFont typeface="Noto Sans Symbols"/>
              <a:buChar char="⮚"/>
              <a:defRPr sz="1600">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34" name="Google Shape;334;p31"/>
          <p:cNvGrpSpPr/>
          <p:nvPr/>
        </p:nvGrpSpPr>
        <p:grpSpPr>
          <a:xfrm>
            <a:off x="-10092" y="0"/>
            <a:ext cx="246063" cy="6858000"/>
            <a:chOff x="-1524000" y="0"/>
            <a:chExt cx="246063" cy="6858000"/>
          </a:xfrm>
        </p:grpSpPr>
        <p:sp>
          <p:nvSpPr>
            <p:cNvPr id="335" name="Google Shape;335;p31"/>
            <p:cNvSpPr/>
            <p:nvPr/>
          </p:nvSpPr>
          <p:spPr>
            <a:xfrm>
              <a:off x="-1524000" y="0"/>
              <a:ext cx="2448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36" name="Google Shape;336;p31"/>
            <p:cNvSpPr/>
            <p:nvPr/>
          </p:nvSpPr>
          <p:spPr>
            <a:xfrm>
              <a:off x="-1524000" y="241300"/>
              <a:ext cx="246063" cy="246063"/>
            </a:xfrm>
            <a:custGeom>
              <a:avLst/>
              <a:gdLst/>
              <a:ahLst/>
              <a:cxnLst/>
              <a:rect l="l" t="t" r="r" b="b"/>
              <a:pathLst>
                <a:path w="155" h="155" extrusionOk="0">
                  <a:moveTo>
                    <a:pt x="155" y="155"/>
                  </a:moveTo>
                  <a:lnTo>
                    <a:pt x="155" y="0"/>
                  </a:lnTo>
                  <a:lnTo>
                    <a:pt x="0" y="0"/>
                  </a:lnTo>
                  <a:lnTo>
                    <a:pt x="155"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37" name="Google Shape;337;p31"/>
            <p:cNvSpPr/>
            <p:nvPr/>
          </p:nvSpPr>
          <p:spPr>
            <a:xfrm>
              <a:off x="-1403350" y="6367463"/>
              <a:ext cx="123825" cy="246063"/>
            </a:xfrm>
            <a:custGeom>
              <a:avLst/>
              <a:gdLst/>
              <a:ahLst/>
              <a:cxnLst/>
              <a:rect l="l" t="t" r="r" b="b"/>
              <a:pathLst>
                <a:path w="78" h="155" extrusionOk="0">
                  <a:moveTo>
                    <a:pt x="78" y="155"/>
                  </a:moveTo>
                  <a:lnTo>
                    <a:pt x="78" y="0"/>
                  </a:lnTo>
                  <a:lnTo>
                    <a:pt x="0" y="77"/>
                  </a:lnTo>
                  <a:lnTo>
                    <a:pt x="78"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38" name="Google Shape;338;p31"/>
            <p:cNvSpPr/>
            <p:nvPr/>
          </p:nvSpPr>
          <p:spPr>
            <a:xfrm>
              <a:off x="-1524000" y="0"/>
              <a:ext cx="242888" cy="241300"/>
            </a:xfrm>
            <a:custGeom>
              <a:avLst/>
              <a:gdLst/>
              <a:ahLst/>
              <a:cxnLst/>
              <a:rect l="l" t="t" r="r" b="b"/>
              <a:pathLst>
                <a:path w="153" h="152" extrusionOk="0">
                  <a:moveTo>
                    <a:pt x="0" y="0"/>
                  </a:moveTo>
                  <a:lnTo>
                    <a:pt x="0" y="152"/>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39" name="Google Shape;339;p31"/>
            <p:cNvSpPr/>
            <p:nvPr/>
          </p:nvSpPr>
          <p:spPr>
            <a:xfrm>
              <a:off x="-1524000" y="241300"/>
              <a:ext cx="246063" cy="490538"/>
            </a:xfrm>
            <a:custGeom>
              <a:avLst/>
              <a:gdLst/>
              <a:ahLst/>
              <a:cxnLst/>
              <a:rect l="l" t="t" r="r" b="b"/>
              <a:pathLst>
                <a:path w="155" h="309" extrusionOk="0">
                  <a:moveTo>
                    <a:pt x="0" y="155"/>
                  </a:moveTo>
                  <a:lnTo>
                    <a:pt x="0" y="309"/>
                  </a:lnTo>
                  <a:lnTo>
                    <a:pt x="155" y="155"/>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0" name="Google Shape;340;p31"/>
            <p:cNvSpPr/>
            <p:nvPr/>
          </p:nvSpPr>
          <p:spPr>
            <a:xfrm>
              <a:off x="-1524000" y="487363"/>
              <a:ext cx="246063" cy="488950"/>
            </a:xfrm>
            <a:custGeom>
              <a:avLst/>
              <a:gdLst/>
              <a:ahLst/>
              <a:cxnLst/>
              <a:rect l="l" t="t" r="r" b="b"/>
              <a:pathLst>
                <a:path w="155" h="308" extrusionOk="0">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1" name="Google Shape;341;p31"/>
            <p:cNvSpPr/>
            <p:nvPr/>
          </p:nvSpPr>
          <p:spPr>
            <a:xfrm>
              <a:off x="-1524000" y="976313"/>
              <a:ext cx="246063" cy="246063"/>
            </a:xfrm>
            <a:custGeom>
              <a:avLst/>
              <a:gdLst/>
              <a:ahLst/>
              <a:cxnLst/>
              <a:rect l="l" t="t" r="r" b="b"/>
              <a:pathLst>
                <a:path w="155" h="155" extrusionOk="0">
                  <a:moveTo>
                    <a:pt x="0" y="155"/>
                  </a:moveTo>
                  <a:lnTo>
                    <a:pt x="155" y="155"/>
                  </a:lnTo>
                  <a:lnTo>
                    <a:pt x="155"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2" name="Google Shape;342;p31"/>
            <p:cNvSpPr/>
            <p:nvPr/>
          </p:nvSpPr>
          <p:spPr>
            <a:xfrm>
              <a:off x="-1524000" y="0"/>
              <a:ext cx="246063" cy="241300"/>
            </a:xfrm>
            <a:custGeom>
              <a:avLst/>
              <a:gdLst/>
              <a:ahLst/>
              <a:cxnLst/>
              <a:rect l="l" t="t" r="r" b="b"/>
              <a:pathLst>
                <a:path w="155" h="152" extrusionOk="0">
                  <a:moveTo>
                    <a:pt x="153" y="0"/>
                  </a:moveTo>
                  <a:lnTo>
                    <a:pt x="0" y="152"/>
                  </a:lnTo>
                  <a:lnTo>
                    <a:pt x="155" y="152"/>
                  </a:lnTo>
                  <a:lnTo>
                    <a:pt x="155" y="0"/>
                  </a:lnTo>
                  <a:lnTo>
                    <a:pt x="153"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3" name="Google Shape;343;p31"/>
            <p:cNvSpPr/>
            <p:nvPr/>
          </p:nvSpPr>
          <p:spPr>
            <a:xfrm>
              <a:off x="-1524000" y="976313"/>
              <a:ext cx="246063" cy="246063"/>
            </a:xfrm>
            <a:custGeom>
              <a:avLst/>
              <a:gdLst/>
              <a:ahLst/>
              <a:cxnLst/>
              <a:rect l="l" t="t" r="r" b="b"/>
              <a:pathLst>
                <a:path w="155" h="155" extrusionOk="0">
                  <a:moveTo>
                    <a:pt x="0" y="0"/>
                  </a:moveTo>
                  <a:lnTo>
                    <a:pt x="0" y="155"/>
                  </a:lnTo>
                  <a:lnTo>
                    <a:pt x="155"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4" name="Google Shape;344;p31"/>
            <p:cNvSpPr/>
            <p:nvPr/>
          </p:nvSpPr>
          <p:spPr>
            <a:xfrm>
              <a:off x="-1524000" y="1222375"/>
              <a:ext cx="246063" cy="488950"/>
            </a:xfrm>
            <a:custGeom>
              <a:avLst/>
              <a:gdLst/>
              <a:ahLst/>
              <a:cxnLst/>
              <a:rect l="l" t="t" r="r" b="b"/>
              <a:pathLst>
                <a:path w="155" h="308" extrusionOk="0">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5" name="Google Shape;345;p31"/>
            <p:cNvSpPr/>
            <p:nvPr/>
          </p:nvSpPr>
          <p:spPr>
            <a:xfrm>
              <a:off x="-1520825" y="3182938"/>
              <a:ext cx="242888" cy="244475"/>
            </a:xfrm>
            <a:prstGeom prst="rect">
              <a:avLst/>
            </a:pr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6" name="Google Shape;346;p31"/>
            <p:cNvSpPr/>
            <p:nvPr/>
          </p:nvSpPr>
          <p:spPr>
            <a:xfrm>
              <a:off x="-1520825" y="2936875"/>
              <a:ext cx="242888" cy="242888"/>
            </a:xfrm>
            <a:custGeom>
              <a:avLst/>
              <a:gdLst/>
              <a:ahLst/>
              <a:cxnLst/>
              <a:rect l="l" t="t" r="r" b="b"/>
              <a:pathLst>
                <a:path w="153" h="153" extrusionOk="0">
                  <a:moveTo>
                    <a:pt x="0" y="0"/>
                  </a:moveTo>
                  <a:lnTo>
                    <a:pt x="153" y="153"/>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7" name="Google Shape;347;p31"/>
            <p:cNvSpPr/>
            <p:nvPr/>
          </p:nvSpPr>
          <p:spPr>
            <a:xfrm>
              <a:off x="-1520825" y="2936875"/>
              <a:ext cx="242888" cy="246063"/>
            </a:xfrm>
            <a:custGeom>
              <a:avLst/>
              <a:gdLst/>
              <a:ahLst/>
              <a:cxnLst/>
              <a:rect l="l" t="t" r="r" b="b"/>
              <a:pathLst>
                <a:path w="153" h="155" extrusionOk="0">
                  <a:moveTo>
                    <a:pt x="0" y="155"/>
                  </a:moveTo>
                  <a:lnTo>
                    <a:pt x="153" y="155"/>
                  </a:lnTo>
                  <a:lnTo>
                    <a:pt x="153" y="153"/>
                  </a:lnTo>
                  <a:lnTo>
                    <a:pt x="0" y="0"/>
                  </a:lnTo>
                  <a:lnTo>
                    <a:pt x="0"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8" name="Google Shape;348;p31"/>
            <p:cNvSpPr/>
            <p:nvPr/>
          </p:nvSpPr>
          <p:spPr>
            <a:xfrm>
              <a:off x="-1520825" y="1711325"/>
              <a:ext cx="242888" cy="244475"/>
            </a:xfrm>
            <a:custGeom>
              <a:avLst/>
              <a:gdLst/>
              <a:ahLst/>
              <a:cxnLst/>
              <a:rect l="l" t="t" r="r" b="b"/>
              <a:pathLst>
                <a:path w="153" h="154" extrusionOk="0">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9" name="Google Shape;349;p31"/>
            <p:cNvSpPr/>
            <p:nvPr/>
          </p:nvSpPr>
          <p:spPr>
            <a:xfrm>
              <a:off x="-1520825" y="2201863"/>
              <a:ext cx="242888" cy="490538"/>
            </a:xfrm>
            <a:custGeom>
              <a:avLst/>
              <a:gdLst/>
              <a:ahLst/>
              <a:cxnLst/>
              <a:rect l="l" t="t" r="r" b="b"/>
              <a:pathLst>
                <a:path w="153" h="309" extrusionOk="0">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50" name="Google Shape;350;p31"/>
            <p:cNvSpPr/>
            <p:nvPr/>
          </p:nvSpPr>
          <p:spPr>
            <a:xfrm>
              <a:off x="-1520825" y="2449513"/>
              <a:ext cx="242888" cy="487363"/>
            </a:xfrm>
            <a:custGeom>
              <a:avLst/>
              <a:gdLst/>
              <a:ahLst/>
              <a:cxnLst/>
              <a:rect l="l" t="t" r="r" b="b"/>
              <a:pathLst>
                <a:path w="153" h="307" extrusionOk="0">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51" name="Google Shape;351;p31"/>
            <p:cNvSpPr/>
            <p:nvPr/>
          </p:nvSpPr>
          <p:spPr>
            <a:xfrm>
              <a:off x="-1520825" y="1711325"/>
              <a:ext cx="242888" cy="733425"/>
            </a:xfrm>
            <a:custGeom>
              <a:avLst/>
              <a:gdLst/>
              <a:ahLst/>
              <a:cxnLst/>
              <a:rect l="l" t="t" r="r" b="b"/>
              <a:pathLst>
                <a:path w="153" h="462" extrusionOk="0">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52" name="Google Shape;352;p31"/>
            <p:cNvSpPr/>
            <p:nvPr/>
          </p:nvSpPr>
          <p:spPr>
            <a:xfrm>
              <a:off x="-1519238" y="3922713"/>
              <a:ext cx="241300" cy="730250"/>
            </a:xfrm>
            <a:custGeom>
              <a:avLst/>
              <a:gdLst/>
              <a:ahLst/>
              <a:cxnLst/>
              <a:rect l="l" t="t" r="r" b="b"/>
              <a:pathLst>
                <a:path w="152" h="460" extrusionOk="0">
                  <a:moveTo>
                    <a:pt x="0" y="151"/>
                  </a:moveTo>
                  <a:lnTo>
                    <a:pt x="0" y="460"/>
                  </a:lnTo>
                  <a:lnTo>
                    <a:pt x="152" y="308"/>
                  </a:lnTo>
                  <a:lnTo>
                    <a:pt x="152" y="0"/>
                  </a:lnTo>
                  <a:lnTo>
                    <a:pt x="0" y="151"/>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53" name="Google Shape;353;p31"/>
            <p:cNvSpPr/>
            <p:nvPr/>
          </p:nvSpPr>
          <p:spPr>
            <a:xfrm>
              <a:off x="-1519238" y="3671888"/>
              <a:ext cx="241300" cy="246063"/>
            </a:xfrm>
            <a:custGeom>
              <a:avLst/>
              <a:gdLst/>
              <a:ahLst/>
              <a:cxnLst/>
              <a:rect l="l" t="t" r="r" b="b"/>
              <a:pathLst>
                <a:path w="152" h="155" extrusionOk="0">
                  <a:moveTo>
                    <a:pt x="0" y="155"/>
                  </a:moveTo>
                  <a:lnTo>
                    <a:pt x="152" y="155"/>
                  </a:lnTo>
                  <a:lnTo>
                    <a:pt x="152" y="152"/>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54" name="Google Shape;354;p31"/>
            <p:cNvSpPr/>
            <p:nvPr/>
          </p:nvSpPr>
          <p:spPr>
            <a:xfrm>
              <a:off x="-1519238" y="3917950"/>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55" name="Google Shape;355;p31"/>
            <p:cNvSpPr/>
            <p:nvPr/>
          </p:nvSpPr>
          <p:spPr>
            <a:xfrm>
              <a:off x="-1519238" y="3671888"/>
              <a:ext cx="241300" cy="241300"/>
            </a:xfrm>
            <a:custGeom>
              <a:avLst/>
              <a:gdLst/>
              <a:ahLst/>
              <a:cxnLst/>
              <a:rect l="l" t="t" r="r" b="b"/>
              <a:pathLst>
                <a:path w="152" h="152" extrusionOk="0">
                  <a:moveTo>
                    <a:pt x="0" y="0"/>
                  </a:moveTo>
                  <a:lnTo>
                    <a:pt x="152" y="152"/>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56" name="Google Shape;356;p31"/>
            <p:cNvSpPr/>
            <p:nvPr/>
          </p:nvSpPr>
          <p:spPr>
            <a:xfrm>
              <a:off x="-1519238" y="3427413"/>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57" name="Google Shape;357;p31"/>
            <p:cNvSpPr/>
            <p:nvPr/>
          </p:nvSpPr>
          <p:spPr>
            <a:xfrm>
              <a:off x="-1519238" y="3432175"/>
              <a:ext cx="241300" cy="239713"/>
            </a:xfrm>
            <a:custGeom>
              <a:avLst/>
              <a:gdLst/>
              <a:ahLst/>
              <a:cxnLst/>
              <a:rect l="l" t="t" r="r" b="b"/>
              <a:pathLst>
                <a:path w="152" h="151" extrusionOk="0">
                  <a:moveTo>
                    <a:pt x="0" y="151"/>
                  </a:moveTo>
                  <a:lnTo>
                    <a:pt x="152" y="151"/>
                  </a:lnTo>
                  <a:lnTo>
                    <a:pt x="152" y="0"/>
                  </a:lnTo>
                  <a:lnTo>
                    <a:pt x="0" y="151"/>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58" name="Google Shape;358;p31"/>
            <p:cNvSpPr/>
            <p:nvPr/>
          </p:nvSpPr>
          <p:spPr>
            <a:xfrm>
              <a:off x="-1524000" y="4652963"/>
              <a:ext cx="246063" cy="735013"/>
            </a:xfrm>
            <a:custGeom>
              <a:avLst/>
              <a:gdLst/>
              <a:ahLst/>
              <a:cxnLst/>
              <a:rect l="l" t="t" r="r" b="b"/>
              <a:pathLst>
                <a:path w="155" h="463" extrusionOk="0">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59" name="Google Shape;359;p31"/>
            <p:cNvSpPr/>
            <p:nvPr/>
          </p:nvSpPr>
          <p:spPr>
            <a:xfrm>
              <a:off x="-1519238" y="4411663"/>
              <a:ext cx="241300" cy="481013"/>
            </a:xfrm>
            <a:custGeom>
              <a:avLst/>
              <a:gdLst/>
              <a:ahLst/>
              <a:cxnLst/>
              <a:rect l="l" t="t" r="r" b="b"/>
              <a:pathLst>
                <a:path w="152" h="303" extrusionOk="0">
                  <a:moveTo>
                    <a:pt x="0" y="152"/>
                  </a:moveTo>
                  <a:lnTo>
                    <a:pt x="152" y="303"/>
                  </a:lnTo>
                  <a:lnTo>
                    <a:pt x="152" y="152"/>
                  </a:lnTo>
                  <a:lnTo>
                    <a:pt x="152" y="0"/>
                  </a:lnTo>
                  <a:lnTo>
                    <a:pt x="0" y="152"/>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60" name="Google Shape;360;p31"/>
            <p:cNvSpPr/>
            <p:nvPr/>
          </p:nvSpPr>
          <p:spPr>
            <a:xfrm>
              <a:off x="-1524000" y="5387975"/>
              <a:ext cx="244475" cy="490538"/>
            </a:xfrm>
            <a:custGeom>
              <a:avLst/>
              <a:gdLst/>
              <a:ahLst/>
              <a:cxnLst/>
              <a:rect l="l" t="t" r="r" b="b"/>
              <a:pathLst>
                <a:path w="154" h="309" extrusionOk="0">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61" name="Google Shape;361;p31"/>
            <p:cNvSpPr/>
            <p:nvPr/>
          </p:nvSpPr>
          <p:spPr>
            <a:xfrm>
              <a:off x="-1524000" y="6613525"/>
              <a:ext cx="244475" cy="244475"/>
            </a:xfrm>
            <a:prstGeom prst="rect">
              <a:avLst/>
            </a:pr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62" name="Google Shape;362;p31"/>
            <p:cNvSpPr/>
            <p:nvPr/>
          </p:nvSpPr>
          <p:spPr>
            <a:xfrm>
              <a:off x="-1524000" y="5878513"/>
              <a:ext cx="244475" cy="611188"/>
            </a:xfrm>
            <a:custGeom>
              <a:avLst/>
              <a:gdLst/>
              <a:ahLst/>
              <a:cxnLst/>
              <a:rect l="l" t="t" r="r" b="b"/>
              <a:pathLst>
                <a:path w="154" h="385" extrusionOk="0">
                  <a:moveTo>
                    <a:pt x="0" y="153"/>
                  </a:moveTo>
                  <a:lnTo>
                    <a:pt x="0" y="308"/>
                  </a:lnTo>
                  <a:lnTo>
                    <a:pt x="0" y="309"/>
                  </a:lnTo>
                  <a:lnTo>
                    <a:pt x="76" y="385"/>
                  </a:lnTo>
                  <a:lnTo>
                    <a:pt x="154" y="308"/>
                  </a:lnTo>
                  <a:lnTo>
                    <a:pt x="154" y="0"/>
                  </a:lnTo>
                  <a:lnTo>
                    <a:pt x="0" y="153"/>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63" name="Google Shape;363;p31"/>
            <p:cNvSpPr/>
            <p:nvPr/>
          </p:nvSpPr>
          <p:spPr>
            <a:xfrm>
              <a:off x="-1524000" y="6369050"/>
              <a:ext cx="244475" cy="244475"/>
            </a:xfrm>
            <a:custGeom>
              <a:avLst/>
              <a:gdLst/>
              <a:ahLst/>
              <a:cxnLst/>
              <a:rect l="l" t="t" r="r" b="b"/>
              <a:pathLst>
                <a:path w="154" h="154" extrusionOk="0">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64" name="Google Shape;364;p31"/>
            <p:cNvSpPr/>
            <p:nvPr/>
          </p:nvSpPr>
          <p:spPr>
            <a:xfrm>
              <a:off x="-1524000" y="5878513"/>
              <a:ext cx="244475" cy="242888"/>
            </a:xfrm>
            <a:custGeom>
              <a:avLst/>
              <a:gdLst/>
              <a:ahLst/>
              <a:cxnLst/>
              <a:rect l="l" t="t" r="r" b="b"/>
              <a:pathLst>
                <a:path w="154" h="153" extrusionOk="0">
                  <a:moveTo>
                    <a:pt x="0" y="0"/>
                  </a:moveTo>
                  <a:lnTo>
                    <a:pt x="0" y="153"/>
                  </a:lnTo>
                  <a:lnTo>
                    <a:pt x="154"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819A53BB-2B35-65C0-73F5-8BE36A6FDD9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293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365"/>
        <p:cNvGrpSpPr/>
        <p:nvPr/>
      </p:nvGrpSpPr>
      <p:grpSpPr>
        <a:xfrm>
          <a:off x="0" y="0"/>
          <a:ext cx="0" cy="0"/>
          <a:chOff x="0" y="0"/>
          <a:chExt cx="0" cy="0"/>
        </a:xfrm>
      </p:grpSpPr>
      <p:pic>
        <p:nvPicPr>
          <p:cNvPr id="366" name="Google Shape;366;p32" descr="Z:\_LOGOS MASTER\Quilter_Master logo\Quilter0023_Word and PPT Templates\PPt and word templates\New Quilter templates\Front Cover\Divider CROPPED_05.07.emf"/>
          <p:cNvPicPr preferRelativeResize="0"/>
          <p:nvPr/>
        </p:nvPicPr>
        <p:blipFill rotWithShape="1">
          <a:blip r:embed="rId2">
            <a:alphaModFix/>
          </a:blip>
          <a:srcRect l="7561" t="39928" b="8147"/>
          <a:stretch/>
        </p:blipFill>
        <p:spPr>
          <a:xfrm>
            <a:off x="0" y="-25285"/>
            <a:ext cx="12277344" cy="6883285"/>
          </a:xfrm>
          <a:prstGeom prst="rect">
            <a:avLst/>
          </a:prstGeom>
          <a:noFill/>
          <a:ln>
            <a:noFill/>
          </a:ln>
        </p:spPr>
      </p:pic>
      <p:sp>
        <p:nvSpPr>
          <p:cNvPr id="367" name="Google Shape;367;p32"/>
          <p:cNvSpPr/>
          <p:nvPr/>
        </p:nvSpPr>
        <p:spPr>
          <a:xfrm>
            <a:off x="5347497" y="3425826"/>
            <a:ext cx="485775" cy="485775"/>
          </a:xfrm>
          <a:custGeom>
            <a:avLst/>
            <a:gdLst/>
            <a:ahLst/>
            <a:cxnLst/>
            <a:rect l="l" t="t" r="r" b="b"/>
            <a:pathLst>
              <a:path w="306" h="306" extrusionOk="0">
                <a:moveTo>
                  <a:pt x="0" y="306"/>
                </a:moveTo>
                <a:lnTo>
                  <a:pt x="306" y="0"/>
                </a:lnTo>
                <a:lnTo>
                  <a:pt x="0" y="306"/>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68" name="Google Shape;368;p32"/>
          <p:cNvSpPr txBox="1">
            <a:spLocks noGrp="1"/>
          </p:cNvSpPr>
          <p:nvPr>
            <p:ph type="subTitle" idx="1"/>
          </p:nvPr>
        </p:nvSpPr>
        <p:spPr>
          <a:xfrm>
            <a:off x="5318127" y="2336483"/>
            <a:ext cx="5903911" cy="1655763"/>
          </a:xfrm>
          <a:prstGeom prst="rect">
            <a:avLst/>
          </a:prstGeom>
          <a:noFill/>
          <a:ln>
            <a:noFill/>
          </a:ln>
        </p:spPr>
        <p:txBody>
          <a:bodyPr spcFirstLastPara="1" wrap="square" lIns="0" tIns="0" rIns="0" bIns="0" anchor="t" anchorCtr="0">
            <a:noAutofit/>
          </a:bodyPr>
          <a:lstStyle>
            <a:lvl1pPr lvl="0" algn="r">
              <a:lnSpc>
                <a:spcPct val="105000"/>
              </a:lnSpc>
              <a:spcBef>
                <a:spcPts val="0"/>
              </a:spcBef>
              <a:spcAft>
                <a:spcPts val="0"/>
              </a:spcAft>
              <a:buClr>
                <a:schemeClr val="dk1"/>
              </a:buClr>
              <a:buSzPts val="2000"/>
              <a:buNone/>
              <a:defRPr sz="2000">
                <a:solidFill>
                  <a:schemeClr val="dk1"/>
                </a:solidFill>
                <a:latin typeface="Arial"/>
                <a:ea typeface="Arial"/>
                <a:cs typeface="Arial"/>
                <a:sym typeface="Arial"/>
              </a:defRPr>
            </a:lvl1pPr>
            <a:lvl2pPr lvl="1" algn="ctr">
              <a:lnSpc>
                <a:spcPct val="105000"/>
              </a:lnSpc>
              <a:spcBef>
                <a:spcPts val="800"/>
              </a:spcBef>
              <a:spcAft>
                <a:spcPts val="0"/>
              </a:spcAft>
              <a:buClr>
                <a:srgbClr val="000000"/>
              </a:buClr>
              <a:buSzPts val="2000"/>
              <a:buNone/>
              <a:defRPr sz="2000"/>
            </a:lvl2pPr>
            <a:lvl3pPr lvl="2" algn="ctr">
              <a:lnSpc>
                <a:spcPct val="105000"/>
              </a:lnSpc>
              <a:spcBef>
                <a:spcPts val="500"/>
              </a:spcBef>
              <a:spcAft>
                <a:spcPts val="0"/>
              </a:spcAft>
              <a:buSzPts val="1867"/>
              <a:buNone/>
              <a:defRPr sz="1867"/>
            </a:lvl3pPr>
            <a:lvl4pPr lvl="3" algn="ctr">
              <a:lnSpc>
                <a:spcPct val="105000"/>
              </a:lnSpc>
              <a:spcBef>
                <a:spcPts val="500"/>
              </a:spcBef>
              <a:spcAft>
                <a:spcPts val="0"/>
              </a:spcAft>
              <a:buSzPts val="1600"/>
              <a:buNone/>
              <a:defRPr sz="1600"/>
            </a:lvl4pPr>
            <a:lvl5pPr lvl="4" algn="ctr">
              <a:lnSpc>
                <a:spcPct val="105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9" name="Google Shape;369;p32"/>
          <p:cNvSpPr txBox="1">
            <a:spLocks noGrp="1"/>
          </p:cNvSpPr>
          <p:nvPr>
            <p:ph type="ctrTitle"/>
          </p:nvPr>
        </p:nvSpPr>
        <p:spPr>
          <a:xfrm>
            <a:off x="3566795" y="431876"/>
            <a:ext cx="7655244" cy="1769427"/>
          </a:xfrm>
          <a:prstGeom prst="rect">
            <a:avLst/>
          </a:prstGeom>
          <a:noFill/>
          <a:ln>
            <a:noFill/>
          </a:ln>
        </p:spPr>
        <p:txBody>
          <a:bodyPr spcFirstLastPara="1" wrap="square" lIns="0" tIns="0" rIns="0" bIns="0" anchor="b" anchorCtr="0">
            <a:noAutofit/>
          </a:bodyPr>
          <a:lstStyle>
            <a:lvl1pPr lvl="0" algn="r">
              <a:lnSpc>
                <a:spcPct val="90000"/>
              </a:lnSpc>
              <a:spcBef>
                <a:spcPts val="0"/>
              </a:spcBef>
              <a:spcAft>
                <a:spcPts val="0"/>
              </a:spcAft>
              <a:buClr>
                <a:schemeClr val="dk2"/>
              </a:buClr>
              <a:buSzPts val="3600"/>
              <a:buFont typeface="Arial"/>
              <a:buNone/>
              <a:defRPr sz="3600">
                <a:solidFill>
                  <a:schemeClr val="dk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70" name="Google Shape;370;p32"/>
          <p:cNvGrpSpPr/>
          <p:nvPr/>
        </p:nvGrpSpPr>
        <p:grpSpPr>
          <a:xfrm>
            <a:off x="-10092" y="0"/>
            <a:ext cx="246063" cy="6858000"/>
            <a:chOff x="-1524000" y="0"/>
            <a:chExt cx="246063" cy="6858000"/>
          </a:xfrm>
        </p:grpSpPr>
        <p:sp>
          <p:nvSpPr>
            <p:cNvPr id="371" name="Google Shape;371;p32"/>
            <p:cNvSpPr/>
            <p:nvPr/>
          </p:nvSpPr>
          <p:spPr>
            <a:xfrm>
              <a:off x="-1524000" y="0"/>
              <a:ext cx="2448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72" name="Google Shape;372;p32"/>
            <p:cNvSpPr/>
            <p:nvPr/>
          </p:nvSpPr>
          <p:spPr>
            <a:xfrm>
              <a:off x="-1524000" y="241300"/>
              <a:ext cx="246063" cy="246063"/>
            </a:xfrm>
            <a:custGeom>
              <a:avLst/>
              <a:gdLst/>
              <a:ahLst/>
              <a:cxnLst/>
              <a:rect l="l" t="t" r="r" b="b"/>
              <a:pathLst>
                <a:path w="155" h="155" extrusionOk="0">
                  <a:moveTo>
                    <a:pt x="155" y="155"/>
                  </a:moveTo>
                  <a:lnTo>
                    <a:pt x="155" y="0"/>
                  </a:lnTo>
                  <a:lnTo>
                    <a:pt x="0" y="0"/>
                  </a:lnTo>
                  <a:lnTo>
                    <a:pt x="155"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73" name="Google Shape;373;p32"/>
            <p:cNvSpPr/>
            <p:nvPr/>
          </p:nvSpPr>
          <p:spPr>
            <a:xfrm>
              <a:off x="-1403350" y="6367463"/>
              <a:ext cx="123825" cy="246063"/>
            </a:xfrm>
            <a:custGeom>
              <a:avLst/>
              <a:gdLst/>
              <a:ahLst/>
              <a:cxnLst/>
              <a:rect l="l" t="t" r="r" b="b"/>
              <a:pathLst>
                <a:path w="78" h="155" extrusionOk="0">
                  <a:moveTo>
                    <a:pt x="78" y="155"/>
                  </a:moveTo>
                  <a:lnTo>
                    <a:pt x="78" y="0"/>
                  </a:lnTo>
                  <a:lnTo>
                    <a:pt x="0" y="77"/>
                  </a:lnTo>
                  <a:lnTo>
                    <a:pt x="78"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74" name="Google Shape;374;p32"/>
            <p:cNvSpPr/>
            <p:nvPr/>
          </p:nvSpPr>
          <p:spPr>
            <a:xfrm>
              <a:off x="-1524000" y="0"/>
              <a:ext cx="242888" cy="241300"/>
            </a:xfrm>
            <a:custGeom>
              <a:avLst/>
              <a:gdLst/>
              <a:ahLst/>
              <a:cxnLst/>
              <a:rect l="l" t="t" r="r" b="b"/>
              <a:pathLst>
                <a:path w="153" h="152" extrusionOk="0">
                  <a:moveTo>
                    <a:pt x="0" y="0"/>
                  </a:moveTo>
                  <a:lnTo>
                    <a:pt x="0" y="152"/>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75" name="Google Shape;375;p32"/>
            <p:cNvSpPr/>
            <p:nvPr/>
          </p:nvSpPr>
          <p:spPr>
            <a:xfrm>
              <a:off x="-1524000" y="241300"/>
              <a:ext cx="246063" cy="490538"/>
            </a:xfrm>
            <a:custGeom>
              <a:avLst/>
              <a:gdLst/>
              <a:ahLst/>
              <a:cxnLst/>
              <a:rect l="l" t="t" r="r" b="b"/>
              <a:pathLst>
                <a:path w="155" h="309" extrusionOk="0">
                  <a:moveTo>
                    <a:pt x="0" y="155"/>
                  </a:moveTo>
                  <a:lnTo>
                    <a:pt x="0" y="309"/>
                  </a:lnTo>
                  <a:lnTo>
                    <a:pt x="155" y="155"/>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76" name="Google Shape;376;p32"/>
            <p:cNvSpPr/>
            <p:nvPr/>
          </p:nvSpPr>
          <p:spPr>
            <a:xfrm>
              <a:off x="-1524000" y="487363"/>
              <a:ext cx="246063" cy="488950"/>
            </a:xfrm>
            <a:custGeom>
              <a:avLst/>
              <a:gdLst/>
              <a:ahLst/>
              <a:cxnLst/>
              <a:rect l="l" t="t" r="r" b="b"/>
              <a:pathLst>
                <a:path w="155" h="308" extrusionOk="0">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77" name="Google Shape;377;p32"/>
            <p:cNvSpPr/>
            <p:nvPr/>
          </p:nvSpPr>
          <p:spPr>
            <a:xfrm>
              <a:off x="-1524000" y="976313"/>
              <a:ext cx="246063" cy="246063"/>
            </a:xfrm>
            <a:custGeom>
              <a:avLst/>
              <a:gdLst/>
              <a:ahLst/>
              <a:cxnLst/>
              <a:rect l="l" t="t" r="r" b="b"/>
              <a:pathLst>
                <a:path w="155" h="155" extrusionOk="0">
                  <a:moveTo>
                    <a:pt x="0" y="155"/>
                  </a:moveTo>
                  <a:lnTo>
                    <a:pt x="155" y="155"/>
                  </a:lnTo>
                  <a:lnTo>
                    <a:pt x="155"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78" name="Google Shape;378;p32"/>
            <p:cNvSpPr/>
            <p:nvPr/>
          </p:nvSpPr>
          <p:spPr>
            <a:xfrm>
              <a:off x="-1524000" y="0"/>
              <a:ext cx="246063" cy="241300"/>
            </a:xfrm>
            <a:custGeom>
              <a:avLst/>
              <a:gdLst/>
              <a:ahLst/>
              <a:cxnLst/>
              <a:rect l="l" t="t" r="r" b="b"/>
              <a:pathLst>
                <a:path w="155" h="152" extrusionOk="0">
                  <a:moveTo>
                    <a:pt x="153" y="0"/>
                  </a:moveTo>
                  <a:lnTo>
                    <a:pt x="0" y="152"/>
                  </a:lnTo>
                  <a:lnTo>
                    <a:pt x="155" y="152"/>
                  </a:lnTo>
                  <a:lnTo>
                    <a:pt x="155" y="0"/>
                  </a:lnTo>
                  <a:lnTo>
                    <a:pt x="153"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79" name="Google Shape;379;p32"/>
            <p:cNvSpPr/>
            <p:nvPr/>
          </p:nvSpPr>
          <p:spPr>
            <a:xfrm>
              <a:off x="-1524000" y="976313"/>
              <a:ext cx="246063" cy="246063"/>
            </a:xfrm>
            <a:custGeom>
              <a:avLst/>
              <a:gdLst/>
              <a:ahLst/>
              <a:cxnLst/>
              <a:rect l="l" t="t" r="r" b="b"/>
              <a:pathLst>
                <a:path w="155" h="155" extrusionOk="0">
                  <a:moveTo>
                    <a:pt x="0" y="0"/>
                  </a:moveTo>
                  <a:lnTo>
                    <a:pt x="0" y="155"/>
                  </a:lnTo>
                  <a:lnTo>
                    <a:pt x="155"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80" name="Google Shape;380;p32"/>
            <p:cNvSpPr/>
            <p:nvPr/>
          </p:nvSpPr>
          <p:spPr>
            <a:xfrm>
              <a:off x="-1524000" y="1222375"/>
              <a:ext cx="246063" cy="488950"/>
            </a:xfrm>
            <a:custGeom>
              <a:avLst/>
              <a:gdLst/>
              <a:ahLst/>
              <a:cxnLst/>
              <a:rect l="l" t="t" r="r" b="b"/>
              <a:pathLst>
                <a:path w="155" h="308" extrusionOk="0">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81" name="Google Shape;381;p32"/>
            <p:cNvSpPr/>
            <p:nvPr/>
          </p:nvSpPr>
          <p:spPr>
            <a:xfrm>
              <a:off x="-1520825" y="3182938"/>
              <a:ext cx="242888" cy="244475"/>
            </a:xfrm>
            <a:prstGeom prst="rect">
              <a:avLst/>
            </a:pr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82" name="Google Shape;382;p32"/>
            <p:cNvSpPr/>
            <p:nvPr/>
          </p:nvSpPr>
          <p:spPr>
            <a:xfrm>
              <a:off x="-1520825" y="2936875"/>
              <a:ext cx="242888" cy="242888"/>
            </a:xfrm>
            <a:custGeom>
              <a:avLst/>
              <a:gdLst/>
              <a:ahLst/>
              <a:cxnLst/>
              <a:rect l="l" t="t" r="r" b="b"/>
              <a:pathLst>
                <a:path w="153" h="153" extrusionOk="0">
                  <a:moveTo>
                    <a:pt x="0" y="0"/>
                  </a:moveTo>
                  <a:lnTo>
                    <a:pt x="153" y="153"/>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83" name="Google Shape;383;p32"/>
            <p:cNvSpPr/>
            <p:nvPr/>
          </p:nvSpPr>
          <p:spPr>
            <a:xfrm>
              <a:off x="-1520825" y="2936875"/>
              <a:ext cx="242888" cy="246063"/>
            </a:xfrm>
            <a:custGeom>
              <a:avLst/>
              <a:gdLst/>
              <a:ahLst/>
              <a:cxnLst/>
              <a:rect l="l" t="t" r="r" b="b"/>
              <a:pathLst>
                <a:path w="153" h="155" extrusionOk="0">
                  <a:moveTo>
                    <a:pt x="0" y="155"/>
                  </a:moveTo>
                  <a:lnTo>
                    <a:pt x="153" y="155"/>
                  </a:lnTo>
                  <a:lnTo>
                    <a:pt x="153" y="153"/>
                  </a:lnTo>
                  <a:lnTo>
                    <a:pt x="0" y="0"/>
                  </a:lnTo>
                  <a:lnTo>
                    <a:pt x="0"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84" name="Google Shape;384;p32"/>
            <p:cNvSpPr/>
            <p:nvPr/>
          </p:nvSpPr>
          <p:spPr>
            <a:xfrm>
              <a:off x="-1520825" y="1711325"/>
              <a:ext cx="242888" cy="244475"/>
            </a:xfrm>
            <a:custGeom>
              <a:avLst/>
              <a:gdLst/>
              <a:ahLst/>
              <a:cxnLst/>
              <a:rect l="l" t="t" r="r" b="b"/>
              <a:pathLst>
                <a:path w="153" h="154" extrusionOk="0">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85" name="Google Shape;385;p32"/>
            <p:cNvSpPr/>
            <p:nvPr/>
          </p:nvSpPr>
          <p:spPr>
            <a:xfrm>
              <a:off x="-1520825" y="2201863"/>
              <a:ext cx="242888" cy="490538"/>
            </a:xfrm>
            <a:custGeom>
              <a:avLst/>
              <a:gdLst/>
              <a:ahLst/>
              <a:cxnLst/>
              <a:rect l="l" t="t" r="r" b="b"/>
              <a:pathLst>
                <a:path w="153" h="309" extrusionOk="0">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86" name="Google Shape;386;p32"/>
            <p:cNvSpPr/>
            <p:nvPr/>
          </p:nvSpPr>
          <p:spPr>
            <a:xfrm>
              <a:off x="-1520825" y="2449513"/>
              <a:ext cx="242888" cy="487363"/>
            </a:xfrm>
            <a:custGeom>
              <a:avLst/>
              <a:gdLst/>
              <a:ahLst/>
              <a:cxnLst/>
              <a:rect l="l" t="t" r="r" b="b"/>
              <a:pathLst>
                <a:path w="153" h="307" extrusionOk="0">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87" name="Google Shape;387;p32"/>
            <p:cNvSpPr/>
            <p:nvPr/>
          </p:nvSpPr>
          <p:spPr>
            <a:xfrm>
              <a:off x="-1520825" y="1711325"/>
              <a:ext cx="242888" cy="733425"/>
            </a:xfrm>
            <a:custGeom>
              <a:avLst/>
              <a:gdLst/>
              <a:ahLst/>
              <a:cxnLst/>
              <a:rect l="l" t="t" r="r" b="b"/>
              <a:pathLst>
                <a:path w="153" h="462" extrusionOk="0">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88" name="Google Shape;388;p32"/>
            <p:cNvSpPr/>
            <p:nvPr/>
          </p:nvSpPr>
          <p:spPr>
            <a:xfrm>
              <a:off x="-1519238" y="3922713"/>
              <a:ext cx="241300" cy="730250"/>
            </a:xfrm>
            <a:custGeom>
              <a:avLst/>
              <a:gdLst/>
              <a:ahLst/>
              <a:cxnLst/>
              <a:rect l="l" t="t" r="r" b="b"/>
              <a:pathLst>
                <a:path w="152" h="460" extrusionOk="0">
                  <a:moveTo>
                    <a:pt x="0" y="151"/>
                  </a:moveTo>
                  <a:lnTo>
                    <a:pt x="0" y="460"/>
                  </a:lnTo>
                  <a:lnTo>
                    <a:pt x="152" y="308"/>
                  </a:lnTo>
                  <a:lnTo>
                    <a:pt x="152" y="0"/>
                  </a:lnTo>
                  <a:lnTo>
                    <a:pt x="0" y="151"/>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89" name="Google Shape;389;p32"/>
            <p:cNvSpPr/>
            <p:nvPr/>
          </p:nvSpPr>
          <p:spPr>
            <a:xfrm>
              <a:off x="-1519238" y="3671888"/>
              <a:ext cx="241300" cy="246063"/>
            </a:xfrm>
            <a:custGeom>
              <a:avLst/>
              <a:gdLst/>
              <a:ahLst/>
              <a:cxnLst/>
              <a:rect l="l" t="t" r="r" b="b"/>
              <a:pathLst>
                <a:path w="152" h="155" extrusionOk="0">
                  <a:moveTo>
                    <a:pt x="0" y="155"/>
                  </a:moveTo>
                  <a:lnTo>
                    <a:pt x="152" y="155"/>
                  </a:lnTo>
                  <a:lnTo>
                    <a:pt x="152" y="152"/>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90" name="Google Shape;390;p32"/>
            <p:cNvSpPr/>
            <p:nvPr/>
          </p:nvSpPr>
          <p:spPr>
            <a:xfrm>
              <a:off x="-1519238" y="3917950"/>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91" name="Google Shape;391;p32"/>
            <p:cNvSpPr/>
            <p:nvPr/>
          </p:nvSpPr>
          <p:spPr>
            <a:xfrm>
              <a:off x="-1519238" y="3671888"/>
              <a:ext cx="241300" cy="241300"/>
            </a:xfrm>
            <a:custGeom>
              <a:avLst/>
              <a:gdLst/>
              <a:ahLst/>
              <a:cxnLst/>
              <a:rect l="l" t="t" r="r" b="b"/>
              <a:pathLst>
                <a:path w="152" h="152" extrusionOk="0">
                  <a:moveTo>
                    <a:pt x="0" y="0"/>
                  </a:moveTo>
                  <a:lnTo>
                    <a:pt x="152" y="152"/>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92" name="Google Shape;392;p32"/>
            <p:cNvSpPr/>
            <p:nvPr/>
          </p:nvSpPr>
          <p:spPr>
            <a:xfrm>
              <a:off x="-1519238" y="3427413"/>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93" name="Google Shape;393;p32"/>
            <p:cNvSpPr/>
            <p:nvPr/>
          </p:nvSpPr>
          <p:spPr>
            <a:xfrm>
              <a:off x="-1519238" y="3432175"/>
              <a:ext cx="241300" cy="239713"/>
            </a:xfrm>
            <a:custGeom>
              <a:avLst/>
              <a:gdLst/>
              <a:ahLst/>
              <a:cxnLst/>
              <a:rect l="l" t="t" r="r" b="b"/>
              <a:pathLst>
                <a:path w="152" h="151" extrusionOk="0">
                  <a:moveTo>
                    <a:pt x="0" y="151"/>
                  </a:moveTo>
                  <a:lnTo>
                    <a:pt x="152" y="151"/>
                  </a:lnTo>
                  <a:lnTo>
                    <a:pt x="152" y="0"/>
                  </a:lnTo>
                  <a:lnTo>
                    <a:pt x="0" y="151"/>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94" name="Google Shape;394;p32"/>
            <p:cNvSpPr/>
            <p:nvPr/>
          </p:nvSpPr>
          <p:spPr>
            <a:xfrm>
              <a:off x="-1524000" y="4652963"/>
              <a:ext cx="246063" cy="735013"/>
            </a:xfrm>
            <a:custGeom>
              <a:avLst/>
              <a:gdLst/>
              <a:ahLst/>
              <a:cxnLst/>
              <a:rect l="l" t="t" r="r" b="b"/>
              <a:pathLst>
                <a:path w="155" h="463" extrusionOk="0">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95" name="Google Shape;395;p32"/>
            <p:cNvSpPr/>
            <p:nvPr/>
          </p:nvSpPr>
          <p:spPr>
            <a:xfrm>
              <a:off x="-1519238" y="4411663"/>
              <a:ext cx="241300" cy="481013"/>
            </a:xfrm>
            <a:custGeom>
              <a:avLst/>
              <a:gdLst/>
              <a:ahLst/>
              <a:cxnLst/>
              <a:rect l="l" t="t" r="r" b="b"/>
              <a:pathLst>
                <a:path w="152" h="303" extrusionOk="0">
                  <a:moveTo>
                    <a:pt x="0" y="152"/>
                  </a:moveTo>
                  <a:lnTo>
                    <a:pt x="152" y="303"/>
                  </a:lnTo>
                  <a:lnTo>
                    <a:pt x="152" y="152"/>
                  </a:lnTo>
                  <a:lnTo>
                    <a:pt x="152" y="0"/>
                  </a:lnTo>
                  <a:lnTo>
                    <a:pt x="0" y="152"/>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96" name="Google Shape;396;p32"/>
            <p:cNvSpPr/>
            <p:nvPr/>
          </p:nvSpPr>
          <p:spPr>
            <a:xfrm>
              <a:off x="-1524000" y="5387975"/>
              <a:ext cx="244475" cy="490538"/>
            </a:xfrm>
            <a:custGeom>
              <a:avLst/>
              <a:gdLst/>
              <a:ahLst/>
              <a:cxnLst/>
              <a:rect l="l" t="t" r="r" b="b"/>
              <a:pathLst>
                <a:path w="154" h="309" extrusionOk="0">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97" name="Google Shape;397;p32"/>
            <p:cNvSpPr/>
            <p:nvPr/>
          </p:nvSpPr>
          <p:spPr>
            <a:xfrm>
              <a:off x="-1524000" y="6613525"/>
              <a:ext cx="244475" cy="244475"/>
            </a:xfrm>
            <a:prstGeom prst="rect">
              <a:avLst/>
            </a:pr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98" name="Google Shape;398;p32"/>
            <p:cNvSpPr/>
            <p:nvPr/>
          </p:nvSpPr>
          <p:spPr>
            <a:xfrm>
              <a:off x="-1524000" y="5878513"/>
              <a:ext cx="244475" cy="611188"/>
            </a:xfrm>
            <a:custGeom>
              <a:avLst/>
              <a:gdLst/>
              <a:ahLst/>
              <a:cxnLst/>
              <a:rect l="l" t="t" r="r" b="b"/>
              <a:pathLst>
                <a:path w="154" h="385" extrusionOk="0">
                  <a:moveTo>
                    <a:pt x="0" y="153"/>
                  </a:moveTo>
                  <a:lnTo>
                    <a:pt x="0" y="308"/>
                  </a:lnTo>
                  <a:lnTo>
                    <a:pt x="0" y="309"/>
                  </a:lnTo>
                  <a:lnTo>
                    <a:pt x="76" y="385"/>
                  </a:lnTo>
                  <a:lnTo>
                    <a:pt x="154" y="308"/>
                  </a:lnTo>
                  <a:lnTo>
                    <a:pt x="154" y="0"/>
                  </a:lnTo>
                  <a:lnTo>
                    <a:pt x="0" y="153"/>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99" name="Google Shape;399;p32"/>
            <p:cNvSpPr/>
            <p:nvPr/>
          </p:nvSpPr>
          <p:spPr>
            <a:xfrm>
              <a:off x="-1524000" y="6369050"/>
              <a:ext cx="244475" cy="244475"/>
            </a:xfrm>
            <a:custGeom>
              <a:avLst/>
              <a:gdLst/>
              <a:ahLst/>
              <a:cxnLst/>
              <a:rect l="l" t="t" r="r" b="b"/>
              <a:pathLst>
                <a:path w="154" h="154" extrusionOk="0">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00" name="Google Shape;400;p32"/>
            <p:cNvSpPr/>
            <p:nvPr/>
          </p:nvSpPr>
          <p:spPr>
            <a:xfrm>
              <a:off x="-1524000" y="5878513"/>
              <a:ext cx="244475" cy="242888"/>
            </a:xfrm>
            <a:custGeom>
              <a:avLst/>
              <a:gdLst/>
              <a:ahLst/>
              <a:cxnLst/>
              <a:rect l="l" t="t" r="r" b="b"/>
              <a:pathLst>
                <a:path w="154" h="153" extrusionOk="0">
                  <a:moveTo>
                    <a:pt x="0" y="0"/>
                  </a:moveTo>
                  <a:lnTo>
                    <a:pt x="0" y="153"/>
                  </a:lnTo>
                  <a:lnTo>
                    <a:pt x="154"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pic>
        <p:nvPicPr>
          <p:cNvPr id="401" name="Google Shape;401;p32" descr="Z:\_LOGOS MASTER\Quilter_Master logo\Quilter0006_Quilter Logos\Quilter Financial Advisers\Stacked\RGB\Quilter Financial Advisers_Stacked_Green_RGB.png"/>
          <p:cNvPicPr preferRelativeResize="0"/>
          <p:nvPr/>
        </p:nvPicPr>
        <p:blipFill rotWithShape="1">
          <a:blip r:embed="rId3">
            <a:alphaModFix/>
          </a:blip>
          <a:srcRect/>
          <a:stretch/>
        </p:blipFill>
        <p:spPr>
          <a:xfrm>
            <a:off x="8770691" y="4892849"/>
            <a:ext cx="1783300" cy="1150235"/>
          </a:xfrm>
          <a:prstGeom prst="rect">
            <a:avLst/>
          </a:prstGeom>
          <a:noFill/>
          <a:ln>
            <a:noFill/>
          </a:ln>
        </p:spPr>
      </p:pic>
    </p:spTree>
    <p:extLst>
      <p:ext uri="{BB962C8B-B14F-4D97-AF65-F5344CB8AC3E}">
        <p14:creationId xmlns:p14="http://schemas.microsoft.com/office/powerpoint/2010/main" val="3419446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Quilter Outro">
  <p:cSld name="Quilter Outro">
    <p:spTree>
      <p:nvGrpSpPr>
        <p:cNvPr id="1" name="Shape 402"/>
        <p:cNvGrpSpPr/>
        <p:nvPr/>
      </p:nvGrpSpPr>
      <p:grpSpPr>
        <a:xfrm>
          <a:off x="0" y="0"/>
          <a:ext cx="0" cy="0"/>
          <a:chOff x="0" y="0"/>
          <a:chExt cx="0" cy="0"/>
        </a:xfrm>
      </p:grpSpPr>
      <p:sp>
        <p:nvSpPr>
          <p:cNvPr id="403" name="Google Shape;403;p33"/>
          <p:cNvSpPr/>
          <p:nvPr/>
        </p:nvSpPr>
        <p:spPr>
          <a:xfrm>
            <a:off x="2410884" y="6858000"/>
            <a:ext cx="984251" cy="8467"/>
          </a:xfrm>
          <a:custGeom>
            <a:avLst/>
            <a:gdLst/>
            <a:ahLst/>
            <a:cxnLst/>
            <a:rect l="l" t="t" r="r" b="b"/>
            <a:pathLst>
              <a:path w="465" h="4" extrusionOk="0">
                <a:moveTo>
                  <a:pt x="4" y="0"/>
                </a:moveTo>
                <a:lnTo>
                  <a:pt x="0" y="4"/>
                </a:lnTo>
                <a:lnTo>
                  <a:pt x="465" y="4"/>
                </a:lnTo>
                <a:lnTo>
                  <a:pt x="465" y="0"/>
                </a:lnTo>
                <a:lnTo>
                  <a:pt x="4" y="0"/>
                </a:lnTo>
                <a:close/>
              </a:path>
            </a:pathLst>
          </a:custGeom>
          <a:solidFill>
            <a:srgbClr val="FFFFF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04" name="Google Shape;404;p33"/>
          <p:cNvSpPr/>
          <p:nvPr/>
        </p:nvSpPr>
        <p:spPr>
          <a:xfrm>
            <a:off x="3395133" y="0"/>
            <a:ext cx="982133" cy="2117"/>
          </a:xfrm>
          <a:prstGeom prst="rect">
            <a:avLst/>
          </a:prstGeom>
          <a:solidFill>
            <a:srgbClr val="FFFFF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05" name="Google Shape;405;p33"/>
          <p:cNvSpPr/>
          <p:nvPr/>
        </p:nvSpPr>
        <p:spPr>
          <a:xfrm>
            <a:off x="3395133" y="6858000"/>
            <a:ext cx="982133" cy="8467"/>
          </a:xfrm>
          <a:custGeom>
            <a:avLst/>
            <a:gdLst/>
            <a:ahLst/>
            <a:cxnLst/>
            <a:rect l="l" t="t" r="r" b="b"/>
            <a:pathLst>
              <a:path w="464" h="4" extrusionOk="0">
                <a:moveTo>
                  <a:pt x="0" y="0"/>
                </a:moveTo>
                <a:lnTo>
                  <a:pt x="0" y="4"/>
                </a:lnTo>
                <a:lnTo>
                  <a:pt x="464" y="4"/>
                </a:lnTo>
                <a:lnTo>
                  <a:pt x="460" y="0"/>
                </a:lnTo>
                <a:lnTo>
                  <a:pt x="0" y="0"/>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06" name="Google Shape;406;p33"/>
          <p:cNvSpPr/>
          <p:nvPr/>
        </p:nvSpPr>
        <p:spPr>
          <a:xfrm>
            <a:off x="4377267" y="6858000"/>
            <a:ext cx="1962151" cy="8467"/>
          </a:xfrm>
          <a:custGeom>
            <a:avLst/>
            <a:gdLst/>
            <a:ahLst/>
            <a:cxnLst/>
            <a:rect l="l" t="t" r="r" b="b"/>
            <a:pathLst>
              <a:path w="927" h="4" extrusionOk="0">
                <a:moveTo>
                  <a:pt x="0" y="4"/>
                </a:moveTo>
                <a:lnTo>
                  <a:pt x="463" y="4"/>
                </a:lnTo>
                <a:lnTo>
                  <a:pt x="927" y="4"/>
                </a:lnTo>
                <a:lnTo>
                  <a:pt x="927" y="0"/>
                </a:lnTo>
                <a:lnTo>
                  <a:pt x="2" y="0"/>
                </a:lnTo>
                <a:lnTo>
                  <a:pt x="0" y="4"/>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07" name="Google Shape;407;p33"/>
          <p:cNvSpPr/>
          <p:nvPr/>
        </p:nvSpPr>
        <p:spPr>
          <a:xfrm>
            <a:off x="4377267" y="0"/>
            <a:ext cx="1962151" cy="0"/>
          </a:xfrm>
          <a:custGeom>
            <a:avLst/>
            <a:gdLst/>
            <a:ahLst/>
            <a:cxnLst/>
            <a:rect l="l" t="t" r="r" b="b"/>
            <a:pathLst>
              <a:path w="927" h="120000" extrusionOk="0">
                <a:moveTo>
                  <a:pt x="927" y="0"/>
                </a:moveTo>
                <a:lnTo>
                  <a:pt x="927" y="0"/>
                </a:lnTo>
                <a:lnTo>
                  <a:pt x="463" y="0"/>
                </a:lnTo>
                <a:lnTo>
                  <a:pt x="0" y="0"/>
                </a:lnTo>
                <a:lnTo>
                  <a:pt x="0" y="0"/>
                </a:lnTo>
                <a:lnTo>
                  <a:pt x="927" y="0"/>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08" name="Google Shape;408;p33"/>
          <p:cNvSpPr/>
          <p:nvPr/>
        </p:nvSpPr>
        <p:spPr>
          <a:xfrm>
            <a:off x="448734" y="0"/>
            <a:ext cx="1962151" cy="0"/>
          </a:xfrm>
          <a:custGeom>
            <a:avLst/>
            <a:gdLst/>
            <a:ahLst/>
            <a:cxnLst/>
            <a:rect l="l" t="t" r="r" b="b"/>
            <a:pathLst>
              <a:path w="927" h="120000" extrusionOk="0">
                <a:moveTo>
                  <a:pt x="927" y="0"/>
                </a:moveTo>
                <a:lnTo>
                  <a:pt x="465" y="0"/>
                </a:lnTo>
                <a:lnTo>
                  <a:pt x="0" y="0"/>
                </a:lnTo>
                <a:lnTo>
                  <a:pt x="0" y="0"/>
                </a:lnTo>
                <a:lnTo>
                  <a:pt x="927" y="0"/>
                </a:lnTo>
                <a:lnTo>
                  <a:pt x="927" y="0"/>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09" name="Google Shape;409;p33"/>
          <p:cNvSpPr/>
          <p:nvPr/>
        </p:nvSpPr>
        <p:spPr>
          <a:xfrm>
            <a:off x="1432985" y="6858000"/>
            <a:ext cx="986367" cy="8467"/>
          </a:xfrm>
          <a:custGeom>
            <a:avLst/>
            <a:gdLst/>
            <a:ahLst/>
            <a:cxnLst/>
            <a:rect l="l" t="t" r="r" b="b"/>
            <a:pathLst>
              <a:path w="466" h="4" extrusionOk="0">
                <a:moveTo>
                  <a:pt x="0" y="0"/>
                </a:moveTo>
                <a:lnTo>
                  <a:pt x="0" y="4"/>
                </a:lnTo>
                <a:lnTo>
                  <a:pt x="462" y="4"/>
                </a:lnTo>
                <a:lnTo>
                  <a:pt x="466" y="0"/>
                </a:lnTo>
                <a:lnTo>
                  <a:pt x="0" y="0"/>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10" name="Google Shape;410;p33"/>
          <p:cNvSpPr/>
          <p:nvPr/>
        </p:nvSpPr>
        <p:spPr>
          <a:xfrm>
            <a:off x="2410884" y="0"/>
            <a:ext cx="984251" cy="2117"/>
          </a:xfrm>
          <a:prstGeom prst="rect">
            <a:avLst/>
          </a:prstGeom>
          <a:solidFill>
            <a:srgbClr val="E5E6E5"/>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11" name="Google Shape;411;p33"/>
          <p:cNvSpPr/>
          <p:nvPr/>
        </p:nvSpPr>
        <p:spPr>
          <a:xfrm>
            <a:off x="4368801" y="6858000"/>
            <a:ext cx="12700" cy="8467"/>
          </a:xfrm>
          <a:custGeom>
            <a:avLst/>
            <a:gdLst/>
            <a:ahLst/>
            <a:cxnLst/>
            <a:rect l="l" t="t" r="r" b="b"/>
            <a:pathLst>
              <a:path w="6" h="4" extrusionOk="0">
                <a:moveTo>
                  <a:pt x="0" y="0"/>
                </a:moveTo>
                <a:lnTo>
                  <a:pt x="4" y="4"/>
                </a:lnTo>
                <a:lnTo>
                  <a:pt x="6" y="0"/>
                </a:lnTo>
                <a:lnTo>
                  <a:pt x="0" y="0"/>
                </a:lnTo>
                <a:close/>
              </a:path>
            </a:pathLst>
          </a:custGeom>
          <a:solidFill>
            <a:srgbClr val="E5E6E5"/>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12" name="Google Shape;412;p33"/>
          <p:cNvSpPr/>
          <p:nvPr/>
        </p:nvSpPr>
        <p:spPr>
          <a:xfrm>
            <a:off x="448733" y="6858000"/>
            <a:ext cx="984251" cy="8467"/>
          </a:xfrm>
          <a:custGeom>
            <a:avLst/>
            <a:gdLst/>
            <a:ahLst/>
            <a:cxnLst/>
            <a:rect l="l" t="t" r="r" b="b"/>
            <a:pathLst>
              <a:path w="465" h="4" extrusionOk="0">
                <a:moveTo>
                  <a:pt x="4" y="0"/>
                </a:moveTo>
                <a:lnTo>
                  <a:pt x="0" y="4"/>
                </a:lnTo>
                <a:lnTo>
                  <a:pt x="465" y="4"/>
                </a:lnTo>
                <a:lnTo>
                  <a:pt x="465" y="0"/>
                </a:lnTo>
                <a:lnTo>
                  <a:pt x="4" y="0"/>
                </a:lnTo>
                <a:close/>
              </a:path>
            </a:pathLst>
          </a:custGeom>
          <a:solidFill>
            <a:srgbClr val="E5E6E5"/>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13" name="Google Shape;413;p33"/>
          <p:cNvSpPr/>
          <p:nvPr/>
        </p:nvSpPr>
        <p:spPr>
          <a:xfrm>
            <a:off x="9283700" y="6858000"/>
            <a:ext cx="984251" cy="8467"/>
          </a:xfrm>
          <a:custGeom>
            <a:avLst/>
            <a:gdLst/>
            <a:ahLst/>
            <a:cxnLst/>
            <a:rect l="l" t="t" r="r" b="b"/>
            <a:pathLst>
              <a:path w="465" h="4" extrusionOk="0">
                <a:moveTo>
                  <a:pt x="4" y="0"/>
                </a:moveTo>
                <a:lnTo>
                  <a:pt x="0" y="4"/>
                </a:lnTo>
                <a:lnTo>
                  <a:pt x="465" y="4"/>
                </a:lnTo>
                <a:lnTo>
                  <a:pt x="465" y="0"/>
                </a:lnTo>
                <a:lnTo>
                  <a:pt x="4" y="0"/>
                </a:lnTo>
                <a:close/>
              </a:path>
            </a:pathLst>
          </a:custGeom>
          <a:solidFill>
            <a:srgbClr val="FFFFF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14" name="Google Shape;414;p33"/>
          <p:cNvSpPr/>
          <p:nvPr/>
        </p:nvSpPr>
        <p:spPr>
          <a:xfrm>
            <a:off x="10267951" y="0"/>
            <a:ext cx="977900" cy="2117"/>
          </a:xfrm>
          <a:prstGeom prst="rect">
            <a:avLst/>
          </a:prstGeom>
          <a:solidFill>
            <a:srgbClr val="FFFFF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15" name="Google Shape;415;p33"/>
          <p:cNvSpPr/>
          <p:nvPr/>
        </p:nvSpPr>
        <p:spPr>
          <a:xfrm>
            <a:off x="6339417" y="0"/>
            <a:ext cx="984251" cy="2117"/>
          </a:xfrm>
          <a:prstGeom prst="rect">
            <a:avLst/>
          </a:prstGeom>
          <a:solidFill>
            <a:srgbClr val="FFFFF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16" name="Google Shape;416;p33"/>
          <p:cNvSpPr/>
          <p:nvPr/>
        </p:nvSpPr>
        <p:spPr>
          <a:xfrm>
            <a:off x="6339418" y="0"/>
            <a:ext cx="2117" cy="2117"/>
          </a:xfrm>
          <a:prstGeom prst="rect">
            <a:avLst/>
          </a:prstGeom>
          <a:solidFill>
            <a:srgbClr val="FFFFF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17" name="Google Shape;417;p33"/>
          <p:cNvSpPr/>
          <p:nvPr/>
        </p:nvSpPr>
        <p:spPr>
          <a:xfrm>
            <a:off x="10267951" y="6858000"/>
            <a:ext cx="977900" cy="8467"/>
          </a:xfrm>
          <a:custGeom>
            <a:avLst/>
            <a:gdLst/>
            <a:ahLst/>
            <a:cxnLst/>
            <a:rect l="l" t="t" r="r" b="b"/>
            <a:pathLst>
              <a:path w="462" h="4" extrusionOk="0">
                <a:moveTo>
                  <a:pt x="0" y="0"/>
                </a:moveTo>
                <a:lnTo>
                  <a:pt x="0" y="4"/>
                </a:lnTo>
                <a:lnTo>
                  <a:pt x="462" y="4"/>
                </a:lnTo>
                <a:lnTo>
                  <a:pt x="460" y="0"/>
                </a:lnTo>
                <a:lnTo>
                  <a:pt x="0" y="0"/>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18" name="Google Shape;418;p33"/>
          <p:cNvSpPr/>
          <p:nvPr/>
        </p:nvSpPr>
        <p:spPr>
          <a:xfrm>
            <a:off x="7323668" y="0"/>
            <a:ext cx="1960033" cy="0"/>
          </a:xfrm>
          <a:custGeom>
            <a:avLst/>
            <a:gdLst/>
            <a:ahLst/>
            <a:cxnLst/>
            <a:rect l="l" t="t" r="r" b="b"/>
            <a:pathLst>
              <a:path w="926" h="120000" extrusionOk="0">
                <a:moveTo>
                  <a:pt x="926" y="0"/>
                </a:moveTo>
                <a:lnTo>
                  <a:pt x="926" y="0"/>
                </a:lnTo>
                <a:lnTo>
                  <a:pt x="462" y="0"/>
                </a:lnTo>
                <a:lnTo>
                  <a:pt x="0" y="0"/>
                </a:lnTo>
                <a:lnTo>
                  <a:pt x="0" y="0"/>
                </a:lnTo>
                <a:lnTo>
                  <a:pt x="926" y="0"/>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19" name="Google Shape;419;p33"/>
          <p:cNvSpPr/>
          <p:nvPr/>
        </p:nvSpPr>
        <p:spPr>
          <a:xfrm>
            <a:off x="8301567" y="6858000"/>
            <a:ext cx="990600" cy="8467"/>
          </a:xfrm>
          <a:custGeom>
            <a:avLst/>
            <a:gdLst/>
            <a:ahLst/>
            <a:cxnLst/>
            <a:rect l="l" t="t" r="r" b="b"/>
            <a:pathLst>
              <a:path w="468" h="4" extrusionOk="0">
                <a:moveTo>
                  <a:pt x="0" y="0"/>
                </a:moveTo>
                <a:lnTo>
                  <a:pt x="0" y="4"/>
                </a:lnTo>
                <a:lnTo>
                  <a:pt x="464" y="4"/>
                </a:lnTo>
                <a:lnTo>
                  <a:pt x="468" y="0"/>
                </a:lnTo>
                <a:lnTo>
                  <a:pt x="0" y="0"/>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20" name="Google Shape;420;p33"/>
          <p:cNvSpPr/>
          <p:nvPr/>
        </p:nvSpPr>
        <p:spPr>
          <a:xfrm>
            <a:off x="6339417" y="6858000"/>
            <a:ext cx="992717" cy="8467"/>
          </a:xfrm>
          <a:custGeom>
            <a:avLst/>
            <a:gdLst/>
            <a:ahLst/>
            <a:cxnLst/>
            <a:rect l="l" t="t" r="r" b="b"/>
            <a:pathLst>
              <a:path w="469" h="4" extrusionOk="0">
                <a:moveTo>
                  <a:pt x="4" y="0"/>
                </a:moveTo>
                <a:lnTo>
                  <a:pt x="0" y="4"/>
                </a:lnTo>
                <a:lnTo>
                  <a:pt x="0" y="4"/>
                </a:lnTo>
                <a:lnTo>
                  <a:pt x="465" y="4"/>
                </a:lnTo>
                <a:lnTo>
                  <a:pt x="469" y="0"/>
                </a:lnTo>
                <a:lnTo>
                  <a:pt x="4" y="0"/>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21" name="Google Shape;421;p33"/>
          <p:cNvSpPr/>
          <p:nvPr/>
        </p:nvSpPr>
        <p:spPr>
          <a:xfrm>
            <a:off x="6339418" y="6866467"/>
            <a:ext cx="2117" cy="2117"/>
          </a:xfrm>
          <a:prstGeom prst="rect">
            <a:avLst/>
          </a:pr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22" name="Google Shape;422;p33"/>
          <p:cNvSpPr/>
          <p:nvPr/>
        </p:nvSpPr>
        <p:spPr>
          <a:xfrm>
            <a:off x="9283700" y="0"/>
            <a:ext cx="984251" cy="2117"/>
          </a:xfrm>
          <a:prstGeom prst="rect">
            <a:avLst/>
          </a:prstGeom>
          <a:solidFill>
            <a:srgbClr val="E5E6E5"/>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23" name="Google Shape;423;p33"/>
          <p:cNvSpPr/>
          <p:nvPr/>
        </p:nvSpPr>
        <p:spPr>
          <a:xfrm>
            <a:off x="11241618" y="6858000"/>
            <a:ext cx="12700" cy="8467"/>
          </a:xfrm>
          <a:custGeom>
            <a:avLst/>
            <a:gdLst/>
            <a:ahLst/>
            <a:cxnLst/>
            <a:rect l="l" t="t" r="r" b="b"/>
            <a:pathLst>
              <a:path w="6" h="4" extrusionOk="0">
                <a:moveTo>
                  <a:pt x="0" y="0"/>
                </a:moveTo>
                <a:lnTo>
                  <a:pt x="2" y="4"/>
                </a:lnTo>
                <a:lnTo>
                  <a:pt x="6" y="0"/>
                </a:lnTo>
                <a:lnTo>
                  <a:pt x="0" y="0"/>
                </a:lnTo>
                <a:close/>
              </a:path>
            </a:pathLst>
          </a:custGeom>
          <a:solidFill>
            <a:srgbClr val="E5E6E5"/>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24" name="Google Shape;424;p33"/>
          <p:cNvSpPr/>
          <p:nvPr/>
        </p:nvSpPr>
        <p:spPr>
          <a:xfrm>
            <a:off x="7323667" y="6858000"/>
            <a:ext cx="977900" cy="8467"/>
          </a:xfrm>
          <a:custGeom>
            <a:avLst/>
            <a:gdLst/>
            <a:ahLst/>
            <a:cxnLst/>
            <a:rect l="l" t="t" r="r" b="b"/>
            <a:pathLst>
              <a:path w="462" h="4" extrusionOk="0">
                <a:moveTo>
                  <a:pt x="4" y="0"/>
                </a:moveTo>
                <a:lnTo>
                  <a:pt x="0" y="4"/>
                </a:lnTo>
                <a:lnTo>
                  <a:pt x="462" y="4"/>
                </a:lnTo>
                <a:lnTo>
                  <a:pt x="462" y="0"/>
                </a:lnTo>
                <a:lnTo>
                  <a:pt x="4" y="0"/>
                </a:lnTo>
                <a:close/>
              </a:path>
            </a:pathLst>
          </a:custGeom>
          <a:solidFill>
            <a:srgbClr val="E5E6E5"/>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25" name="Google Shape;425;p33"/>
          <p:cNvSpPr/>
          <p:nvPr/>
        </p:nvSpPr>
        <p:spPr>
          <a:xfrm>
            <a:off x="6339417" y="6858000"/>
            <a:ext cx="8467" cy="8467"/>
          </a:xfrm>
          <a:custGeom>
            <a:avLst/>
            <a:gdLst/>
            <a:ahLst/>
            <a:cxnLst/>
            <a:rect l="l" t="t" r="r" b="b"/>
            <a:pathLst>
              <a:path w="4" h="4" extrusionOk="0">
                <a:moveTo>
                  <a:pt x="0" y="4"/>
                </a:moveTo>
                <a:lnTo>
                  <a:pt x="4" y="0"/>
                </a:lnTo>
                <a:lnTo>
                  <a:pt x="0" y="0"/>
                </a:lnTo>
                <a:lnTo>
                  <a:pt x="0" y="4"/>
                </a:lnTo>
                <a:close/>
              </a:path>
            </a:pathLst>
          </a:custGeom>
          <a:solidFill>
            <a:srgbClr val="E5E6E5"/>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26" name="Google Shape;426;p33"/>
          <p:cNvSpPr/>
          <p:nvPr/>
        </p:nvSpPr>
        <p:spPr>
          <a:xfrm>
            <a:off x="6339418" y="6858000"/>
            <a:ext cx="2117" cy="8467"/>
          </a:xfrm>
          <a:prstGeom prst="rect">
            <a:avLst/>
          </a:prstGeom>
          <a:solidFill>
            <a:srgbClr val="E5E6E5"/>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27" name="Google Shape;427;p33"/>
          <p:cNvSpPr/>
          <p:nvPr/>
        </p:nvSpPr>
        <p:spPr>
          <a:xfrm>
            <a:off x="2419351" y="5884333"/>
            <a:ext cx="975784" cy="973667"/>
          </a:xfrm>
          <a:custGeom>
            <a:avLst/>
            <a:gdLst/>
            <a:ahLst/>
            <a:cxnLst/>
            <a:rect l="l" t="t" r="r" b="b"/>
            <a:pathLst>
              <a:path w="461" h="460" extrusionOk="0">
                <a:moveTo>
                  <a:pt x="0" y="460"/>
                </a:moveTo>
                <a:lnTo>
                  <a:pt x="461" y="460"/>
                </a:lnTo>
                <a:lnTo>
                  <a:pt x="461" y="0"/>
                </a:lnTo>
                <a:lnTo>
                  <a:pt x="0" y="460"/>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28" name="Google Shape;428;p33"/>
          <p:cNvSpPr/>
          <p:nvPr/>
        </p:nvSpPr>
        <p:spPr>
          <a:xfrm>
            <a:off x="2410884" y="3924301"/>
            <a:ext cx="984251" cy="1960033"/>
          </a:xfrm>
          <a:custGeom>
            <a:avLst/>
            <a:gdLst/>
            <a:ahLst/>
            <a:cxnLst/>
            <a:rect l="l" t="t" r="r" b="b"/>
            <a:pathLst>
              <a:path w="465" h="926" extrusionOk="0">
                <a:moveTo>
                  <a:pt x="465" y="926"/>
                </a:moveTo>
                <a:lnTo>
                  <a:pt x="465" y="462"/>
                </a:lnTo>
                <a:lnTo>
                  <a:pt x="465" y="0"/>
                </a:lnTo>
                <a:lnTo>
                  <a:pt x="0" y="462"/>
                </a:lnTo>
                <a:lnTo>
                  <a:pt x="465" y="926"/>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29" name="Google Shape;429;p33"/>
          <p:cNvSpPr/>
          <p:nvPr/>
        </p:nvSpPr>
        <p:spPr>
          <a:xfrm>
            <a:off x="1432985" y="3924300"/>
            <a:ext cx="977900" cy="491067"/>
          </a:xfrm>
          <a:custGeom>
            <a:avLst/>
            <a:gdLst/>
            <a:ahLst/>
            <a:cxnLst/>
            <a:rect l="l" t="t" r="r" b="b"/>
            <a:pathLst>
              <a:path w="462" h="232" extrusionOk="0">
                <a:moveTo>
                  <a:pt x="462" y="0"/>
                </a:moveTo>
                <a:lnTo>
                  <a:pt x="0" y="0"/>
                </a:lnTo>
                <a:lnTo>
                  <a:pt x="230" y="232"/>
                </a:lnTo>
                <a:lnTo>
                  <a:pt x="462" y="0"/>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30" name="Google Shape;430;p33"/>
          <p:cNvSpPr/>
          <p:nvPr/>
        </p:nvSpPr>
        <p:spPr>
          <a:xfrm>
            <a:off x="3395133" y="0"/>
            <a:ext cx="982133" cy="982133"/>
          </a:xfrm>
          <a:prstGeom prst="rect">
            <a:avLst/>
          </a:pr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31" name="Google Shape;431;p33"/>
          <p:cNvSpPr/>
          <p:nvPr/>
        </p:nvSpPr>
        <p:spPr>
          <a:xfrm>
            <a:off x="3395133" y="982134"/>
            <a:ext cx="982133" cy="977900"/>
          </a:xfrm>
          <a:custGeom>
            <a:avLst/>
            <a:gdLst/>
            <a:ahLst/>
            <a:cxnLst/>
            <a:rect l="l" t="t" r="r" b="b"/>
            <a:pathLst>
              <a:path w="464" h="462" extrusionOk="0">
                <a:moveTo>
                  <a:pt x="464" y="462"/>
                </a:moveTo>
                <a:lnTo>
                  <a:pt x="0" y="0"/>
                </a:lnTo>
                <a:lnTo>
                  <a:pt x="0" y="462"/>
                </a:lnTo>
                <a:lnTo>
                  <a:pt x="464" y="462"/>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32" name="Google Shape;432;p33"/>
          <p:cNvSpPr/>
          <p:nvPr/>
        </p:nvSpPr>
        <p:spPr>
          <a:xfrm>
            <a:off x="4377268" y="4902200"/>
            <a:ext cx="980017" cy="982133"/>
          </a:xfrm>
          <a:custGeom>
            <a:avLst/>
            <a:gdLst/>
            <a:ahLst/>
            <a:cxnLst/>
            <a:rect l="l" t="t" r="r" b="b"/>
            <a:pathLst>
              <a:path w="463" h="464" extrusionOk="0">
                <a:moveTo>
                  <a:pt x="0" y="0"/>
                </a:moveTo>
                <a:lnTo>
                  <a:pt x="463" y="464"/>
                </a:lnTo>
                <a:lnTo>
                  <a:pt x="463" y="0"/>
                </a:lnTo>
                <a:lnTo>
                  <a:pt x="0" y="0"/>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33" name="Google Shape;433;p33"/>
          <p:cNvSpPr/>
          <p:nvPr/>
        </p:nvSpPr>
        <p:spPr>
          <a:xfrm>
            <a:off x="4377268" y="1960034"/>
            <a:ext cx="980017" cy="2942167"/>
          </a:xfrm>
          <a:custGeom>
            <a:avLst/>
            <a:gdLst/>
            <a:ahLst/>
            <a:cxnLst/>
            <a:rect l="l" t="t" r="r" b="b"/>
            <a:pathLst>
              <a:path w="463" h="1390" extrusionOk="0">
                <a:moveTo>
                  <a:pt x="0" y="1390"/>
                </a:moveTo>
                <a:lnTo>
                  <a:pt x="463" y="928"/>
                </a:lnTo>
                <a:lnTo>
                  <a:pt x="463" y="0"/>
                </a:lnTo>
                <a:lnTo>
                  <a:pt x="0" y="464"/>
                </a:lnTo>
                <a:lnTo>
                  <a:pt x="0" y="928"/>
                </a:lnTo>
                <a:lnTo>
                  <a:pt x="0" y="1390"/>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34" name="Google Shape;434;p33"/>
          <p:cNvSpPr/>
          <p:nvPr/>
        </p:nvSpPr>
        <p:spPr>
          <a:xfrm>
            <a:off x="0" y="0"/>
            <a:ext cx="448733" cy="982133"/>
          </a:xfrm>
          <a:prstGeom prst="rect">
            <a:avLst/>
          </a:pr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35" name="Google Shape;435;p33"/>
          <p:cNvSpPr/>
          <p:nvPr/>
        </p:nvSpPr>
        <p:spPr>
          <a:xfrm>
            <a:off x="0" y="1960033"/>
            <a:ext cx="1432984" cy="1964267"/>
          </a:xfrm>
          <a:custGeom>
            <a:avLst/>
            <a:gdLst/>
            <a:ahLst/>
            <a:cxnLst/>
            <a:rect l="l" t="t" r="r" b="b"/>
            <a:pathLst>
              <a:path w="677" h="928" extrusionOk="0">
                <a:moveTo>
                  <a:pt x="677" y="464"/>
                </a:moveTo>
                <a:lnTo>
                  <a:pt x="677" y="0"/>
                </a:lnTo>
                <a:lnTo>
                  <a:pt x="0" y="676"/>
                </a:lnTo>
                <a:lnTo>
                  <a:pt x="0" y="928"/>
                </a:lnTo>
                <a:lnTo>
                  <a:pt x="677" y="928"/>
                </a:lnTo>
                <a:lnTo>
                  <a:pt x="677" y="464"/>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36" name="Google Shape;436;p33"/>
          <p:cNvSpPr/>
          <p:nvPr/>
        </p:nvSpPr>
        <p:spPr>
          <a:xfrm>
            <a:off x="3395133" y="2942168"/>
            <a:ext cx="982133" cy="1960033"/>
          </a:xfrm>
          <a:custGeom>
            <a:avLst/>
            <a:gdLst/>
            <a:ahLst/>
            <a:cxnLst/>
            <a:rect l="l" t="t" r="r" b="b"/>
            <a:pathLst>
              <a:path w="464" h="926" extrusionOk="0">
                <a:moveTo>
                  <a:pt x="232" y="696"/>
                </a:moveTo>
                <a:lnTo>
                  <a:pt x="464" y="926"/>
                </a:lnTo>
                <a:lnTo>
                  <a:pt x="464" y="464"/>
                </a:lnTo>
                <a:lnTo>
                  <a:pt x="464" y="0"/>
                </a:lnTo>
                <a:lnTo>
                  <a:pt x="0" y="464"/>
                </a:lnTo>
                <a:lnTo>
                  <a:pt x="232" y="696"/>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37" name="Google Shape;437;p33"/>
          <p:cNvSpPr/>
          <p:nvPr/>
        </p:nvSpPr>
        <p:spPr>
          <a:xfrm>
            <a:off x="4377268" y="4902200"/>
            <a:ext cx="980017" cy="982133"/>
          </a:xfrm>
          <a:custGeom>
            <a:avLst/>
            <a:gdLst/>
            <a:ahLst/>
            <a:cxnLst/>
            <a:rect l="l" t="t" r="r" b="b"/>
            <a:pathLst>
              <a:path w="463" h="464" extrusionOk="0">
                <a:moveTo>
                  <a:pt x="0" y="464"/>
                </a:moveTo>
                <a:lnTo>
                  <a:pt x="463" y="464"/>
                </a:lnTo>
                <a:lnTo>
                  <a:pt x="0" y="0"/>
                </a:lnTo>
                <a:lnTo>
                  <a:pt x="0" y="464"/>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38" name="Google Shape;438;p33"/>
          <p:cNvSpPr/>
          <p:nvPr/>
        </p:nvSpPr>
        <p:spPr>
          <a:xfrm>
            <a:off x="3395133" y="5884333"/>
            <a:ext cx="973667" cy="973667"/>
          </a:xfrm>
          <a:custGeom>
            <a:avLst/>
            <a:gdLst/>
            <a:ahLst/>
            <a:cxnLst/>
            <a:rect l="l" t="t" r="r" b="b"/>
            <a:pathLst>
              <a:path w="460" h="460" extrusionOk="0">
                <a:moveTo>
                  <a:pt x="0" y="0"/>
                </a:moveTo>
                <a:lnTo>
                  <a:pt x="0" y="460"/>
                </a:lnTo>
                <a:lnTo>
                  <a:pt x="460" y="460"/>
                </a:lnTo>
                <a:lnTo>
                  <a:pt x="232" y="232"/>
                </a:lnTo>
                <a:lnTo>
                  <a:pt x="0" y="0"/>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39" name="Google Shape;439;p33"/>
          <p:cNvSpPr/>
          <p:nvPr/>
        </p:nvSpPr>
        <p:spPr>
          <a:xfrm>
            <a:off x="1432985" y="2942168"/>
            <a:ext cx="1962151" cy="1960033"/>
          </a:xfrm>
          <a:custGeom>
            <a:avLst/>
            <a:gdLst/>
            <a:ahLst/>
            <a:cxnLst/>
            <a:rect l="l" t="t" r="r" b="b"/>
            <a:pathLst>
              <a:path w="927" h="926" extrusionOk="0">
                <a:moveTo>
                  <a:pt x="230" y="696"/>
                </a:moveTo>
                <a:lnTo>
                  <a:pt x="462" y="926"/>
                </a:lnTo>
                <a:lnTo>
                  <a:pt x="927" y="464"/>
                </a:lnTo>
                <a:lnTo>
                  <a:pt x="927" y="0"/>
                </a:lnTo>
                <a:lnTo>
                  <a:pt x="462" y="0"/>
                </a:lnTo>
                <a:lnTo>
                  <a:pt x="0" y="464"/>
                </a:lnTo>
                <a:lnTo>
                  <a:pt x="462" y="464"/>
                </a:lnTo>
                <a:lnTo>
                  <a:pt x="230" y="696"/>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40" name="Google Shape;440;p33"/>
          <p:cNvSpPr/>
          <p:nvPr/>
        </p:nvSpPr>
        <p:spPr>
          <a:xfrm>
            <a:off x="2410884" y="1960034"/>
            <a:ext cx="984251" cy="982133"/>
          </a:xfrm>
          <a:custGeom>
            <a:avLst/>
            <a:gdLst/>
            <a:ahLst/>
            <a:cxnLst/>
            <a:rect l="l" t="t" r="r" b="b"/>
            <a:pathLst>
              <a:path w="465" h="464" extrusionOk="0">
                <a:moveTo>
                  <a:pt x="465" y="0"/>
                </a:moveTo>
                <a:lnTo>
                  <a:pt x="0" y="0"/>
                </a:lnTo>
                <a:lnTo>
                  <a:pt x="0" y="464"/>
                </a:lnTo>
                <a:lnTo>
                  <a:pt x="465" y="0"/>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41" name="Google Shape;441;p33"/>
          <p:cNvSpPr/>
          <p:nvPr/>
        </p:nvSpPr>
        <p:spPr>
          <a:xfrm>
            <a:off x="1" y="1"/>
            <a:ext cx="2410884" cy="3390900"/>
          </a:xfrm>
          <a:custGeom>
            <a:avLst/>
            <a:gdLst/>
            <a:ahLst/>
            <a:cxnLst/>
            <a:rect l="l" t="t" r="r" b="b"/>
            <a:pathLst>
              <a:path w="1139" h="1602" extrusionOk="0">
                <a:moveTo>
                  <a:pt x="677" y="1390"/>
                </a:moveTo>
                <a:lnTo>
                  <a:pt x="1139" y="926"/>
                </a:lnTo>
                <a:lnTo>
                  <a:pt x="907" y="696"/>
                </a:lnTo>
                <a:lnTo>
                  <a:pt x="677" y="464"/>
                </a:lnTo>
                <a:lnTo>
                  <a:pt x="1139" y="464"/>
                </a:lnTo>
                <a:lnTo>
                  <a:pt x="1139" y="0"/>
                </a:lnTo>
                <a:lnTo>
                  <a:pt x="212" y="0"/>
                </a:lnTo>
                <a:lnTo>
                  <a:pt x="212" y="464"/>
                </a:lnTo>
                <a:lnTo>
                  <a:pt x="0" y="464"/>
                </a:lnTo>
                <a:lnTo>
                  <a:pt x="0" y="1602"/>
                </a:lnTo>
                <a:lnTo>
                  <a:pt x="677" y="926"/>
                </a:lnTo>
                <a:lnTo>
                  <a:pt x="677" y="139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42" name="Google Shape;442;p33"/>
          <p:cNvSpPr/>
          <p:nvPr/>
        </p:nvSpPr>
        <p:spPr>
          <a:xfrm>
            <a:off x="1432985" y="3924301"/>
            <a:ext cx="486833" cy="977900"/>
          </a:xfrm>
          <a:custGeom>
            <a:avLst/>
            <a:gdLst/>
            <a:ahLst/>
            <a:cxnLst/>
            <a:rect l="l" t="t" r="r" b="b"/>
            <a:pathLst>
              <a:path w="230" h="462" extrusionOk="0">
                <a:moveTo>
                  <a:pt x="0" y="0"/>
                </a:moveTo>
                <a:lnTo>
                  <a:pt x="0" y="462"/>
                </a:lnTo>
                <a:lnTo>
                  <a:pt x="230" y="232"/>
                </a:lnTo>
                <a:lnTo>
                  <a:pt x="0" y="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43" name="Google Shape;443;p33"/>
          <p:cNvSpPr/>
          <p:nvPr/>
        </p:nvSpPr>
        <p:spPr>
          <a:xfrm>
            <a:off x="1432985" y="4902200"/>
            <a:ext cx="1962151" cy="1955800"/>
          </a:xfrm>
          <a:custGeom>
            <a:avLst/>
            <a:gdLst/>
            <a:ahLst/>
            <a:cxnLst/>
            <a:rect l="l" t="t" r="r" b="b"/>
            <a:pathLst>
              <a:path w="927" h="924" extrusionOk="0">
                <a:moveTo>
                  <a:pt x="462" y="0"/>
                </a:moveTo>
                <a:lnTo>
                  <a:pt x="462" y="464"/>
                </a:lnTo>
                <a:lnTo>
                  <a:pt x="0" y="464"/>
                </a:lnTo>
                <a:lnTo>
                  <a:pt x="0" y="924"/>
                </a:lnTo>
                <a:lnTo>
                  <a:pt x="466" y="924"/>
                </a:lnTo>
                <a:lnTo>
                  <a:pt x="927" y="464"/>
                </a:lnTo>
                <a:lnTo>
                  <a:pt x="462" y="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44" name="Google Shape;444;p33"/>
          <p:cNvSpPr/>
          <p:nvPr/>
        </p:nvSpPr>
        <p:spPr>
          <a:xfrm>
            <a:off x="0" y="4902200"/>
            <a:ext cx="1432984" cy="1955800"/>
          </a:xfrm>
          <a:custGeom>
            <a:avLst/>
            <a:gdLst/>
            <a:ahLst/>
            <a:cxnLst/>
            <a:rect l="l" t="t" r="r" b="b"/>
            <a:pathLst>
              <a:path w="677" h="924" extrusionOk="0">
                <a:moveTo>
                  <a:pt x="677" y="0"/>
                </a:moveTo>
                <a:lnTo>
                  <a:pt x="444" y="232"/>
                </a:lnTo>
                <a:lnTo>
                  <a:pt x="212" y="464"/>
                </a:lnTo>
                <a:lnTo>
                  <a:pt x="0" y="676"/>
                </a:lnTo>
                <a:lnTo>
                  <a:pt x="0" y="924"/>
                </a:lnTo>
                <a:lnTo>
                  <a:pt x="216" y="924"/>
                </a:lnTo>
                <a:lnTo>
                  <a:pt x="677" y="464"/>
                </a:lnTo>
                <a:lnTo>
                  <a:pt x="677" y="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45" name="Google Shape;445;p33"/>
          <p:cNvSpPr/>
          <p:nvPr/>
        </p:nvSpPr>
        <p:spPr>
          <a:xfrm>
            <a:off x="0" y="3924301"/>
            <a:ext cx="1432984" cy="1960033"/>
          </a:xfrm>
          <a:custGeom>
            <a:avLst/>
            <a:gdLst/>
            <a:ahLst/>
            <a:cxnLst/>
            <a:rect l="l" t="t" r="r" b="b"/>
            <a:pathLst>
              <a:path w="677" h="926" extrusionOk="0">
                <a:moveTo>
                  <a:pt x="212" y="462"/>
                </a:moveTo>
                <a:lnTo>
                  <a:pt x="677" y="0"/>
                </a:lnTo>
                <a:lnTo>
                  <a:pt x="0" y="0"/>
                </a:lnTo>
                <a:lnTo>
                  <a:pt x="0" y="926"/>
                </a:lnTo>
                <a:lnTo>
                  <a:pt x="212" y="926"/>
                </a:lnTo>
                <a:lnTo>
                  <a:pt x="212" y="462"/>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46" name="Google Shape;446;p33"/>
          <p:cNvSpPr/>
          <p:nvPr/>
        </p:nvSpPr>
        <p:spPr>
          <a:xfrm>
            <a:off x="5357284" y="982134"/>
            <a:ext cx="982133" cy="977900"/>
          </a:xfrm>
          <a:custGeom>
            <a:avLst/>
            <a:gdLst/>
            <a:ahLst/>
            <a:cxnLst/>
            <a:rect l="l" t="t" r="r" b="b"/>
            <a:pathLst>
              <a:path w="464" h="462" extrusionOk="0">
                <a:moveTo>
                  <a:pt x="232" y="232"/>
                </a:moveTo>
                <a:lnTo>
                  <a:pt x="464" y="462"/>
                </a:lnTo>
                <a:lnTo>
                  <a:pt x="464" y="0"/>
                </a:lnTo>
                <a:lnTo>
                  <a:pt x="0" y="0"/>
                </a:lnTo>
                <a:lnTo>
                  <a:pt x="232" y="232"/>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47" name="Google Shape;447;p33"/>
          <p:cNvSpPr/>
          <p:nvPr/>
        </p:nvSpPr>
        <p:spPr>
          <a:xfrm>
            <a:off x="5357284" y="2942167"/>
            <a:ext cx="982133" cy="982133"/>
          </a:xfrm>
          <a:custGeom>
            <a:avLst/>
            <a:gdLst/>
            <a:ahLst/>
            <a:cxnLst/>
            <a:rect l="l" t="t" r="r" b="b"/>
            <a:pathLst>
              <a:path w="464" h="464" extrusionOk="0">
                <a:moveTo>
                  <a:pt x="464" y="464"/>
                </a:moveTo>
                <a:lnTo>
                  <a:pt x="464" y="0"/>
                </a:lnTo>
                <a:lnTo>
                  <a:pt x="0" y="464"/>
                </a:lnTo>
                <a:lnTo>
                  <a:pt x="464" y="464"/>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48" name="Google Shape;448;p33"/>
          <p:cNvSpPr/>
          <p:nvPr/>
        </p:nvSpPr>
        <p:spPr>
          <a:xfrm>
            <a:off x="2410884" y="1960033"/>
            <a:ext cx="1966384" cy="1964267"/>
          </a:xfrm>
          <a:custGeom>
            <a:avLst/>
            <a:gdLst/>
            <a:ahLst/>
            <a:cxnLst/>
            <a:rect l="l" t="t" r="r" b="b"/>
            <a:pathLst>
              <a:path w="929" h="928" extrusionOk="0">
                <a:moveTo>
                  <a:pt x="0" y="464"/>
                </a:moveTo>
                <a:lnTo>
                  <a:pt x="465" y="464"/>
                </a:lnTo>
                <a:lnTo>
                  <a:pt x="465" y="928"/>
                </a:lnTo>
                <a:lnTo>
                  <a:pt x="929" y="464"/>
                </a:lnTo>
                <a:lnTo>
                  <a:pt x="929" y="0"/>
                </a:lnTo>
                <a:lnTo>
                  <a:pt x="465" y="0"/>
                </a:lnTo>
                <a:lnTo>
                  <a:pt x="0" y="464"/>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49" name="Google Shape;449;p33"/>
          <p:cNvSpPr/>
          <p:nvPr/>
        </p:nvSpPr>
        <p:spPr>
          <a:xfrm>
            <a:off x="1432985" y="1960033"/>
            <a:ext cx="977900" cy="1964267"/>
          </a:xfrm>
          <a:custGeom>
            <a:avLst/>
            <a:gdLst/>
            <a:ahLst/>
            <a:cxnLst/>
            <a:rect l="l" t="t" r="r" b="b"/>
            <a:pathLst>
              <a:path w="462" h="928" extrusionOk="0">
                <a:moveTo>
                  <a:pt x="462" y="0"/>
                </a:moveTo>
                <a:lnTo>
                  <a:pt x="0" y="464"/>
                </a:lnTo>
                <a:lnTo>
                  <a:pt x="0" y="928"/>
                </a:lnTo>
                <a:lnTo>
                  <a:pt x="462" y="464"/>
                </a:lnTo>
                <a:lnTo>
                  <a:pt x="462" y="0"/>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50" name="Google Shape;450;p33"/>
          <p:cNvSpPr/>
          <p:nvPr/>
        </p:nvSpPr>
        <p:spPr>
          <a:xfrm>
            <a:off x="1432985" y="1"/>
            <a:ext cx="1962151" cy="1960033"/>
          </a:xfrm>
          <a:custGeom>
            <a:avLst/>
            <a:gdLst/>
            <a:ahLst/>
            <a:cxnLst/>
            <a:rect l="l" t="t" r="r" b="b"/>
            <a:pathLst>
              <a:path w="927" h="926" extrusionOk="0">
                <a:moveTo>
                  <a:pt x="927" y="464"/>
                </a:moveTo>
                <a:lnTo>
                  <a:pt x="927" y="0"/>
                </a:lnTo>
                <a:lnTo>
                  <a:pt x="462" y="0"/>
                </a:lnTo>
                <a:lnTo>
                  <a:pt x="462" y="464"/>
                </a:lnTo>
                <a:lnTo>
                  <a:pt x="0" y="464"/>
                </a:lnTo>
                <a:lnTo>
                  <a:pt x="230" y="696"/>
                </a:lnTo>
                <a:lnTo>
                  <a:pt x="462" y="926"/>
                </a:lnTo>
                <a:lnTo>
                  <a:pt x="927" y="926"/>
                </a:lnTo>
                <a:lnTo>
                  <a:pt x="927" y="464"/>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51" name="Google Shape;451;p33"/>
          <p:cNvSpPr/>
          <p:nvPr/>
        </p:nvSpPr>
        <p:spPr>
          <a:xfrm>
            <a:off x="3395134" y="3924301"/>
            <a:ext cx="1962151" cy="2933700"/>
          </a:xfrm>
          <a:custGeom>
            <a:avLst/>
            <a:gdLst/>
            <a:ahLst/>
            <a:cxnLst/>
            <a:rect l="l" t="t" r="r" b="b"/>
            <a:pathLst>
              <a:path w="927" h="1386" extrusionOk="0">
                <a:moveTo>
                  <a:pt x="464" y="462"/>
                </a:moveTo>
                <a:lnTo>
                  <a:pt x="232" y="232"/>
                </a:lnTo>
                <a:lnTo>
                  <a:pt x="0" y="0"/>
                </a:lnTo>
                <a:lnTo>
                  <a:pt x="0" y="462"/>
                </a:lnTo>
                <a:lnTo>
                  <a:pt x="0" y="926"/>
                </a:lnTo>
                <a:lnTo>
                  <a:pt x="232" y="1158"/>
                </a:lnTo>
                <a:lnTo>
                  <a:pt x="460" y="1386"/>
                </a:lnTo>
                <a:lnTo>
                  <a:pt x="466" y="1386"/>
                </a:lnTo>
                <a:lnTo>
                  <a:pt x="927" y="926"/>
                </a:lnTo>
                <a:lnTo>
                  <a:pt x="464" y="926"/>
                </a:lnTo>
                <a:lnTo>
                  <a:pt x="464" y="462"/>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52" name="Google Shape;452;p33"/>
          <p:cNvSpPr/>
          <p:nvPr/>
        </p:nvSpPr>
        <p:spPr>
          <a:xfrm>
            <a:off x="448733" y="3924301"/>
            <a:ext cx="984251" cy="1960033"/>
          </a:xfrm>
          <a:custGeom>
            <a:avLst/>
            <a:gdLst/>
            <a:ahLst/>
            <a:cxnLst/>
            <a:rect l="l" t="t" r="r" b="b"/>
            <a:pathLst>
              <a:path w="465" h="926" extrusionOk="0">
                <a:moveTo>
                  <a:pt x="0" y="462"/>
                </a:moveTo>
                <a:lnTo>
                  <a:pt x="0" y="926"/>
                </a:lnTo>
                <a:lnTo>
                  <a:pt x="232" y="694"/>
                </a:lnTo>
                <a:lnTo>
                  <a:pt x="465" y="462"/>
                </a:lnTo>
                <a:lnTo>
                  <a:pt x="465" y="0"/>
                </a:lnTo>
                <a:lnTo>
                  <a:pt x="0" y="462"/>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53" name="Google Shape;453;p33"/>
          <p:cNvSpPr/>
          <p:nvPr/>
        </p:nvSpPr>
        <p:spPr>
          <a:xfrm>
            <a:off x="457200" y="5884333"/>
            <a:ext cx="975784" cy="973667"/>
          </a:xfrm>
          <a:custGeom>
            <a:avLst/>
            <a:gdLst/>
            <a:ahLst/>
            <a:cxnLst/>
            <a:rect l="l" t="t" r="r" b="b"/>
            <a:pathLst>
              <a:path w="461" h="460" extrusionOk="0">
                <a:moveTo>
                  <a:pt x="461" y="0"/>
                </a:moveTo>
                <a:lnTo>
                  <a:pt x="0" y="460"/>
                </a:lnTo>
                <a:lnTo>
                  <a:pt x="461" y="460"/>
                </a:lnTo>
                <a:lnTo>
                  <a:pt x="461" y="0"/>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54" name="Google Shape;454;p33"/>
          <p:cNvSpPr/>
          <p:nvPr/>
        </p:nvSpPr>
        <p:spPr>
          <a:xfrm>
            <a:off x="0" y="5884334"/>
            <a:ext cx="448733" cy="448733"/>
          </a:xfrm>
          <a:custGeom>
            <a:avLst/>
            <a:gdLst/>
            <a:ahLst/>
            <a:cxnLst/>
            <a:rect l="l" t="t" r="r" b="b"/>
            <a:pathLst>
              <a:path w="212" h="212" extrusionOk="0">
                <a:moveTo>
                  <a:pt x="0" y="0"/>
                </a:moveTo>
                <a:lnTo>
                  <a:pt x="0" y="212"/>
                </a:lnTo>
                <a:lnTo>
                  <a:pt x="212" y="0"/>
                </a:lnTo>
                <a:lnTo>
                  <a:pt x="0" y="0"/>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55" name="Google Shape;455;p33"/>
          <p:cNvSpPr/>
          <p:nvPr/>
        </p:nvSpPr>
        <p:spPr>
          <a:xfrm>
            <a:off x="1432985" y="4415367"/>
            <a:ext cx="977900" cy="1468967"/>
          </a:xfrm>
          <a:custGeom>
            <a:avLst/>
            <a:gdLst/>
            <a:ahLst/>
            <a:cxnLst/>
            <a:rect l="l" t="t" r="r" b="b"/>
            <a:pathLst>
              <a:path w="462" h="694" extrusionOk="0">
                <a:moveTo>
                  <a:pt x="462" y="230"/>
                </a:moveTo>
                <a:lnTo>
                  <a:pt x="230" y="0"/>
                </a:lnTo>
                <a:lnTo>
                  <a:pt x="0" y="230"/>
                </a:lnTo>
                <a:lnTo>
                  <a:pt x="0" y="694"/>
                </a:lnTo>
                <a:lnTo>
                  <a:pt x="462" y="694"/>
                </a:lnTo>
                <a:lnTo>
                  <a:pt x="462" y="230"/>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56" name="Google Shape;456;p33"/>
          <p:cNvSpPr/>
          <p:nvPr/>
        </p:nvSpPr>
        <p:spPr>
          <a:xfrm>
            <a:off x="9292167" y="5884333"/>
            <a:ext cx="975784" cy="973667"/>
          </a:xfrm>
          <a:custGeom>
            <a:avLst/>
            <a:gdLst/>
            <a:ahLst/>
            <a:cxnLst/>
            <a:rect l="l" t="t" r="r" b="b"/>
            <a:pathLst>
              <a:path w="461" h="460" extrusionOk="0">
                <a:moveTo>
                  <a:pt x="0" y="460"/>
                </a:moveTo>
                <a:lnTo>
                  <a:pt x="461" y="460"/>
                </a:lnTo>
                <a:lnTo>
                  <a:pt x="461" y="0"/>
                </a:lnTo>
                <a:lnTo>
                  <a:pt x="0" y="460"/>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57" name="Google Shape;457;p33"/>
          <p:cNvSpPr/>
          <p:nvPr/>
        </p:nvSpPr>
        <p:spPr>
          <a:xfrm>
            <a:off x="8301567" y="3924300"/>
            <a:ext cx="982133" cy="491067"/>
          </a:xfrm>
          <a:custGeom>
            <a:avLst/>
            <a:gdLst/>
            <a:ahLst/>
            <a:cxnLst/>
            <a:rect l="l" t="t" r="r" b="b"/>
            <a:pathLst>
              <a:path w="464" h="232" extrusionOk="0">
                <a:moveTo>
                  <a:pt x="464" y="0"/>
                </a:moveTo>
                <a:lnTo>
                  <a:pt x="0" y="0"/>
                </a:lnTo>
                <a:lnTo>
                  <a:pt x="232" y="232"/>
                </a:lnTo>
                <a:lnTo>
                  <a:pt x="464" y="0"/>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58" name="Google Shape;458;p33"/>
          <p:cNvSpPr/>
          <p:nvPr/>
        </p:nvSpPr>
        <p:spPr>
          <a:xfrm>
            <a:off x="10267951" y="982134"/>
            <a:ext cx="977900" cy="977900"/>
          </a:xfrm>
          <a:custGeom>
            <a:avLst/>
            <a:gdLst/>
            <a:ahLst/>
            <a:cxnLst/>
            <a:rect l="l" t="t" r="r" b="b"/>
            <a:pathLst>
              <a:path w="462" h="462" extrusionOk="0">
                <a:moveTo>
                  <a:pt x="0" y="0"/>
                </a:moveTo>
                <a:lnTo>
                  <a:pt x="0" y="462"/>
                </a:lnTo>
                <a:lnTo>
                  <a:pt x="462" y="462"/>
                </a:lnTo>
                <a:lnTo>
                  <a:pt x="0" y="0"/>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59" name="Google Shape;459;p33"/>
          <p:cNvSpPr/>
          <p:nvPr/>
        </p:nvSpPr>
        <p:spPr>
          <a:xfrm>
            <a:off x="9283700" y="3924301"/>
            <a:ext cx="984251" cy="1960033"/>
          </a:xfrm>
          <a:custGeom>
            <a:avLst/>
            <a:gdLst/>
            <a:ahLst/>
            <a:cxnLst/>
            <a:rect l="l" t="t" r="r" b="b"/>
            <a:pathLst>
              <a:path w="465" h="926" extrusionOk="0">
                <a:moveTo>
                  <a:pt x="465" y="926"/>
                </a:moveTo>
                <a:lnTo>
                  <a:pt x="465" y="462"/>
                </a:lnTo>
                <a:lnTo>
                  <a:pt x="465" y="0"/>
                </a:lnTo>
                <a:lnTo>
                  <a:pt x="0" y="462"/>
                </a:lnTo>
                <a:lnTo>
                  <a:pt x="465" y="926"/>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60" name="Google Shape;460;p33"/>
          <p:cNvSpPr/>
          <p:nvPr/>
        </p:nvSpPr>
        <p:spPr>
          <a:xfrm>
            <a:off x="6339418" y="1960033"/>
            <a:ext cx="1962151" cy="1964267"/>
          </a:xfrm>
          <a:custGeom>
            <a:avLst/>
            <a:gdLst/>
            <a:ahLst/>
            <a:cxnLst/>
            <a:rect l="l" t="t" r="r" b="b"/>
            <a:pathLst>
              <a:path w="927" h="928" extrusionOk="0">
                <a:moveTo>
                  <a:pt x="927" y="928"/>
                </a:moveTo>
                <a:lnTo>
                  <a:pt x="927" y="464"/>
                </a:lnTo>
                <a:lnTo>
                  <a:pt x="927" y="0"/>
                </a:lnTo>
                <a:lnTo>
                  <a:pt x="0" y="928"/>
                </a:lnTo>
                <a:lnTo>
                  <a:pt x="0" y="928"/>
                </a:lnTo>
                <a:lnTo>
                  <a:pt x="927" y="928"/>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61" name="Google Shape;461;p33"/>
          <p:cNvSpPr/>
          <p:nvPr/>
        </p:nvSpPr>
        <p:spPr>
          <a:xfrm>
            <a:off x="10267951" y="0"/>
            <a:ext cx="977900" cy="982133"/>
          </a:xfrm>
          <a:prstGeom prst="rect">
            <a:avLst/>
          </a:pr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62" name="Google Shape;462;p33"/>
          <p:cNvSpPr/>
          <p:nvPr/>
        </p:nvSpPr>
        <p:spPr>
          <a:xfrm>
            <a:off x="11245851" y="4902200"/>
            <a:ext cx="958851" cy="956733"/>
          </a:xfrm>
          <a:custGeom>
            <a:avLst/>
            <a:gdLst/>
            <a:ahLst/>
            <a:cxnLst/>
            <a:rect l="l" t="t" r="r" b="b"/>
            <a:pathLst>
              <a:path w="453" h="452" extrusionOk="0">
                <a:moveTo>
                  <a:pt x="453" y="452"/>
                </a:moveTo>
                <a:lnTo>
                  <a:pt x="453" y="0"/>
                </a:lnTo>
                <a:lnTo>
                  <a:pt x="0" y="0"/>
                </a:lnTo>
                <a:lnTo>
                  <a:pt x="453" y="452"/>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63" name="Google Shape;463;p33"/>
          <p:cNvSpPr/>
          <p:nvPr/>
        </p:nvSpPr>
        <p:spPr>
          <a:xfrm>
            <a:off x="11245851" y="1989667"/>
            <a:ext cx="958851" cy="2912533"/>
          </a:xfrm>
          <a:custGeom>
            <a:avLst/>
            <a:gdLst/>
            <a:ahLst/>
            <a:cxnLst/>
            <a:rect l="l" t="t" r="r" b="b"/>
            <a:pathLst>
              <a:path w="453" h="1376" extrusionOk="0">
                <a:moveTo>
                  <a:pt x="0" y="914"/>
                </a:moveTo>
                <a:lnTo>
                  <a:pt x="0" y="1376"/>
                </a:lnTo>
                <a:lnTo>
                  <a:pt x="453" y="926"/>
                </a:lnTo>
                <a:lnTo>
                  <a:pt x="453" y="0"/>
                </a:lnTo>
                <a:lnTo>
                  <a:pt x="0" y="450"/>
                </a:lnTo>
                <a:lnTo>
                  <a:pt x="0" y="914"/>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64" name="Google Shape;464;p33"/>
          <p:cNvSpPr/>
          <p:nvPr/>
        </p:nvSpPr>
        <p:spPr>
          <a:xfrm>
            <a:off x="6339417" y="0"/>
            <a:ext cx="984251" cy="982133"/>
          </a:xfrm>
          <a:prstGeom prst="rect">
            <a:avLst/>
          </a:pr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65" name="Google Shape;465;p33"/>
          <p:cNvSpPr/>
          <p:nvPr/>
        </p:nvSpPr>
        <p:spPr>
          <a:xfrm>
            <a:off x="11245851" y="4902200"/>
            <a:ext cx="958851" cy="982133"/>
          </a:xfrm>
          <a:custGeom>
            <a:avLst/>
            <a:gdLst/>
            <a:ahLst/>
            <a:cxnLst/>
            <a:rect l="l" t="t" r="r" b="b"/>
            <a:pathLst>
              <a:path w="453" h="464" extrusionOk="0">
                <a:moveTo>
                  <a:pt x="453" y="464"/>
                </a:moveTo>
                <a:lnTo>
                  <a:pt x="453" y="452"/>
                </a:lnTo>
                <a:lnTo>
                  <a:pt x="0" y="0"/>
                </a:lnTo>
                <a:lnTo>
                  <a:pt x="0" y="464"/>
                </a:lnTo>
                <a:lnTo>
                  <a:pt x="453" y="464"/>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66" name="Google Shape;466;p33"/>
          <p:cNvSpPr/>
          <p:nvPr/>
        </p:nvSpPr>
        <p:spPr>
          <a:xfrm>
            <a:off x="10267951" y="2942168"/>
            <a:ext cx="977900" cy="1960033"/>
          </a:xfrm>
          <a:custGeom>
            <a:avLst/>
            <a:gdLst/>
            <a:ahLst/>
            <a:cxnLst/>
            <a:rect l="l" t="t" r="r" b="b"/>
            <a:pathLst>
              <a:path w="462" h="926" extrusionOk="0">
                <a:moveTo>
                  <a:pt x="232" y="696"/>
                </a:moveTo>
                <a:lnTo>
                  <a:pt x="462" y="926"/>
                </a:lnTo>
                <a:lnTo>
                  <a:pt x="462" y="464"/>
                </a:lnTo>
                <a:lnTo>
                  <a:pt x="462" y="0"/>
                </a:lnTo>
                <a:lnTo>
                  <a:pt x="0" y="464"/>
                </a:lnTo>
                <a:lnTo>
                  <a:pt x="232" y="696"/>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67" name="Google Shape;467;p33"/>
          <p:cNvSpPr/>
          <p:nvPr/>
        </p:nvSpPr>
        <p:spPr>
          <a:xfrm>
            <a:off x="11245851" y="3949701"/>
            <a:ext cx="958851" cy="952500"/>
          </a:xfrm>
          <a:custGeom>
            <a:avLst/>
            <a:gdLst/>
            <a:ahLst/>
            <a:cxnLst/>
            <a:rect l="l" t="t" r="r" b="b"/>
            <a:pathLst>
              <a:path w="453" h="450" extrusionOk="0">
                <a:moveTo>
                  <a:pt x="453" y="450"/>
                </a:moveTo>
                <a:lnTo>
                  <a:pt x="453" y="0"/>
                </a:lnTo>
                <a:lnTo>
                  <a:pt x="0" y="450"/>
                </a:lnTo>
                <a:lnTo>
                  <a:pt x="453" y="45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68" name="Google Shape;468;p33"/>
          <p:cNvSpPr/>
          <p:nvPr/>
        </p:nvSpPr>
        <p:spPr>
          <a:xfrm>
            <a:off x="10267951" y="5884333"/>
            <a:ext cx="973667" cy="973667"/>
          </a:xfrm>
          <a:custGeom>
            <a:avLst/>
            <a:gdLst/>
            <a:ahLst/>
            <a:cxnLst/>
            <a:rect l="l" t="t" r="r" b="b"/>
            <a:pathLst>
              <a:path w="460" h="460" extrusionOk="0">
                <a:moveTo>
                  <a:pt x="0" y="0"/>
                </a:moveTo>
                <a:lnTo>
                  <a:pt x="0" y="460"/>
                </a:lnTo>
                <a:lnTo>
                  <a:pt x="460" y="460"/>
                </a:lnTo>
                <a:lnTo>
                  <a:pt x="232" y="232"/>
                </a:lnTo>
                <a:lnTo>
                  <a:pt x="0" y="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69" name="Google Shape;469;p33"/>
          <p:cNvSpPr/>
          <p:nvPr/>
        </p:nvSpPr>
        <p:spPr>
          <a:xfrm>
            <a:off x="11254317" y="5909733"/>
            <a:ext cx="950384" cy="948267"/>
          </a:xfrm>
          <a:custGeom>
            <a:avLst/>
            <a:gdLst/>
            <a:ahLst/>
            <a:cxnLst/>
            <a:rect l="l" t="t" r="r" b="b"/>
            <a:pathLst>
              <a:path w="449" h="448" extrusionOk="0">
                <a:moveTo>
                  <a:pt x="449" y="448"/>
                </a:moveTo>
                <a:lnTo>
                  <a:pt x="449" y="0"/>
                </a:lnTo>
                <a:lnTo>
                  <a:pt x="0" y="448"/>
                </a:lnTo>
                <a:lnTo>
                  <a:pt x="449" y="448"/>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70" name="Google Shape;470;p33"/>
          <p:cNvSpPr/>
          <p:nvPr/>
        </p:nvSpPr>
        <p:spPr>
          <a:xfrm>
            <a:off x="10267951" y="1"/>
            <a:ext cx="1936751" cy="2942167"/>
          </a:xfrm>
          <a:custGeom>
            <a:avLst/>
            <a:gdLst/>
            <a:ahLst/>
            <a:cxnLst/>
            <a:rect l="l" t="t" r="r" b="b"/>
            <a:pathLst>
              <a:path w="915" h="1390" extrusionOk="0">
                <a:moveTo>
                  <a:pt x="0" y="464"/>
                </a:moveTo>
                <a:lnTo>
                  <a:pt x="462" y="926"/>
                </a:lnTo>
                <a:lnTo>
                  <a:pt x="462" y="1390"/>
                </a:lnTo>
                <a:lnTo>
                  <a:pt x="915" y="940"/>
                </a:lnTo>
                <a:lnTo>
                  <a:pt x="915" y="0"/>
                </a:lnTo>
                <a:lnTo>
                  <a:pt x="462" y="0"/>
                </a:lnTo>
                <a:lnTo>
                  <a:pt x="462" y="464"/>
                </a:lnTo>
                <a:lnTo>
                  <a:pt x="0" y="464"/>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71" name="Google Shape;471;p33"/>
          <p:cNvSpPr/>
          <p:nvPr/>
        </p:nvSpPr>
        <p:spPr>
          <a:xfrm>
            <a:off x="8301567" y="2942168"/>
            <a:ext cx="1966384" cy="1960033"/>
          </a:xfrm>
          <a:custGeom>
            <a:avLst/>
            <a:gdLst/>
            <a:ahLst/>
            <a:cxnLst/>
            <a:rect l="l" t="t" r="r" b="b"/>
            <a:pathLst>
              <a:path w="929" h="926" extrusionOk="0">
                <a:moveTo>
                  <a:pt x="464" y="0"/>
                </a:moveTo>
                <a:lnTo>
                  <a:pt x="0" y="464"/>
                </a:lnTo>
                <a:lnTo>
                  <a:pt x="464" y="464"/>
                </a:lnTo>
                <a:lnTo>
                  <a:pt x="232" y="696"/>
                </a:lnTo>
                <a:lnTo>
                  <a:pt x="464" y="926"/>
                </a:lnTo>
                <a:lnTo>
                  <a:pt x="929" y="464"/>
                </a:lnTo>
                <a:lnTo>
                  <a:pt x="929" y="0"/>
                </a:lnTo>
                <a:lnTo>
                  <a:pt x="464" y="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72" name="Google Shape;472;p33"/>
          <p:cNvSpPr/>
          <p:nvPr/>
        </p:nvSpPr>
        <p:spPr>
          <a:xfrm>
            <a:off x="9283700" y="1960034"/>
            <a:ext cx="984251" cy="982133"/>
          </a:xfrm>
          <a:custGeom>
            <a:avLst/>
            <a:gdLst/>
            <a:ahLst/>
            <a:cxnLst/>
            <a:rect l="l" t="t" r="r" b="b"/>
            <a:pathLst>
              <a:path w="465" h="464" extrusionOk="0">
                <a:moveTo>
                  <a:pt x="465" y="0"/>
                </a:moveTo>
                <a:lnTo>
                  <a:pt x="0" y="0"/>
                </a:lnTo>
                <a:lnTo>
                  <a:pt x="0" y="464"/>
                </a:lnTo>
                <a:lnTo>
                  <a:pt x="465" y="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73" name="Google Shape;473;p33"/>
          <p:cNvSpPr/>
          <p:nvPr/>
        </p:nvSpPr>
        <p:spPr>
          <a:xfrm>
            <a:off x="8301567" y="3924301"/>
            <a:ext cx="491067" cy="977900"/>
          </a:xfrm>
          <a:custGeom>
            <a:avLst/>
            <a:gdLst/>
            <a:ahLst/>
            <a:cxnLst/>
            <a:rect l="l" t="t" r="r" b="b"/>
            <a:pathLst>
              <a:path w="232" h="462" extrusionOk="0">
                <a:moveTo>
                  <a:pt x="0" y="0"/>
                </a:moveTo>
                <a:lnTo>
                  <a:pt x="0" y="462"/>
                </a:lnTo>
                <a:lnTo>
                  <a:pt x="232" y="232"/>
                </a:lnTo>
                <a:lnTo>
                  <a:pt x="0" y="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74" name="Google Shape;474;p33"/>
          <p:cNvSpPr/>
          <p:nvPr/>
        </p:nvSpPr>
        <p:spPr>
          <a:xfrm>
            <a:off x="8301567" y="4902200"/>
            <a:ext cx="1966384" cy="1955800"/>
          </a:xfrm>
          <a:custGeom>
            <a:avLst/>
            <a:gdLst/>
            <a:ahLst/>
            <a:cxnLst/>
            <a:rect l="l" t="t" r="r" b="b"/>
            <a:pathLst>
              <a:path w="929" h="924" extrusionOk="0">
                <a:moveTo>
                  <a:pt x="464" y="0"/>
                </a:moveTo>
                <a:lnTo>
                  <a:pt x="464" y="464"/>
                </a:lnTo>
                <a:lnTo>
                  <a:pt x="0" y="464"/>
                </a:lnTo>
                <a:lnTo>
                  <a:pt x="0" y="924"/>
                </a:lnTo>
                <a:lnTo>
                  <a:pt x="468" y="924"/>
                </a:lnTo>
                <a:lnTo>
                  <a:pt x="929" y="464"/>
                </a:lnTo>
                <a:lnTo>
                  <a:pt x="464" y="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75" name="Google Shape;475;p33"/>
          <p:cNvSpPr/>
          <p:nvPr/>
        </p:nvSpPr>
        <p:spPr>
          <a:xfrm>
            <a:off x="6347885" y="4902200"/>
            <a:ext cx="1953684" cy="1955800"/>
          </a:xfrm>
          <a:custGeom>
            <a:avLst/>
            <a:gdLst/>
            <a:ahLst/>
            <a:cxnLst/>
            <a:rect l="l" t="t" r="r" b="b"/>
            <a:pathLst>
              <a:path w="923" h="924" extrusionOk="0">
                <a:moveTo>
                  <a:pt x="923" y="0"/>
                </a:moveTo>
                <a:lnTo>
                  <a:pt x="693" y="232"/>
                </a:lnTo>
                <a:lnTo>
                  <a:pt x="461" y="464"/>
                </a:lnTo>
                <a:lnTo>
                  <a:pt x="228" y="696"/>
                </a:lnTo>
                <a:lnTo>
                  <a:pt x="0" y="924"/>
                </a:lnTo>
                <a:lnTo>
                  <a:pt x="465" y="924"/>
                </a:lnTo>
                <a:lnTo>
                  <a:pt x="923" y="464"/>
                </a:lnTo>
                <a:lnTo>
                  <a:pt x="923" y="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76" name="Google Shape;476;p33"/>
          <p:cNvSpPr/>
          <p:nvPr/>
        </p:nvSpPr>
        <p:spPr>
          <a:xfrm>
            <a:off x="9283701" y="1960033"/>
            <a:ext cx="1962151" cy="1964267"/>
          </a:xfrm>
          <a:custGeom>
            <a:avLst/>
            <a:gdLst/>
            <a:ahLst/>
            <a:cxnLst/>
            <a:rect l="l" t="t" r="r" b="b"/>
            <a:pathLst>
              <a:path w="927" h="928" extrusionOk="0">
                <a:moveTo>
                  <a:pt x="465" y="464"/>
                </a:moveTo>
                <a:lnTo>
                  <a:pt x="465" y="928"/>
                </a:lnTo>
                <a:lnTo>
                  <a:pt x="927" y="464"/>
                </a:lnTo>
                <a:lnTo>
                  <a:pt x="927" y="0"/>
                </a:lnTo>
                <a:lnTo>
                  <a:pt x="465" y="0"/>
                </a:lnTo>
                <a:lnTo>
                  <a:pt x="0" y="464"/>
                </a:lnTo>
                <a:lnTo>
                  <a:pt x="465" y="464"/>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77" name="Google Shape;477;p33"/>
          <p:cNvSpPr/>
          <p:nvPr/>
        </p:nvSpPr>
        <p:spPr>
          <a:xfrm>
            <a:off x="8301567" y="1960033"/>
            <a:ext cx="982133" cy="1964267"/>
          </a:xfrm>
          <a:custGeom>
            <a:avLst/>
            <a:gdLst/>
            <a:ahLst/>
            <a:cxnLst/>
            <a:rect l="l" t="t" r="r" b="b"/>
            <a:pathLst>
              <a:path w="464" h="928" extrusionOk="0">
                <a:moveTo>
                  <a:pt x="464" y="464"/>
                </a:moveTo>
                <a:lnTo>
                  <a:pt x="464" y="0"/>
                </a:lnTo>
                <a:lnTo>
                  <a:pt x="0" y="464"/>
                </a:lnTo>
                <a:lnTo>
                  <a:pt x="0" y="928"/>
                </a:lnTo>
                <a:lnTo>
                  <a:pt x="464" y="464"/>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78" name="Google Shape;478;p33"/>
          <p:cNvSpPr/>
          <p:nvPr/>
        </p:nvSpPr>
        <p:spPr>
          <a:xfrm>
            <a:off x="8301567" y="1"/>
            <a:ext cx="1966384" cy="1960033"/>
          </a:xfrm>
          <a:custGeom>
            <a:avLst/>
            <a:gdLst/>
            <a:ahLst/>
            <a:cxnLst/>
            <a:rect l="l" t="t" r="r" b="b"/>
            <a:pathLst>
              <a:path w="929" h="926" extrusionOk="0">
                <a:moveTo>
                  <a:pt x="0" y="464"/>
                </a:moveTo>
                <a:lnTo>
                  <a:pt x="232" y="696"/>
                </a:lnTo>
                <a:lnTo>
                  <a:pt x="464" y="926"/>
                </a:lnTo>
                <a:lnTo>
                  <a:pt x="929" y="926"/>
                </a:lnTo>
                <a:lnTo>
                  <a:pt x="929" y="464"/>
                </a:lnTo>
                <a:lnTo>
                  <a:pt x="929" y="0"/>
                </a:lnTo>
                <a:lnTo>
                  <a:pt x="464" y="0"/>
                </a:lnTo>
                <a:lnTo>
                  <a:pt x="464" y="464"/>
                </a:lnTo>
                <a:lnTo>
                  <a:pt x="0" y="464"/>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79" name="Google Shape;479;p33"/>
          <p:cNvSpPr/>
          <p:nvPr/>
        </p:nvSpPr>
        <p:spPr>
          <a:xfrm>
            <a:off x="10267951" y="3924301"/>
            <a:ext cx="1936751" cy="2933700"/>
          </a:xfrm>
          <a:custGeom>
            <a:avLst/>
            <a:gdLst/>
            <a:ahLst/>
            <a:cxnLst/>
            <a:rect l="l" t="t" r="r" b="b"/>
            <a:pathLst>
              <a:path w="915" h="1386" extrusionOk="0">
                <a:moveTo>
                  <a:pt x="462" y="926"/>
                </a:moveTo>
                <a:lnTo>
                  <a:pt x="462" y="462"/>
                </a:lnTo>
                <a:lnTo>
                  <a:pt x="232" y="232"/>
                </a:lnTo>
                <a:lnTo>
                  <a:pt x="0" y="0"/>
                </a:lnTo>
                <a:lnTo>
                  <a:pt x="0" y="462"/>
                </a:lnTo>
                <a:lnTo>
                  <a:pt x="0" y="926"/>
                </a:lnTo>
                <a:lnTo>
                  <a:pt x="232" y="1158"/>
                </a:lnTo>
                <a:lnTo>
                  <a:pt x="460" y="1386"/>
                </a:lnTo>
                <a:lnTo>
                  <a:pt x="466" y="1386"/>
                </a:lnTo>
                <a:lnTo>
                  <a:pt x="915" y="938"/>
                </a:lnTo>
                <a:lnTo>
                  <a:pt x="915" y="926"/>
                </a:lnTo>
                <a:lnTo>
                  <a:pt x="462" y="926"/>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80" name="Google Shape;480;p33"/>
          <p:cNvSpPr/>
          <p:nvPr/>
        </p:nvSpPr>
        <p:spPr>
          <a:xfrm>
            <a:off x="7323667" y="3924301"/>
            <a:ext cx="977900" cy="1960033"/>
          </a:xfrm>
          <a:custGeom>
            <a:avLst/>
            <a:gdLst/>
            <a:ahLst/>
            <a:cxnLst/>
            <a:rect l="l" t="t" r="r" b="b"/>
            <a:pathLst>
              <a:path w="462" h="926" extrusionOk="0">
                <a:moveTo>
                  <a:pt x="0" y="462"/>
                </a:moveTo>
                <a:lnTo>
                  <a:pt x="0" y="926"/>
                </a:lnTo>
                <a:lnTo>
                  <a:pt x="232" y="694"/>
                </a:lnTo>
                <a:lnTo>
                  <a:pt x="462" y="462"/>
                </a:lnTo>
                <a:lnTo>
                  <a:pt x="462" y="0"/>
                </a:lnTo>
                <a:lnTo>
                  <a:pt x="0" y="462"/>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81" name="Google Shape;481;p33"/>
          <p:cNvSpPr/>
          <p:nvPr/>
        </p:nvSpPr>
        <p:spPr>
          <a:xfrm>
            <a:off x="7332134" y="5884333"/>
            <a:ext cx="969433" cy="973667"/>
          </a:xfrm>
          <a:custGeom>
            <a:avLst/>
            <a:gdLst/>
            <a:ahLst/>
            <a:cxnLst/>
            <a:rect l="l" t="t" r="r" b="b"/>
            <a:pathLst>
              <a:path w="458" h="460" extrusionOk="0">
                <a:moveTo>
                  <a:pt x="0" y="460"/>
                </a:moveTo>
                <a:lnTo>
                  <a:pt x="458" y="460"/>
                </a:lnTo>
                <a:lnTo>
                  <a:pt x="458" y="0"/>
                </a:lnTo>
                <a:lnTo>
                  <a:pt x="0" y="460"/>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82" name="Google Shape;482;p33"/>
          <p:cNvSpPr/>
          <p:nvPr/>
        </p:nvSpPr>
        <p:spPr>
          <a:xfrm>
            <a:off x="6339417" y="5884333"/>
            <a:ext cx="984251" cy="973667"/>
          </a:xfrm>
          <a:custGeom>
            <a:avLst/>
            <a:gdLst/>
            <a:ahLst/>
            <a:cxnLst/>
            <a:rect l="l" t="t" r="r" b="b"/>
            <a:pathLst>
              <a:path w="465" h="460" extrusionOk="0">
                <a:moveTo>
                  <a:pt x="465" y="0"/>
                </a:moveTo>
                <a:lnTo>
                  <a:pt x="0" y="0"/>
                </a:lnTo>
                <a:lnTo>
                  <a:pt x="0" y="460"/>
                </a:lnTo>
                <a:lnTo>
                  <a:pt x="4" y="460"/>
                </a:lnTo>
                <a:lnTo>
                  <a:pt x="232" y="232"/>
                </a:lnTo>
                <a:lnTo>
                  <a:pt x="465" y="0"/>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83" name="Google Shape;483;p33"/>
          <p:cNvSpPr/>
          <p:nvPr/>
        </p:nvSpPr>
        <p:spPr>
          <a:xfrm>
            <a:off x="8301567" y="4415367"/>
            <a:ext cx="982133" cy="1468967"/>
          </a:xfrm>
          <a:custGeom>
            <a:avLst/>
            <a:gdLst/>
            <a:ahLst/>
            <a:cxnLst/>
            <a:rect l="l" t="t" r="r" b="b"/>
            <a:pathLst>
              <a:path w="464" h="694" extrusionOk="0">
                <a:moveTo>
                  <a:pt x="0" y="230"/>
                </a:moveTo>
                <a:lnTo>
                  <a:pt x="0" y="694"/>
                </a:lnTo>
                <a:lnTo>
                  <a:pt x="464" y="694"/>
                </a:lnTo>
                <a:lnTo>
                  <a:pt x="464" y="230"/>
                </a:lnTo>
                <a:lnTo>
                  <a:pt x="232" y="0"/>
                </a:lnTo>
                <a:lnTo>
                  <a:pt x="0" y="230"/>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84" name="Google Shape;484;p33"/>
          <p:cNvSpPr/>
          <p:nvPr/>
        </p:nvSpPr>
        <p:spPr>
          <a:xfrm>
            <a:off x="4377267" y="3924301"/>
            <a:ext cx="1962151" cy="1960033"/>
          </a:xfrm>
          <a:custGeom>
            <a:avLst/>
            <a:gdLst/>
            <a:ahLst/>
            <a:cxnLst/>
            <a:rect l="l" t="t" r="r" b="b"/>
            <a:pathLst>
              <a:path w="927" h="926" extrusionOk="0">
                <a:moveTo>
                  <a:pt x="0" y="462"/>
                </a:moveTo>
                <a:lnTo>
                  <a:pt x="463" y="462"/>
                </a:lnTo>
                <a:lnTo>
                  <a:pt x="463" y="926"/>
                </a:lnTo>
                <a:lnTo>
                  <a:pt x="927" y="926"/>
                </a:lnTo>
                <a:lnTo>
                  <a:pt x="927" y="462"/>
                </a:lnTo>
                <a:lnTo>
                  <a:pt x="927" y="0"/>
                </a:lnTo>
                <a:lnTo>
                  <a:pt x="463" y="0"/>
                </a:lnTo>
                <a:lnTo>
                  <a:pt x="0" y="462"/>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85" name="Google Shape;485;p33"/>
          <p:cNvSpPr/>
          <p:nvPr/>
        </p:nvSpPr>
        <p:spPr>
          <a:xfrm>
            <a:off x="4381500" y="5884333"/>
            <a:ext cx="1957917" cy="973667"/>
          </a:xfrm>
          <a:custGeom>
            <a:avLst/>
            <a:gdLst/>
            <a:ahLst/>
            <a:cxnLst/>
            <a:rect l="l" t="t" r="r" b="b"/>
            <a:pathLst>
              <a:path w="925" h="460" extrusionOk="0">
                <a:moveTo>
                  <a:pt x="461" y="0"/>
                </a:moveTo>
                <a:lnTo>
                  <a:pt x="0" y="460"/>
                </a:lnTo>
                <a:lnTo>
                  <a:pt x="925" y="460"/>
                </a:lnTo>
                <a:lnTo>
                  <a:pt x="925" y="0"/>
                </a:lnTo>
                <a:lnTo>
                  <a:pt x="461" y="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86" name="Google Shape;486;p33"/>
          <p:cNvSpPr/>
          <p:nvPr/>
        </p:nvSpPr>
        <p:spPr>
          <a:xfrm>
            <a:off x="3395134" y="1"/>
            <a:ext cx="2944284" cy="3924300"/>
          </a:xfrm>
          <a:custGeom>
            <a:avLst/>
            <a:gdLst/>
            <a:ahLst/>
            <a:cxnLst/>
            <a:rect l="l" t="t" r="r" b="b"/>
            <a:pathLst>
              <a:path w="1391" h="1854" extrusionOk="0">
                <a:moveTo>
                  <a:pt x="464" y="464"/>
                </a:moveTo>
                <a:lnTo>
                  <a:pt x="0" y="464"/>
                </a:lnTo>
                <a:lnTo>
                  <a:pt x="464" y="926"/>
                </a:lnTo>
                <a:lnTo>
                  <a:pt x="464" y="1390"/>
                </a:lnTo>
                <a:lnTo>
                  <a:pt x="927" y="926"/>
                </a:lnTo>
                <a:lnTo>
                  <a:pt x="927" y="1854"/>
                </a:lnTo>
                <a:lnTo>
                  <a:pt x="1391" y="1390"/>
                </a:lnTo>
                <a:lnTo>
                  <a:pt x="1391" y="926"/>
                </a:lnTo>
                <a:lnTo>
                  <a:pt x="1159" y="696"/>
                </a:lnTo>
                <a:lnTo>
                  <a:pt x="927" y="464"/>
                </a:lnTo>
                <a:lnTo>
                  <a:pt x="1391" y="464"/>
                </a:lnTo>
                <a:lnTo>
                  <a:pt x="1391" y="0"/>
                </a:lnTo>
                <a:lnTo>
                  <a:pt x="464" y="0"/>
                </a:lnTo>
                <a:lnTo>
                  <a:pt x="464" y="464"/>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87" name="Google Shape;487;p33"/>
          <p:cNvSpPr/>
          <p:nvPr/>
        </p:nvSpPr>
        <p:spPr>
          <a:xfrm>
            <a:off x="6339418" y="1"/>
            <a:ext cx="2944284" cy="3924300"/>
          </a:xfrm>
          <a:custGeom>
            <a:avLst/>
            <a:gdLst/>
            <a:ahLst/>
            <a:cxnLst/>
            <a:rect l="l" t="t" r="r" b="b"/>
            <a:pathLst>
              <a:path w="1391" h="1854" extrusionOk="0">
                <a:moveTo>
                  <a:pt x="0" y="464"/>
                </a:moveTo>
                <a:lnTo>
                  <a:pt x="0" y="1854"/>
                </a:lnTo>
                <a:lnTo>
                  <a:pt x="927" y="926"/>
                </a:lnTo>
                <a:lnTo>
                  <a:pt x="927" y="1390"/>
                </a:lnTo>
                <a:lnTo>
                  <a:pt x="1391" y="926"/>
                </a:lnTo>
                <a:lnTo>
                  <a:pt x="1159" y="696"/>
                </a:lnTo>
                <a:lnTo>
                  <a:pt x="927" y="464"/>
                </a:lnTo>
                <a:lnTo>
                  <a:pt x="1391" y="464"/>
                </a:lnTo>
                <a:lnTo>
                  <a:pt x="1391" y="0"/>
                </a:lnTo>
                <a:lnTo>
                  <a:pt x="465" y="0"/>
                </a:lnTo>
                <a:lnTo>
                  <a:pt x="465" y="464"/>
                </a:lnTo>
                <a:lnTo>
                  <a:pt x="0" y="464"/>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88" name="Google Shape;488;p33"/>
          <p:cNvSpPr/>
          <p:nvPr/>
        </p:nvSpPr>
        <p:spPr>
          <a:xfrm>
            <a:off x="6339418" y="3924301"/>
            <a:ext cx="1962151" cy="1960033"/>
          </a:xfrm>
          <a:custGeom>
            <a:avLst/>
            <a:gdLst/>
            <a:ahLst/>
            <a:cxnLst/>
            <a:rect l="l" t="t" r="r" b="b"/>
            <a:pathLst>
              <a:path w="927" h="926" extrusionOk="0">
                <a:moveTo>
                  <a:pt x="465" y="462"/>
                </a:moveTo>
                <a:lnTo>
                  <a:pt x="927" y="0"/>
                </a:lnTo>
                <a:lnTo>
                  <a:pt x="0" y="0"/>
                </a:lnTo>
                <a:lnTo>
                  <a:pt x="0" y="926"/>
                </a:lnTo>
                <a:lnTo>
                  <a:pt x="465" y="926"/>
                </a:lnTo>
                <a:lnTo>
                  <a:pt x="465" y="462"/>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489" name="Google Shape;489;p33" descr="Z:\_LOGOS MASTER\Quilter_Master logo\Quilter0006_Quilter Logos\Quilter Financial Advisers\Stacked\RGB\Quilter Financial Advisers_Stacked_Green_RGB.png"/>
          <p:cNvPicPr preferRelativeResize="0"/>
          <p:nvPr/>
        </p:nvPicPr>
        <p:blipFill rotWithShape="1">
          <a:blip r:embed="rId2">
            <a:alphaModFix/>
          </a:blip>
          <a:srcRect/>
          <a:stretch/>
        </p:blipFill>
        <p:spPr>
          <a:xfrm>
            <a:off x="3395135" y="1824635"/>
            <a:ext cx="5258300" cy="3391621"/>
          </a:xfrm>
          <a:prstGeom prst="rect">
            <a:avLst/>
          </a:prstGeom>
          <a:noFill/>
          <a:ln>
            <a:noFill/>
          </a:ln>
        </p:spPr>
      </p:pic>
    </p:spTree>
    <p:extLst>
      <p:ext uri="{BB962C8B-B14F-4D97-AF65-F5344CB8AC3E}">
        <p14:creationId xmlns:p14="http://schemas.microsoft.com/office/powerpoint/2010/main" val="195500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40"/>
                                        <p:tgtEl>
                                          <p:spTgt spid="434"/>
                                        </p:tgtEl>
                                      </p:cBhvr>
                                    </p:animEffect>
                                    <p:set>
                                      <p:cBhvr>
                                        <p:cTn id="7" dur="1" fill="hold">
                                          <p:stCondLst>
                                            <p:cond delay="40"/>
                                          </p:stCondLst>
                                        </p:cTn>
                                        <p:tgtEl>
                                          <p:spTgt spid="434"/>
                                        </p:tgtEl>
                                        <p:attrNameLst>
                                          <p:attrName>style.visibility</p:attrName>
                                        </p:attrNameLst>
                                      </p:cBhvr>
                                      <p:to>
                                        <p:strVal val="hidden"/>
                                      </p:to>
                                    </p:set>
                                  </p:childTnLst>
                                </p:cTn>
                              </p:par>
                            </p:childTnLst>
                          </p:cTn>
                        </p:par>
                        <p:par>
                          <p:cTn id="8" fill="hold">
                            <p:stCondLst>
                              <p:cond delay="40"/>
                            </p:stCondLst>
                            <p:childTnLst>
                              <p:par>
                                <p:cTn id="9" presetID="10" presetClass="exit" presetSubtype="0" fill="hold" nodeType="afterEffect">
                                  <p:stCondLst>
                                    <p:cond delay="0"/>
                                  </p:stCondLst>
                                  <p:childTnLst>
                                    <p:animEffect transition="out" filter="fade">
                                      <p:cBhvr>
                                        <p:cTn id="10" dur="40"/>
                                        <p:tgtEl>
                                          <p:spTgt spid="435"/>
                                        </p:tgtEl>
                                      </p:cBhvr>
                                    </p:animEffect>
                                    <p:set>
                                      <p:cBhvr>
                                        <p:cTn id="11" dur="1" fill="hold">
                                          <p:stCondLst>
                                            <p:cond delay="40"/>
                                          </p:stCondLst>
                                        </p:cTn>
                                        <p:tgtEl>
                                          <p:spTgt spid="435"/>
                                        </p:tgtEl>
                                        <p:attrNameLst>
                                          <p:attrName>style.visibility</p:attrName>
                                        </p:attrNameLst>
                                      </p:cBhvr>
                                      <p:to>
                                        <p:strVal val="hidden"/>
                                      </p:to>
                                    </p:set>
                                  </p:childTnLst>
                                </p:cTn>
                              </p:par>
                            </p:childTnLst>
                          </p:cTn>
                        </p:par>
                        <p:par>
                          <p:cTn id="12" fill="hold">
                            <p:stCondLst>
                              <p:cond delay="80"/>
                            </p:stCondLst>
                            <p:childTnLst>
                              <p:par>
                                <p:cTn id="13" presetID="10" presetClass="exit" presetSubtype="0" fill="hold" nodeType="afterEffect">
                                  <p:stCondLst>
                                    <p:cond delay="0"/>
                                  </p:stCondLst>
                                  <p:childTnLst>
                                    <p:animEffect transition="out" filter="fade">
                                      <p:cBhvr>
                                        <p:cTn id="14" dur="40"/>
                                        <p:tgtEl>
                                          <p:spTgt spid="465"/>
                                        </p:tgtEl>
                                      </p:cBhvr>
                                    </p:animEffect>
                                    <p:set>
                                      <p:cBhvr>
                                        <p:cTn id="15" dur="1" fill="hold">
                                          <p:stCondLst>
                                            <p:cond delay="40"/>
                                          </p:stCondLst>
                                        </p:cTn>
                                        <p:tgtEl>
                                          <p:spTgt spid="465"/>
                                        </p:tgtEl>
                                        <p:attrNameLst>
                                          <p:attrName>style.visibility</p:attrName>
                                        </p:attrNameLst>
                                      </p:cBhvr>
                                      <p:to>
                                        <p:strVal val="hidden"/>
                                      </p:to>
                                    </p:set>
                                  </p:childTnLst>
                                </p:cTn>
                              </p:par>
                            </p:childTnLst>
                          </p:cTn>
                        </p:par>
                        <p:par>
                          <p:cTn id="16" fill="hold">
                            <p:stCondLst>
                              <p:cond delay="120"/>
                            </p:stCondLst>
                            <p:childTnLst>
                              <p:par>
                                <p:cTn id="17" presetID="10" presetClass="exit" presetSubtype="0" fill="hold" nodeType="afterEffect">
                                  <p:stCondLst>
                                    <p:cond delay="0"/>
                                  </p:stCondLst>
                                  <p:childTnLst>
                                    <p:animEffect transition="out" filter="fade">
                                      <p:cBhvr>
                                        <p:cTn id="18" dur="40"/>
                                        <p:tgtEl>
                                          <p:spTgt spid="455"/>
                                        </p:tgtEl>
                                      </p:cBhvr>
                                    </p:animEffect>
                                    <p:set>
                                      <p:cBhvr>
                                        <p:cTn id="19" dur="1" fill="hold">
                                          <p:stCondLst>
                                            <p:cond delay="40"/>
                                          </p:stCondLst>
                                        </p:cTn>
                                        <p:tgtEl>
                                          <p:spTgt spid="455"/>
                                        </p:tgtEl>
                                        <p:attrNameLst>
                                          <p:attrName>style.visibility</p:attrName>
                                        </p:attrNameLst>
                                      </p:cBhvr>
                                      <p:to>
                                        <p:strVal val="hidden"/>
                                      </p:to>
                                    </p:set>
                                  </p:childTnLst>
                                </p:cTn>
                              </p:par>
                            </p:childTnLst>
                          </p:cTn>
                        </p:par>
                        <p:par>
                          <p:cTn id="20" fill="hold">
                            <p:stCondLst>
                              <p:cond delay="160"/>
                            </p:stCondLst>
                            <p:childTnLst>
                              <p:par>
                                <p:cTn id="21" presetID="10" presetClass="exit" presetSubtype="0" fill="hold" nodeType="afterEffect">
                                  <p:stCondLst>
                                    <p:cond delay="0"/>
                                  </p:stCondLst>
                                  <p:childTnLst>
                                    <p:animEffect transition="out" filter="fade">
                                      <p:cBhvr>
                                        <p:cTn id="22" dur="40"/>
                                        <p:tgtEl>
                                          <p:spTgt spid="472"/>
                                        </p:tgtEl>
                                      </p:cBhvr>
                                    </p:animEffect>
                                    <p:set>
                                      <p:cBhvr>
                                        <p:cTn id="23" dur="1" fill="hold">
                                          <p:stCondLst>
                                            <p:cond delay="40"/>
                                          </p:stCondLst>
                                        </p:cTn>
                                        <p:tgtEl>
                                          <p:spTgt spid="472"/>
                                        </p:tgtEl>
                                        <p:attrNameLst>
                                          <p:attrName>style.visibility</p:attrName>
                                        </p:attrNameLst>
                                      </p:cBhvr>
                                      <p:to>
                                        <p:strVal val="hidden"/>
                                      </p:to>
                                    </p:set>
                                  </p:childTnLst>
                                </p:cTn>
                              </p:par>
                            </p:childTnLst>
                          </p:cTn>
                        </p:par>
                        <p:par>
                          <p:cTn id="24" fill="hold">
                            <p:stCondLst>
                              <p:cond delay="200"/>
                            </p:stCondLst>
                            <p:childTnLst>
                              <p:par>
                                <p:cTn id="25" presetID="10" presetClass="exit" presetSubtype="0" fill="hold" nodeType="afterEffect">
                                  <p:stCondLst>
                                    <p:cond delay="0"/>
                                  </p:stCondLst>
                                  <p:childTnLst>
                                    <p:animEffect transition="out" filter="fade">
                                      <p:cBhvr>
                                        <p:cTn id="26" dur="40"/>
                                        <p:tgtEl>
                                          <p:spTgt spid="484"/>
                                        </p:tgtEl>
                                      </p:cBhvr>
                                    </p:animEffect>
                                    <p:set>
                                      <p:cBhvr>
                                        <p:cTn id="27" dur="1" fill="hold">
                                          <p:stCondLst>
                                            <p:cond delay="40"/>
                                          </p:stCondLst>
                                        </p:cTn>
                                        <p:tgtEl>
                                          <p:spTgt spid="484"/>
                                        </p:tgtEl>
                                        <p:attrNameLst>
                                          <p:attrName>style.visibility</p:attrName>
                                        </p:attrNameLst>
                                      </p:cBhvr>
                                      <p:to>
                                        <p:strVal val="hidden"/>
                                      </p:to>
                                    </p:set>
                                  </p:childTnLst>
                                </p:cTn>
                              </p:par>
                            </p:childTnLst>
                          </p:cTn>
                        </p:par>
                        <p:par>
                          <p:cTn id="28" fill="hold">
                            <p:stCondLst>
                              <p:cond delay="240"/>
                            </p:stCondLst>
                            <p:childTnLst>
                              <p:par>
                                <p:cTn id="29" presetID="10" presetClass="exit" presetSubtype="0" fill="hold" nodeType="afterEffect">
                                  <p:stCondLst>
                                    <p:cond delay="0"/>
                                  </p:stCondLst>
                                  <p:childTnLst>
                                    <p:animEffect transition="out" filter="fade">
                                      <p:cBhvr>
                                        <p:cTn id="30" dur="40"/>
                                        <p:tgtEl>
                                          <p:spTgt spid="428"/>
                                        </p:tgtEl>
                                      </p:cBhvr>
                                    </p:animEffect>
                                    <p:set>
                                      <p:cBhvr>
                                        <p:cTn id="31" dur="1" fill="hold">
                                          <p:stCondLst>
                                            <p:cond delay="40"/>
                                          </p:stCondLst>
                                        </p:cTn>
                                        <p:tgtEl>
                                          <p:spTgt spid="428"/>
                                        </p:tgtEl>
                                        <p:attrNameLst>
                                          <p:attrName>style.visibility</p:attrName>
                                        </p:attrNameLst>
                                      </p:cBhvr>
                                      <p:to>
                                        <p:strVal val="hidden"/>
                                      </p:to>
                                    </p:set>
                                  </p:childTnLst>
                                </p:cTn>
                              </p:par>
                            </p:childTnLst>
                          </p:cTn>
                        </p:par>
                        <p:par>
                          <p:cTn id="32" fill="hold">
                            <p:stCondLst>
                              <p:cond delay="280"/>
                            </p:stCondLst>
                            <p:childTnLst>
                              <p:par>
                                <p:cTn id="33" presetID="10" presetClass="exit" presetSubtype="0" fill="hold" nodeType="afterEffect">
                                  <p:stCondLst>
                                    <p:cond delay="0"/>
                                  </p:stCondLst>
                                  <p:childTnLst>
                                    <p:animEffect transition="out" filter="fade">
                                      <p:cBhvr>
                                        <p:cTn id="34" dur="40"/>
                                        <p:tgtEl>
                                          <p:spTgt spid="430"/>
                                        </p:tgtEl>
                                      </p:cBhvr>
                                    </p:animEffect>
                                    <p:set>
                                      <p:cBhvr>
                                        <p:cTn id="35" dur="1" fill="hold">
                                          <p:stCondLst>
                                            <p:cond delay="40"/>
                                          </p:stCondLst>
                                        </p:cTn>
                                        <p:tgtEl>
                                          <p:spTgt spid="430"/>
                                        </p:tgtEl>
                                        <p:attrNameLst>
                                          <p:attrName>style.visibility</p:attrName>
                                        </p:attrNameLst>
                                      </p:cBhvr>
                                      <p:to>
                                        <p:strVal val="hidden"/>
                                      </p:to>
                                    </p:set>
                                  </p:childTnLst>
                                </p:cTn>
                              </p:par>
                            </p:childTnLst>
                          </p:cTn>
                        </p:par>
                        <p:par>
                          <p:cTn id="36" fill="hold">
                            <p:stCondLst>
                              <p:cond delay="320"/>
                            </p:stCondLst>
                            <p:childTnLst>
                              <p:par>
                                <p:cTn id="37" presetID="10" presetClass="exit" presetSubtype="0" fill="hold" nodeType="afterEffect">
                                  <p:stCondLst>
                                    <p:cond delay="0"/>
                                  </p:stCondLst>
                                  <p:childTnLst>
                                    <p:animEffect transition="out" filter="fade">
                                      <p:cBhvr>
                                        <p:cTn id="38" dur="40"/>
                                        <p:tgtEl>
                                          <p:spTgt spid="453"/>
                                        </p:tgtEl>
                                      </p:cBhvr>
                                    </p:animEffect>
                                    <p:set>
                                      <p:cBhvr>
                                        <p:cTn id="39" dur="1" fill="hold">
                                          <p:stCondLst>
                                            <p:cond delay="40"/>
                                          </p:stCondLst>
                                        </p:cTn>
                                        <p:tgtEl>
                                          <p:spTgt spid="453"/>
                                        </p:tgtEl>
                                        <p:attrNameLst>
                                          <p:attrName>style.visibility</p:attrName>
                                        </p:attrNameLst>
                                      </p:cBhvr>
                                      <p:to>
                                        <p:strVal val="hidden"/>
                                      </p:to>
                                    </p:set>
                                  </p:childTnLst>
                                </p:cTn>
                              </p:par>
                            </p:childTnLst>
                          </p:cTn>
                        </p:par>
                        <p:par>
                          <p:cTn id="40" fill="hold">
                            <p:stCondLst>
                              <p:cond delay="360"/>
                            </p:stCondLst>
                            <p:childTnLst>
                              <p:par>
                                <p:cTn id="41" presetID="10" presetClass="exit" presetSubtype="0" fill="hold" nodeType="afterEffect">
                                  <p:stCondLst>
                                    <p:cond delay="0"/>
                                  </p:stCondLst>
                                  <p:childTnLst>
                                    <p:animEffect transition="out" filter="fade">
                                      <p:cBhvr>
                                        <p:cTn id="42" dur="40"/>
                                        <p:tgtEl>
                                          <p:spTgt spid="470"/>
                                        </p:tgtEl>
                                      </p:cBhvr>
                                    </p:animEffect>
                                    <p:set>
                                      <p:cBhvr>
                                        <p:cTn id="43" dur="1" fill="hold">
                                          <p:stCondLst>
                                            <p:cond delay="40"/>
                                          </p:stCondLst>
                                        </p:cTn>
                                        <p:tgtEl>
                                          <p:spTgt spid="470"/>
                                        </p:tgtEl>
                                        <p:attrNameLst>
                                          <p:attrName>style.visibility</p:attrName>
                                        </p:attrNameLst>
                                      </p:cBhvr>
                                      <p:to>
                                        <p:strVal val="hidden"/>
                                      </p:to>
                                    </p:set>
                                  </p:childTnLst>
                                </p:cTn>
                              </p:par>
                            </p:childTnLst>
                          </p:cTn>
                        </p:par>
                        <p:par>
                          <p:cTn id="44" fill="hold">
                            <p:stCondLst>
                              <p:cond delay="400"/>
                            </p:stCondLst>
                            <p:childTnLst>
                              <p:par>
                                <p:cTn id="45" presetID="10" presetClass="exit" presetSubtype="0" fill="hold" nodeType="afterEffect">
                                  <p:stCondLst>
                                    <p:cond delay="0"/>
                                  </p:stCondLst>
                                  <p:childTnLst>
                                    <p:animEffect transition="out" filter="fade">
                                      <p:cBhvr>
                                        <p:cTn id="46" dur="40"/>
                                        <p:tgtEl>
                                          <p:spTgt spid="442"/>
                                        </p:tgtEl>
                                      </p:cBhvr>
                                    </p:animEffect>
                                    <p:set>
                                      <p:cBhvr>
                                        <p:cTn id="47" dur="1" fill="hold">
                                          <p:stCondLst>
                                            <p:cond delay="40"/>
                                          </p:stCondLst>
                                        </p:cTn>
                                        <p:tgtEl>
                                          <p:spTgt spid="442"/>
                                        </p:tgtEl>
                                        <p:attrNameLst>
                                          <p:attrName>style.visibility</p:attrName>
                                        </p:attrNameLst>
                                      </p:cBhvr>
                                      <p:to>
                                        <p:strVal val="hidden"/>
                                      </p:to>
                                    </p:set>
                                  </p:childTnLst>
                                </p:cTn>
                              </p:par>
                            </p:childTnLst>
                          </p:cTn>
                        </p:par>
                        <p:par>
                          <p:cTn id="48" fill="hold">
                            <p:stCondLst>
                              <p:cond delay="440"/>
                            </p:stCondLst>
                            <p:childTnLst>
                              <p:par>
                                <p:cTn id="49" presetID="10" presetClass="exit" presetSubtype="0" fill="hold" nodeType="afterEffect">
                                  <p:stCondLst>
                                    <p:cond delay="0"/>
                                  </p:stCondLst>
                                  <p:childTnLst>
                                    <p:animEffect transition="out" filter="fade">
                                      <p:cBhvr>
                                        <p:cTn id="50" dur="40"/>
                                        <p:tgtEl>
                                          <p:spTgt spid="462"/>
                                        </p:tgtEl>
                                      </p:cBhvr>
                                    </p:animEffect>
                                    <p:set>
                                      <p:cBhvr>
                                        <p:cTn id="51" dur="1" fill="hold">
                                          <p:stCondLst>
                                            <p:cond delay="40"/>
                                          </p:stCondLst>
                                        </p:cTn>
                                        <p:tgtEl>
                                          <p:spTgt spid="462"/>
                                        </p:tgtEl>
                                        <p:attrNameLst>
                                          <p:attrName>style.visibility</p:attrName>
                                        </p:attrNameLst>
                                      </p:cBhvr>
                                      <p:to>
                                        <p:strVal val="hidden"/>
                                      </p:to>
                                    </p:set>
                                  </p:childTnLst>
                                </p:cTn>
                              </p:par>
                            </p:childTnLst>
                          </p:cTn>
                        </p:par>
                        <p:par>
                          <p:cTn id="52" fill="hold">
                            <p:stCondLst>
                              <p:cond delay="480"/>
                            </p:stCondLst>
                            <p:childTnLst>
                              <p:par>
                                <p:cTn id="53" presetID="10" presetClass="exit" presetSubtype="0" fill="hold" nodeType="afterEffect">
                                  <p:stCondLst>
                                    <p:cond delay="0"/>
                                  </p:stCondLst>
                                  <p:childTnLst>
                                    <p:animEffect transition="out" filter="fade">
                                      <p:cBhvr>
                                        <p:cTn id="54" dur="40"/>
                                        <p:tgtEl>
                                          <p:spTgt spid="459"/>
                                        </p:tgtEl>
                                      </p:cBhvr>
                                    </p:animEffect>
                                    <p:set>
                                      <p:cBhvr>
                                        <p:cTn id="55" dur="1" fill="hold">
                                          <p:stCondLst>
                                            <p:cond delay="40"/>
                                          </p:stCondLst>
                                        </p:cTn>
                                        <p:tgtEl>
                                          <p:spTgt spid="459"/>
                                        </p:tgtEl>
                                        <p:attrNameLst>
                                          <p:attrName>style.visibility</p:attrName>
                                        </p:attrNameLst>
                                      </p:cBhvr>
                                      <p:to>
                                        <p:strVal val="hidden"/>
                                      </p:to>
                                    </p:set>
                                  </p:childTnLst>
                                </p:cTn>
                              </p:par>
                            </p:childTnLst>
                          </p:cTn>
                        </p:par>
                        <p:par>
                          <p:cTn id="56" fill="hold">
                            <p:stCondLst>
                              <p:cond delay="520"/>
                            </p:stCondLst>
                            <p:childTnLst>
                              <p:par>
                                <p:cTn id="57" presetID="10" presetClass="exit" presetSubtype="0" fill="hold" nodeType="afterEffect">
                                  <p:stCondLst>
                                    <p:cond delay="0"/>
                                  </p:stCondLst>
                                  <p:childTnLst>
                                    <p:animEffect transition="out" filter="fade">
                                      <p:cBhvr>
                                        <p:cTn id="58" dur="40"/>
                                        <p:tgtEl>
                                          <p:spTgt spid="479"/>
                                        </p:tgtEl>
                                      </p:cBhvr>
                                    </p:animEffect>
                                    <p:set>
                                      <p:cBhvr>
                                        <p:cTn id="59" dur="1" fill="hold">
                                          <p:stCondLst>
                                            <p:cond delay="40"/>
                                          </p:stCondLst>
                                        </p:cTn>
                                        <p:tgtEl>
                                          <p:spTgt spid="479"/>
                                        </p:tgtEl>
                                        <p:attrNameLst>
                                          <p:attrName>style.visibility</p:attrName>
                                        </p:attrNameLst>
                                      </p:cBhvr>
                                      <p:to>
                                        <p:strVal val="hidden"/>
                                      </p:to>
                                    </p:set>
                                  </p:childTnLst>
                                </p:cTn>
                              </p:par>
                            </p:childTnLst>
                          </p:cTn>
                        </p:par>
                        <p:par>
                          <p:cTn id="60" fill="hold">
                            <p:stCondLst>
                              <p:cond delay="560"/>
                            </p:stCondLst>
                            <p:childTnLst>
                              <p:par>
                                <p:cTn id="61" presetID="10" presetClass="exit" presetSubtype="0" fill="hold" nodeType="afterEffect">
                                  <p:stCondLst>
                                    <p:cond delay="0"/>
                                  </p:stCondLst>
                                  <p:childTnLst>
                                    <p:animEffect transition="out" filter="fade">
                                      <p:cBhvr>
                                        <p:cTn id="62" dur="40"/>
                                        <p:tgtEl>
                                          <p:spTgt spid="483"/>
                                        </p:tgtEl>
                                      </p:cBhvr>
                                    </p:animEffect>
                                    <p:set>
                                      <p:cBhvr>
                                        <p:cTn id="63" dur="1" fill="hold">
                                          <p:stCondLst>
                                            <p:cond delay="40"/>
                                          </p:stCondLst>
                                        </p:cTn>
                                        <p:tgtEl>
                                          <p:spTgt spid="483"/>
                                        </p:tgtEl>
                                        <p:attrNameLst>
                                          <p:attrName>style.visibility</p:attrName>
                                        </p:attrNameLst>
                                      </p:cBhvr>
                                      <p:to>
                                        <p:strVal val="hidden"/>
                                      </p:to>
                                    </p:set>
                                  </p:childTnLst>
                                </p:cTn>
                              </p:par>
                            </p:childTnLst>
                          </p:cTn>
                        </p:par>
                        <p:par>
                          <p:cTn id="64" fill="hold">
                            <p:stCondLst>
                              <p:cond delay="600"/>
                            </p:stCondLst>
                            <p:childTnLst>
                              <p:par>
                                <p:cTn id="65" presetID="10" presetClass="exit" presetSubtype="0" fill="hold" nodeType="afterEffect">
                                  <p:stCondLst>
                                    <p:cond delay="0"/>
                                  </p:stCondLst>
                                  <p:childTnLst>
                                    <p:animEffect transition="out" filter="fade">
                                      <p:cBhvr>
                                        <p:cTn id="66" dur="40"/>
                                        <p:tgtEl>
                                          <p:spTgt spid="450"/>
                                        </p:tgtEl>
                                      </p:cBhvr>
                                    </p:animEffect>
                                    <p:set>
                                      <p:cBhvr>
                                        <p:cTn id="67" dur="1" fill="hold">
                                          <p:stCondLst>
                                            <p:cond delay="40"/>
                                          </p:stCondLst>
                                        </p:cTn>
                                        <p:tgtEl>
                                          <p:spTgt spid="450"/>
                                        </p:tgtEl>
                                        <p:attrNameLst>
                                          <p:attrName>style.visibility</p:attrName>
                                        </p:attrNameLst>
                                      </p:cBhvr>
                                      <p:to>
                                        <p:strVal val="hidden"/>
                                      </p:to>
                                    </p:set>
                                  </p:childTnLst>
                                </p:cTn>
                              </p:par>
                            </p:childTnLst>
                          </p:cTn>
                        </p:par>
                        <p:par>
                          <p:cTn id="68" fill="hold">
                            <p:stCondLst>
                              <p:cond delay="640"/>
                            </p:stCondLst>
                            <p:childTnLst>
                              <p:par>
                                <p:cTn id="69" presetID="10" presetClass="exit" presetSubtype="0" fill="hold" nodeType="afterEffect">
                                  <p:stCondLst>
                                    <p:cond delay="0"/>
                                  </p:stCondLst>
                                  <p:childTnLst>
                                    <p:animEffect transition="out" filter="fade">
                                      <p:cBhvr>
                                        <p:cTn id="70" dur="40"/>
                                        <p:tgtEl>
                                          <p:spTgt spid="467"/>
                                        </p:tgtEl>
                                      </p:cBhvr>
                                    </p:animEffect>
                                    <p:set>
                                      <p:cBhvr>
                                        <p:cTn id="71" dur="1" fill="hold">
                                          <p:stCondLst>
                                            <p:cond delay="40"/>
                                          </p:stCondLst>
                                        </p:cTn>
                                        <p:tgtEl>
                                          <p:spTgt spid="467"/>
                                        </p:tgtEl>
                                        <p:attrNameLst>
                                          <p:attrName>style.visibility</p:attrName>
                                        </p:attrNameLst>
                                      </p:cBhvr>
                                      <p:to>
                                        <p:strVal val="hidden"/>
                                      </p:to>
                                    </p:set>
                                  </p:childTnLst>
                                </p:cTn>
                              </p:par>
                            </p:childTnLst>
                          </p:cTn>
                        </p:par>
                        <p:par>
                          <p:cTn id="72" fill="hold">
                            <p:stCondLst>
                              <p:cond delay="680"/>
                            </p:stCondLst>
                            <p:childTnLst>
                              <p:par>
                                <p:cTn id="73" presetID="10" presetClass="exit" presetSubtype="0" fill="hold" nodeType="afterEffect">
                                  <p:stCondLst>
                                    <p:cond delay="0"/>
                                  </p:stCondLst>
                                  <p:childTnLst>
                                    <p:animEffect transition="out" filter="fade">
                                      <p:cBhvr>
                                        <p:cTn id="74" dur="40"/>
                                        <p:tgtEl>
                                          <p:spTgt spid="476"/>
                                        </p:tgtEl>
                                      </p:cBhvr>
                                    </p:animEffect>
                                    <p:set>
                                      <p:cBhvr>
                                        <p:cTn id="75" dur="1" fill="hold">
                                          <p:stCondLst>
                                            <p:cond delay="40"/>
                                          </p:stCondLst>
                                        </p:cTn>
                                        <p:tgtEl>
                                          <p:spTgt spid="476"/>
                                        </p:tgtEl>
                                        <p:attrNameLst>
                                          <p:attrName>style.visibility</p:attrName>
                                        </p:attrNameLst>
                                      </p:cBhvr>
                                      <p:to>
                                        <p:strVal val="hidden"/>
                                      </p:to>
                                    </p:set>
                                  </p:childTnLst>
                                </p:cTn>
                              </p:par>
                            </p:childTnLst>
                          </p:cTn>
                        </p:par>
                        <p:par>
                          <p:cTn id="76" fill="hold">
                            <p:stCondLst>
                              <p:cond delay="720"/>
                            </p:stCondLst>
                            <p:childTnLst>
                              <p:par>
                                <p:cTn id="77" presetID="10" presetClass="exit" presetSubtype="0" fill="hold" nodeType="afterEffect">
                                  <p:stCondLst>
                                    <p:cond delay="0"/>
                                  </p:stCondLst>
                                  <p:childTnLst>
                                    <p:animEffect transition="out" filter="fade">
                                      <p:cBhvr>
                                        <p:cTn id="78" dur="40"/>
                                        <p:tgtEl>
                                          <p:spTgt spid="445"/>
                                        </p:tgtEl>
                                      </p:cBhvr>
                                    </p:animEffect>
                                    <p:set>
                                      <p:cBhvr>
                                        <p:cTn id="79" dur="1" fill="hold">
                                          <p:stCondLst>
                                            <p:cond delay="40"/>
                                          </p:stCondLst>
                                        </p:cTn>
                                        <p:tgtEl>
                                          <p:spTgt spid="445"/>
                                        </p:tgtEl>
                                        <p:attrNameLst>
                                          <p:attrName>style.visibility</p:attrName>
                                        </p:attrNameLst>
                                      </p:cBhvr>
                                      <p:to>
                                        <p:strVal val="hidden"/>
                                      </p:to>
                                    </p:set>
                                  </p:childTnLst>
                                </p:cTn>
                              </p:par>
                            </p:childTnLst>
                          </p:cTn>
                        </p:par>
                        <p:par>
                          <p:cTn id="80" fill="hold">
                            <p:stCondLst>
                              <p:cond delay="760"/>
                            </p:stCondLst>
                            <p:childTnLst>
                              <p:par>
                                <p:cTn id="81" presetID="10" presetClass="exit" presetSubtype="0" fill="hold" nodeType="afterEffect">
                                  <p:stCondLst>
                                    <p:cond delay="0"/>
                                  </p:stCondLst>
                                  <p:childTnLst>
                                    <p:animEffect transition="out" filter="fade">
                                      <p:cBhvr>
                                        <p:cTn id="82" dur="40"/>
                                        <p:tgtEl>
                                          <p:spTgt spid="429"/>
                                        </p:tgtEl>
                                      </p:cBhvr>
                                    </p:animEffect>
                                    <p:set>
                                      <p:cBhvr>
                                        <p:cTn id="83" dur="1" fill="hold">
                                          <p:stCondLst>
                                            <p:cond delay="40"/>
                                          </p:stCondLst>
                                        </p:cTn>
                                        <p:tgtEl>
                                          <p:spTgt spid="429"/>
                                        </p:tgtEl>
                                        <p:attrNameLst>
                                          <p:attrName>style.visibility</p:attrName>
                                        </p:attrNameLst>
                                      </p:cBhvr>
                                      <p:to>
                                        <p:strVal val="hidden"/>
                                      </p:to>
                                    </p:set>
                                  </p:childTnLst>
                                </p:cTn>
                              </p:par>
                            </p:childTnLst>
                          </p:cTn>
                        </p:par>
                        <p:par>
                          <p:cTn id="84" fill="hold">
                            <p:stCondLst>
                              <p:cond delay="800"/>
                            </p:stCondLst>
                            <p:childTnLst>
                              <p:par>
                                <p:cTn id="85" presetID="10" presetClass="exit" presetSubtype="0" fill="hold" nodeType="afterEffect">
                                  <p:stCondLst>
                                    <p:cond delay="0"/>
                                  </p:stCondLst>
                                  <p:childTnLst>
                                    <p:animEffect transition="out" filter="fade">
                                      <p:cBhvr>
                                        <p:cTn id="86" dur="40"/>
                                        <p:tgtEl>
                                          <p:spTgt spid="437"/>
                                        </p:tgtEl>
                                      </p:cBhvr>
                                    </p:animEffect>
                                    <p:set>
                                      <p:cBhvr>
                                        <p:cTn id="87" dur="1" fill="hold">
                                          <p:stCondLst>
                                            <p:cond delay="40"/>
                                          </p:stCondLst>
                                        </p:cTn>
                                        <p:tgtEl>
                                          <p:spTgt spid="437"/>
                                        </p:tgtEl>
                                        <p:attrNameLst>
                                          <p:attrName>style.visibility</p:attrName>
                                        </p:attrNameLst>
                                      </p:cBhvr>
                                      <p:to>
                                        <p:strVal val="hidden"/>
                                      </p:to>
                                    </p:set>
                                  </p:childTnLst>
                                </p:cTn>
                              </p:par>
                            </p:childTnLst>
                          </p:cTn>
                        </p:par>
                        <p:par>
                          <p:cTn id="88" fill="hold">
                            <p:stCondLst>
                              <p:cond delay="840"/>
                            </p:stCondLst>
                            <p:childTnLst>
                              <p:par>
                                <p:cTn id="89" presetID="10" presetClass="exit" presetSubtype="0" fill="hold" nodeType="afterEffect">
                                  <p:stCondLst>
                                    <p:cond delay="0"/>
                                  </p:stCondLst>
                                  <p:childTnLst>
                                    <p:animEffect transition="out" filter="fade">
                                      <p:cBhvr>
                                        <p:cTn id="90" dur="40"/>
                                        <p:tgtEl>
                                          <p:spTgt spid="436"/>
                                        </p:tgtEl>
                                      </p:cBhvr>
                                    </p:animEffect>
                                    <p:set>
                                      <p:cBhvr>
                                        <p:cTn id="91" dur="1" fill="hold">
                                          <p:stCondLst>
                                            <p:cond delay="40"/>
                                          </p:stCondLst>
                                        </p:cTn>
                                        <p:tgtEl>
                                          <p:spTgt spid="436"/>
                                        </p:tgtEl>
                                        <p:attrNameLst>
                                          <p:attrName>style.visibility</p:attrName>
                                        </p:attrNameLst>
                                      </p:cBhvr>
                                      <p:to>
                                        <p:strVal val="hidden"/>
                                      </p:to>
                                    </p:set>
                                  </p:childTnLst>
                                </p:cTn>
                              </p:par>
                            </p:childTnLst>
                          </p:cTn>
                        </p:par>
                        <p:par>
                          <p:cTn id="92" fill="hold">
                            <p:stCondLst>
                              <p:cond delay="880"/>
                            </p:stCondLst>
                            <p:childTnLst>
                              <p:par>
                                <p:cTn id="93" presetID="10" presetClass="exit" presetSubtype="0" fill="hold" nodeType="afterEffect">
                                  <p:stCondLst>
                                    <p:cond delay="0"/>
                                  </p:stCondLst>
                                  <p:childTnLst>
                                    <p:animEffect transition="out" filter="fade">
                                      <p:cBhvr>
                                        <p:cTn id="94" dur="40"/>
                                        <p:tgtEl>
                                          <p:spTgt spid="433"/>
                                        </p:tgtEl>
                                      </p:cBhvr>
                                    </p:animEffect>
                                    <p:set>
                                      <p:cBhvr>
                                        <p:cTn id="95" dur="1" fill="hold">
                                          <p:stCondLst>
                                            <p:cond delay="40"/>
                                          </p:stCondLst>
                                        </p:cTn>
                                        <p:tgtEl>
                                          <p:spTgt spid="433"/>
                                        </p:tgtEl>
                                        <p:attrNameLst>
                                          <p:attrName>style.visibility</p:attrName>
                                        </p:attrNameLst>
                                      </p:cBhvr>
                                      <p:to>
                                        <p:strVal val="hidden"/>
                                      </p:to>
                                    </p:set>
                                  </p:childTnLst>
                                </p:cTn>
                              </p:par>
                            </p:childTnLst>
                          </p:cTn>
                        </p:par>
                        <p:par>
                          <p:cTn id="96" fill="hold">
                            <p:stCondLst>
                              <p:cond delay="920"/>
                            </p:stCondLst>
                            <p:childTnLst>
                              <p:par>
                                <p:cTn id="97" presetID="10" presetClass="exit" presetSubtype="0" fill="hold" nodeType="afterEffect">
                                  <p:stCondLst>
                                    <p:cond delay="0"/>
                                  </p:stCondLst>
                                  <p:childTnLst>
                                    <p:animEffect transition="out" filter="fade">
                                      <p:cBhvr>
                                        <p:cTn id="98" dur="40"/>
                                        <p:tgtEl>
                                          <p:spTgt spid="454"/>
                                        </p:tgtEl>
                                      </p:cBhvr>
                                    </p:animEffect>
                                    <p:set>
                                      <p:cBhvr>
                                        <p:cTn id="99" dur="1" fill="hold">
                                          <p:stCondLst>
                                            <p:cond delay="40"/>
                                          </p:stCondLst>
                                        </p:cTn>
                                        <p:tgtEl>
                                          <p:spTgt spid="454"/>
                                        </p:tgtEl>
                                        <p:attrNameLst>
                                          <p:attrName>style.visibility</p:attrName>
                                        </p:attrNameLst>
                                      </p:cBhvr>
                                      <p:to>
                                        <p:strVal val="hidden"/>
                                      </p:to>
                                    </p:set>
                                  </p:childTnLst>
                                </p:cTn>
                              </p:par>
                            </p:childTnLst>
                          </p:cTn>
                        </p:par>
                        <p:par>
                          <p:cTn id="100" fill="hold">
                            <p:stCondLst>
                              <p:cond delay="960"/>
                            </p:stCondLst>
                            <p:childTnLst>
                              <p:par>
                                <p:cTn id="101" presetID="10" presetClass="exit" presetSubtype="0" fill="hold" nodeType="afterEffect">
                                  <p:stCondLst>
                                    <p:cond delay="0"/>
                                  </p:stCondLst>
                                  <p:childTnLst>
                                    <p:animEffect transition="out" filter="fade">
                                      <p:cBhvr>
                                        <p:cTn id="102" dur="40"/>
                                        <p:tgtEl>
                                          <p:spTgt spid="452"/>
                                        </p:tgtEl>
                                      </p:cBhvr>
                                    </p:animEffect>
                                    <p:set>
                                      <p:cBhvr>
                                        <p:cTn id="103" dur="1" fill="hold">
                                          <p:stCondLst>
                                            <p:cond delay="40"/>
                                          </p:stCondLst>
                                        </p:cTn>
                                        <p:tgtEl>
                                          <p:spTgt spid="452"/>
                                        </p:tgtEl>
                                        <p:attrNameLst>
                                          <p:attrName>style.visibility</p:attrName>
                                        </p:attrNameLst>
                                      </p:cBhvr>
                                      <p:to>
                                        <p:strVal val="hidden"/>
                                      </p:to>
                                    </p:set>
                                  </p:childTnLst>
                                </p:cTn>
                              </p:par>
                            </p:childTnLst>
                          </p:cTn>
                        </p:par>
                        <p:par>
                          <p:cTn id="104" fill="hold">
                            <p:stCondLst>
                              <p:cond delay="1000"/>
                            </p:stCondLst>
                            <p:childTnLst>
                              <p:par>
                                <p:cTn id="105" presetID="10" presetClass="exit" presetSubtype="0" fill="hold" nodeType="afterEffect">
                                  <p:stCondLst>
                                    <p:cond delay="0"/>
                                  </p:stCondLst>
                                  <p:childTnLst>
                                    <p:animEffect transition="out" filter="fade">
                                      <p:cBhvr>
                                        <p:cTn id="106" dur="40"/>
                                        <p:tgtEl>
                                          <p:spTgt spid="444"/>
                                        </p:tgtEl>
                                      </p:cBhvr>
                                    </p:animEffect>
                                    <p:set>
                                      <p:cBhvr>
                                        <p:cTn id="107" dur="1" fill="hold">
                                          <p:stCondLst>
                                            <p:cond delay="40"/>
                                          </p:stCondLst>
                                        </p:cTn>
                                        <p:tgtEl>
                                          <p:spTgt spid="444"/>
                                        </p:tgtEl>
                                        <p:attrNameLst>
                                          <p:attrName>style.visibility</p:attrName>
                                        </p:attrNameLst>
                                      </p:cBhvr>
                                      <p:to>
                                        <p:strVal val="hidden"/>
                                      </p:to>
                                    </p:set>
                                  </p:childTnLst>
                                </p:cTn>
                              </p:par>
                            </p:childTnLst>
                          </p:cTn>
                        </p:par>
                        <p:par>
                          <p:cTn id="108" fill="hold">
                            <p:stCondLst>
                              <p:cond delay="1040"/>
                            </p:stCondLst>
                            <p:childTnLst>
                              <p:par>
                                <p:cTn id="109" presetID="10" presetClass="exit" presetSubtype="0" fill="hold" nodeType="afterEffect">
                                  <p:stCondLst>
                                    <p:cond delay="0"/>
                                  </p:stCondLst>
                                  <p:childTnLst>
                                    <p:animEffect transition="out" filter="fade">
                                      <p:cBhvr>
                                        <p:cTn id="110" dur="40"/>
                                        <p:tgtEl>
                                          <p:spTgt spid="447"/>
                                        </p:tgtEl>
                                      </p:cBhvr>
                                    </p:animEffect>
                                    <p:set>
                                      <p:cBhvr>
                                        <p:cTn id="111" dur="1" fill="hold">
                                          <p:stCondLst>
                                            <p:cond delay="40"/>
                                          </p:stCondLst>
                                        </p:cTn>
                                        <p:tgtEl>
                                          <p:spTgt spid="447"/>
                                        </p:tgtEl>
                                        <p:attrNameLst>
                                          <p:attrName>style.visibility</p:attrName>
                                        </p:attrNameLst>
                                      </p:cBhvr>
                                      <p:to>
                                        <p:strVal val="hidden"/>
                                      </p:to>
                                    </p:set>
                                  </p:childTnLst>
                                </p:cTn>
                              </p:par>
                            </p:childTnLst>
                          </p:cTn>
                        </p:par>
                        <p:par>
                          <p:cTn id="112" fill="hold">
                            <p:stCondLst>
                              <p:cond delay="1080"/>
                            </p:stCondLst>
                            <p:childTnLst>
                              <p:par>
                                <p:cTn id="113" presetID="10" presetClass="exit" presetSubtype="0" fill="hold" nodeType="afterEffect">
                                  <p:stCondLst>
                                    <p:cond delay="0"/>
                                  </p:stCondLst>
                                  <p:childTnLst>
                                    <p:animEffect transition="out" filter="fade">
                                      <p:cBhvr>
                                        <p:cTn id="114" dur="40"/>
                                        <p:tgtEl>
                                          <p:spTgt spid="427"/>
                                        </p:tgtEl>
                                      </p:cBhvr>
                                    </p:animEffect>
                                    <p:set>
                                      <p:cBhvr>
                                        <p:cTn id="115" dur="1" fill="hold">
                                          <p:stCondLst>
                                            <p:cond delay="40"/>
                                          </p:stCondLst>
                                        </p:cTn>
                                        <p:tgtEl>
                                          <p:spTgt spid="427"/>
                                        </p:tgtEl>
                                        <p:attrNameLst>
                                          <p:attrName>style.visibility</p:attrName>
                                        </p:attrNameLst>
                                      </p:cBhvr>
                                      <p:to>
                                        <p:strVal val="hidden"/>
                                      </p:to>
                                    </p:set>
                                  </p:childTnLst>
                                </p:cTn>
                              </p:par>
                            </p:childTnLst>
                          </p:cTn>
                        </p:par>
                        <p:par>
                          <p:cTn id="116" fill="hold">
                            <p:stCondLst>
                              <p:cond delay="1120"/>
                            </p:stCondLst>
                            <p:childTnLst>
                              <p:par>
                                <p:cTn id="117" presetID="10" presetClass="exit" presetSubtype="0" fill="hold" nodeType="afterEffect">
                                  <p:stCondLst>
                                    <p:cond delay="0"/>
                                  </p:stCondLst>
                                  <p:childTnLst>
                                    <p:animEffect transition="out" filter="fade">
                                      <p:cBhvr>
                                        <p:cTn id="118" dur="40"/>
                                        <p:tgtEl>
                                          <p:spTgt spid="461"/>
                                        </p:tgtEl>
                                      </p:cBhvr>
                                    </p:animEffect>
                                    <p:set>
                                      <p:cBhvr>
                                        <p:cTn id="119" dur="1" fill="hold">
                                          <p:stCondLst>
                                            <p:cond delay="40"/>
                                          </p:stCondLst>
                                        </p:cTn>
                                        <p:tgtEl>
                                          <p:spTgt spid="461"/>
                                        </p:tgtEl>
                                        <p:attrNameLst>
                                          <p:attrName>style.visibility</p:attrName>
                                        </p:attrNameLst>
                                      </p:cBhvr>
                                      <p:to>
                                        <p:strVal val="hidden"/>
                                      </p:to>
                                    </p:set>
                                  </p:childTnLst>
                                </p:cTn>
                              </p:par>
                            </p:childTnLst>
                          </p:cTn>
                        </p:par>
                        <p:par>
                          <p:cTn id="120" fill="hold">
                            <p:stCondLst>
                              <p:cond delay="1160"/>
                            </p:stCondLst>
                            <p:childTnLst>
                              <p:par>
                                <p:cTn id="121" presetID="10" presetClass="exit" presetSubtype="0" fill="hold" nodeType="afterEffect">
                                  <p:stCondLst>
                                    <p:cond delay="0"/>
                                  </p:stCondLst>
                                  <p:childTnLst>
                                    <p:animEffect transition="out" filter="fade">
                                      <p:cBhvr>
                                        <p:cTn id="122" dur="40"/>
                                        <p:tgtEl>
                                          <p:spTgt spid="486"/>
                                        </p:tgtEl>
                                      </p:cBhvr>
                                    </p:animEffect>
                                    <p:set>
                                      <p:cBhvr>
                                        <p:cTn id="123" dur="1" fill="hold">
                                          <p:stCondLst>
                                            <p:cond delay="40"/>
                                          </p:stCondLst>
                                        </p:cTn>
                                        <p:tgtEl>
                                          <p:spTgt spid="486"/>
                                        </p:tgtEl>
                                        <p:attrNameLst>
                                          <p:attrName>style.visibility</p:attrName>
                                        </p:attrNameLst>
                                      </p:cBhvr>
                                      <p:to>
                                        <p:strVal val="hidden"/>
                                      </p:to>
                                    </p:set>
                                  </p:childTnLst>
                                </p:cTn>
                              </p:par>
                            </p:childTnLst>
                          </p:cTn>
                        </p:par>
                        <p:par>
                          <p:cTn id="124" fill="hold">
                            <p:stCondLst>
                              <p:cond delay="1200"/>
                            </p:stCondLst>
                            <p:childTnLst>
                              <p:par>
                                <p:cTn id="125" presetID="10" presetClass="exit" presetSubtype="0" fill="hold" nodeType="afterEffect">
                                  <p:stCondLst>
                                    <p:cond delay="0"/>
                                  </p:stCondLst>
                                  <p:childTnLst>
                                    <p:animEffect transition="out" filter="fade">
                                      <p:cBhvr>
                                        <p:cTn id="126" dur="40"/>
                                        <p:tgtEl>
                                          <p:spTgt spid="473"/>
                                        </p:tgtEl>
                                      </p:cBhvr>
                                    </p:animEffect>
                                    <p:set>
                                      <p:cBhvr>
                                        <p:cTn id="127" dur="1" fill="hold">
                                          <p:stCondLst>
                                            <p:cond delay="40"/>
                                          </p:stCondLst>
                                        </p:cTn>
                                        <p:tgtEl>
                                          <p:spTgt spid="473"/>
                                        </p:tgtEl>
                                        <p:attrNameLst>
                                          <p:attrName>style.visibility</p:attrName>
                                        </p:attrNameLst>
                                      </p:cBhvr>
                                      <p:to>
                                        <p:strVal val="hidden"/>
                                      </p:to>
                                    </p:set>
                                  </p:childTnLst>
                                </p:cTn>
                              </p:par>
                            </p:childTnLst>
                          </p:cTn>
                        </p:par>
                        <p:par>
                          <p:cTn id="128" fill="hold">
                            <p:stCondLst>
                              <p:cond delay="1240"/>
                            </p:stCondLst>
                            <p:childTnLst>
                              <p:par>
                                <p:cTn id="129" presetID="10" presetClass="exit" presetSubtype="0" fill="hold" nodeType="afterEffect">
                                  <p:stCondLst>
                                    <p:cond delay="0"/>
                                  </p:stCondLst>
                                  <p:childTnLst>
                                    <p:animEffect transition="out" filter="fade">
                                      <p:cBhvr>
                                        <p:cTn id="130" dur="40"/>
                                        <p:tgtEl>
                                          <p:spTgt spid="431"/>
                                        </p:tgtEl>
                                      </p:cBhvr>
                                    </p:animEffect>
                                    <p:set>
                                      <p:cBhvr>
                                        <p:cTn id="131" dur="1" fill="hold">
                                          <p:stCondLst>
                                            <p:cond delay="40"/>
                                          </p:stCondLst>
                                        </p:cTn>
                                        <p:tgtEl>
                                          <p:spTgt spid="431"/>
                                        </p:tgtEl>
                                        <p:attrNameLst>
                                          <p:attrName>style.visibility</p:attrName>
                                        </p:attrNameLst>
                                      </p:cBhvr>
                                      <p:to>
                                        <p:strVal val="hidden"/>
                                      </p:to>
                                    </p:set>
                                  </p:childTnLst>
                                </p:cTn>
                              </p:par>
                            </p:childTnLst>
                          </p:cTn>
                        </p:par>
                        <p:par>
                          <p:cTn id="132" fill="hold">
                            <p:stCondLst>
                              <p:cond delay="1280"/>
                            </p:stCondLst>
                            <p:childTnLst>
                              <p:par>
                                <p:cTn id="133" presetID="10" presetClass="exit" presetSubtype="0" fill="hold" nodeType="afterEffect">
                                  <p:stCondLst>
                                    <p:cond delay="0"/>
                                  </p:stCondLst>
                                  <p:childTnLst>
                                    <p:animEffect transition="out" filter="fade">
                                      <p:cBhvr>
                                        <p:cTn id="134" dur="40"/>
                                        <p:tgtEl>
                                          <p:spTgt spid="441"/>
                                        </p:tgtEl>
                                      </p:cBhvr>
                                    </p:animEffect>
                                    <p:set>
                                      <p:cBhvr>
                                        <p:cTn id="135" dur="1" fill="hold">
                                          <p:stCondLst>
                                            <p:cond delay="40"/>
                                          </p:stCondLst>
                                        </p:cTn>
                                        <p:tgtEl>
                                          <p:spTgt spid="441"/>
                                        </p:tgtEl>
                                        <p:attrNameLst>
                                          <p:attrName>style.visibility</p:attrName>
                                        </p:attrNameLst>
                                      </p:cBhvr>
                                      <p:to>
                                        <p:strVal val="hidden"/>
                                      </p:to>
                                    </p:set>
                                  </p:childTnLst>
                                </p:cTn>
                              </p:par>
                            </p:childTnLst>
                          </p:cTn>
                        </p:par>
                        <p:par>
                          <p:cTn id="136" fill="hold">
                            <p:stCondLst>
                              <p:cond delay="1320"/>
                            </p:stCondLst>
                            <p:childTnLst>
                              <p:par>
                                <p:cTn id="137" presetID="10" presetClass="exit" presetSubtype="0" fill="hold" nodeType="afterEffect">
                                  <p:stCondLst>
                                    <p:cond delay="0"/>
                                  </p:stCondLst>
                                  <p:childTnLst>
                                    <p:animEffect transition="out" filter="fade">
                                      <p:cBhvr>
                                        <p:cTn id="138" dur="40"/>
                                        <p:tgtEl>
                                          <p:spTgt spid="487"/>
                                        </p:tgtEl>
                                      </p:cBhvr>
                                    </p:animEffect>
                                    <p:set>
                                      <p:cBhvr>
                                        <p:cTn id="139" dur="1" fill="hold">
                                          <p:stCondLst>
                                            <p:cond delay="40"/>
                                          </p:stCondLst>
                                        </p:cTn>
                                        <p:tgtEl>
                                          <p:spTgt spid="487"/>
                                        </p:tgtEl>
                                        <p:attrNameLst>
                                          <p:attrName>style.visibility</p:attrName>
                                        </p:attrNameLst>
                                      </p:cBhvr>
                                      <p:to>
                                        <p:strVal val="hidden"/>
                                      </p:to>
                                    </p:set>
                                  </p:childTnLst>
                                </p:cTn>
                              </p:par>
                            </p:childTnLst>
                          </p:cTn>
                        </p:par>
                        <p:par>
                          <p:cTn id="140" fill="hold">
                            <p:stCondLst>
                              <p:cond delay="1360"/>
                            </p:stCondLst>
                            <p:childTnLst>
                              <p:par>
                                <p:cTn id="141" presetID="10" presetClass="exit" presetSubtype="0" fill="hold" nodeType="afterEffect">
                                  <p:stCondLst>
                                    <p:cond delay="0"/>
                                  </p:stCondLst>
                                  <p:childTnLst>
                                    <p:animEffect transition="out" filter="fade">
                                      <p:cBhvr>
                                        <p:cTn id="142" dur="40"/>
                                        <p:tgtEl>
                                          <p:spTgt spid="481"/>
                                        </p:tgtEl>
                                      </p:cBhvr>
                                    </p:animEffect>
                                    <p:set>
                                      <p:cBhvr>
                                        <p:cTn id="143" dur="1" fill="hold">
                                          <p:stCondLst>
                                            <p:cond delay="40"/>
                                          </p:stCondLst>
                                        </p:cTn>
                                        <p:tgtEl>
                                          <p:spTgt spid="481"/>
                                        </p:tgtEl>
                                        <p:attrNameLst>
                                          <p:attrName>style.visibility</p:attrName>
                                        </p:attrNameLst>
                                      </p:cBhvr>
                                      <p:to>
                                        <p:strVal val="hidden"/>
                                      </p:to>
                                    </p:set>
                                  </p:childTnLst>
                                </p:cTn>
                              </p:par>
                            </p:childTnLst>
                          </p:cTn>
                        </p:par>
                        <p:par>
                          <p:cTn id="144" fill="hold">
                            <p:stCondLst>
                              <p:cond delay="1400"/>
                            </p:stCondLst>
                            <p:childTnLst>
                              <p:par>
                                <p:cTn id="145" presetID="10" presetClass="exit" presetSubtype="0" fill="hold" nodeType="afterEffect">
                                  <p:stCondLst>
                                    <p:cond delay="0"/>
                                  </p:stCondLst>
                                  <p:childTnLst>
                                    <p:animEffect transition="out" filter="fade">
                                      <p:cBhvr>
                                        <p:cTn id="146" dur="40"/>
                                        <p:tgtEl>
                                          <p:spTgt spid="432"/>
                                        </p:tgtEl>
                                      </p:cBhvr>
                                    </p:animEffect>
                                    <p:set>
                                      <p:cBhvr>
                                        <p:cTn id="147" dur="1" fill="hold">
                                          <p:stCondLst>
                                            <p:cond delay="40"/>
                                          </p:stCondLst>
                                        </p:cTn>
                                        <p:tgtEl>
                                          <p:spTgt spid="432"/>
                                        </p:tgtEl>
                                        <p:attrNameLst>
                                          <p:attrName>style.visibility</p:attrName>
                                        </p:attrNameLst>
                                      </p:cBhvr>
                                      <p:to>
                                        <p:strVal val="hidden"/>
                                      </p:to>
                                    </p:set>
                                  </p:childTnLst>
                                </p:cTn>
                              </p:par>
                            </p:childTnLst>
                          </p:cTn>
                        </p:par>
                        <p:par>
                          <p:cTn id="148" fill="hold">
                            <p:stCondLst>
                              <p:cond delay="1440"/>
                            </p:stCondLst>
                            <p:childTnLst>
                              <p:par>
                                <p:cTn id="149" presetID="10" presetClass="exit" presetSubtype="0" fill="hold" nodeType="afterEffect">
                                  <p:stCondLst>
                                    <p:cond delay="0"/>
                                  </p:stCondLst>
                                  <p:childTnLst>
                                    <p:animEffect transition="out" filter="fade">
                                      <p:cBhvr>
                                        <p:cTn id="150" dur="40"/>
                                        <p:tgtEl>
                                          <p:spTgt spid="446"/>
                                        </p:tgtEl>
                                      </p:cBhvr>
                                    </p:animEffect>
                                    <p:set>
                                      <p:cBhvr>
                                        <p:cTn id="151" dur="1" fill="hold">
                                          <p:stCondLst>
                                            <p:cond delay="40"/>
                                          </p:stCondLst>
                                        </p:cTn>
                                        <p:tgtEl>
                                          <p:spTgt spid="446"/>
                                        </p:tgtEl>
                                        <p:attrNameLst>
                                          <p:attrName>style.visibility</p:attrName>
                                        </p:attrNameLst>
                                      </p:cBhvr>
                                      <p:to>
                                        <p:strVal val="hidden"/>
                                      </p:to>
                                    </p:set>
                                  </p:childTnLst>
                                </p:cTn>
                              </p:par>
                            </p:childTnLst>
                          </p:cTn>
                        </p:par>
                        <p:par>
                          <p:cTn id="152" fill="hold">
                            <p:stCondLst>
                              <p:cond delay="1480"/>
                            </p:stCondLst>
                            <p:childTnLst>
                              <p:par>
                                <p:cTn id="153" presetID="10" presetClass="exit" presetSubtype="0" fill="hold" nodeType="afterEffect">
                                  <p:stCondLst>
                                    <p:cond delay="0"/>
                                  </p:stCondLst>
                                  <p:childTnLst>
                                    <p:animEffect transition="out" filter="fade">
                                      <p:cBhvr>
                                        <p:cTn id="154" dur="40"/>
                                        <p:tgtEl>
                                          <p:spTgt spid="460"/>
                                        </p:tgtEl>
                                      </p:cBhvr>
                                    </p:animEffect>
                                    <p:set>
                                      <p:cBhvr>
                                        <p:cTn id="155" dur="1" fill="hold">
                                          <p:stCondLst>
                                            <p:cond delay="40"/>
                                          </p:stCondLst>
                                        </p:cTn>
                                        <p:tgtEl>
                                          <p:spTgt spid="460"/>
                                        </p:tgtEl>
                                        <p:attrNameLst>
                                          <p:attrName>style.visibility</p:attrName>
                                        </p:attrNameLst>
                                      </p:cBhvr>
                                      <p:to>
                                        <p:strVal val="hidden"/>
                                      </p:to>
                                    </p:set>
                                  </p:childTnLst>
                                </p:cTn>
                              </p:par>
                            </p:childTnLst>
                          </p:cTn>
                        </p:par>
                        <p:par>
                          <p:cTn id="156" fill="hold">
                            <p:stCondLst>
                              <p:cond delay="1520"/>
                            </p:stCondLst>
                            <p:childTnLst>
                              <p:par>
                                <p:cTn id="157" presetID="10" presetClass="exit" presetSubtype="0" fill="hold" nodeType="afterEffect">
                                  <p:stCondLst>
                                    <p:cond delay="0"/>
                                  </p:stCondLst>
                                  <p:childTnLst>
                                    <p:animEffect transition="out" filter="fade">
                                      <p:cBhvr>
                                        <p:cTn id="158" dur="40"/>
                                        <p:tgtEl>
                                          <p:spTgt spid="475"/>
                                        </p:tgtEl>
                                      </p:cBhvr>
                                    </p:animEffect>
                                    <p:set>
                                      <p:cBhvr>
                                        <p:cTn id="159" dur="1" fill="hold">
                                          <p:stCondLst>
                                            <p:cond delay="40"/>
                                          </p:stCondLst>
                                        </p:cTn>
                                        <p:tgtEl>
                                          <p:spTgt spid="475"/>
                                        </p:tgtEl>
                                        <p:attrNameLst>
                                          <p:attrName>style.visibility</p:attrName>
                                        </p:attrNameLst>
                                      </p:cBhvr>
                                      <p:to>
                                        <p:strVal val="hidden"/>
                                      </p:to>
                                    </p:set>
                                  </p:childTnLst>
                                </p:cTn>
                              </p:par>
                            </p:childTnLst>
                          </p:cTn>
                        </p:par>
                        <p:par>
                          <p:cTn id="160" fill="hold">
                            <p:stCondLst>
                              <p:cond delay="1560"/>
                            </p:stCondLst>
                            <p:childTnLst>
                              <p:par>
                                <p:cTn id="161" presetID="10" presetClass="exit" presetSubtype="0" fill="hold" nodeType="afterEffect">
                                  <p:stCondLst>
                                    <p:cond delay="0"/>
                                  </p:stCondLst>
                                  <p:childTnLst>
                                    <p:animEffect transition="out" filter="fade">
                                      <p:cBhvr>
                                        <p:cTn id="162" dur="40"/>
                                        <p:tgtEl>
                                          <p:spTgt spid="468"/>
                                        </p:tgtEl>
                                      </p:cBhvr>
                                    </p:animEffect>
                                    <p:set>
                                      <p:cBhvr>
                                        <p:cTn id="163" dur="1" fill="hold">
                                          <p:stCondLst>
                                            <p:cond delay="40"/>
                                          </p:stCondLst>
                                        </p:cTn>
                                        <p:tgtEl>
                                          <p:spTgt spid="468"/>
                                        </p:tgtEl>
                                        <p:attrNameLst>
                                          <p:attrName>style.visibility</p:attrName>
                                        </p:attrNameLst>
                                      </p:cBhvr>
                                      <p:to>
                                        <p:strVal val="hidden"/>
                                      </p:to>
                                    </p:set>
                                  </p:childTnLst>
                                </p:cTn>
                              </p:par>
                            </p:childTnLst>
                          </p:cTn>
                        </p:par>
                        <p:par>
                          <p:cTn id="164" fill="hold">
                            <p:stCondLst>
                              <p:cond delay="1600"/>
                            </p:stCondLst>
                            <p:childTnLst>
                              <p:par>
                                <p:cTn id="165" presetID="10" presetClass="exit" presetSubtype="0" fill="hold" nodeType="afterEffect">
                                  <p:stCondLst>
                                    <p:cond delay="0"/>
                                  </p:stCondLst>
                                  <p:childTnLst>
                                    <p:animEffect transition="out" filter="fade">
                                      <p:cBhvr>
                                        <p:cTn id="166" dur="40"/>
                                        <p:tgtEl>
                                          <p:spTgt spid="488"/>
                                        </p:tgtEl>
                                      </p:cBhvr>
                                    </p:animEffect>
                                    <p:set>
                                      <p:cBhvr>
                                        <p:cTn id="167" dur="1" fill="hold">
                                          <p:stCondLst>
                                            <p:cond delay="40"/>
                                          </p:stCondLst>
                                        </p:cTn>
                                        <p:tgtEl>
                                          <p:spTgt spid="488"/>
                                        </p:tgtEl>
                                        <p:attrNameLst>
                                          <p:attrName>style.visibility</p:attrName>
                                        </p:attrNameLst>
                                      </p:cBhvr>
                                      <p:to>
                                        <p:strVal val="hidden"/>
                                      </p:to>
                                    </p:set>
                                  </p:childTnLst>
                                </p:cTn>
                              </p:par>
                            </p:childTnLst>
                          </p:cTn>
                        </p:par>
                        <p:par>
                          <p:cTn id="168" fill="hold">
                            <p:stCondLst>
                              <p:cond delay="1640"/>
                            </p:stCondLst>
                            <p:childTnLst>
                              <p:par>
                                <p:cTn id="169" presetID="10" presetClass="exit" presetSubtype="0" fill="hold" nodeType="afterEffect">
                                  <p:stCondLst>
                                    <p:cond delay="0"/>
                                  </p:stCondLst>
                                  <p:childTnLst>
                                    <p:animEffect transition="out" filter="fade">
                                      <p:cBhvr>
                                        <p:cTn id="170" dur="40"/>
                                        <p:tgtEl>
                                          <p:spTgt spid="485"/>
                                        </p:tgtEl>
                                      </p:cBhvr>
                                    </p:animEffect>
                                    <p:set>
                                      <p:cBhvr>
                                        <p:cTn id="171" dur="1" fill="hold">
                                          <p:stCondLst>
                                            <p:cond delay="40"/>
                                          </p:stCondLst>
                                        </p:cTn>
                                        <p:tgtEl>
                                          <p:spTgt spid="485"/>
                                        </p:tgtEl>
                                        <p:attrNameLst>
                                          <p:attrName>style.visibility</p:attrName>
                                        </p:attrNameLst>
                                      </p:cBhvr>
                                      <p:to>
                                        <p:strVal val="hidden"/>
                                      </p:to>
                                    </p:set>
                                  </p:childTnLst>
                                </p:cTn>
                              </p:par>
                            </p:childTnLst>
                          </p:cTn>
                        </p:par>
                        <p:par>
                          <p:cTn id="172" fill="hold">
                            <p:stCondLst>
                              <p:cond delay="1680"/>
                            </p:stCondLst>
                            <p:childTnLst>
                              <p:par>
                                <p:cTn id="173" presetID="10" presetClass="exit" presetSubtype="0" fill="hold" nodeType="afterEffect">
                                  <p:stCondLst>
                                    <p:cond delay="0"/>
                                  </p:stCondLst>
                                  <p:childTnLst>
                                    <p:animEffect transition="out" filter="fade">
                                      <p:cBhvr>
                                        <p:cTn id="174" dur="40"/>
                                        <p:tgtEl>
                                          <p:spTgt spid="474"/>
                                        </p:tgtEl>
                                      </p:cBhvr>
                                    </p:animEffect>
                                    <p:set>
                                      <p:cBhvr>
                                        <p:cTn id="175" dur="1" fill="hold">
                                          <p:stCondLst>
                                            <p:cond delay="40"/>
                                          </p:stCondLst>
                                        </p:cTn>
                                        <p:tgtEl>
                                          <p:spTgt spid="474"/>
                                        </p:tgtEl>
                                        <p:attrNameLst>
                                          <p:attrName>style.visibility</p:attrName>
                                        </p:attrNameLst>
                                      </p:cBhvr>
                                      <p:to>
                                        <p:strVal val="hidden"/>
                                      </p:to>
                                    </p:set>
                                  </p:childTnLst>
                                </p:cTn>
                              </p:par>
                            </p:childTnLst>
                          </p:cTn>
                        </p:par>
                        <p:par>
                          <p:cTn id="176" fill="hold">
                            <p:stCondLst>
                              <p:cond delay="1720"/>
                            </p:stCondLst>
                            <p:childTnLst>
                              <p:par>
                                <p:cTn id="177" presetID="10" presetClass="exit" presetSubtype="0" fill="hold" nodeType="afterEffect">
                                  <p:stCondLst>
                                    <p:cond delay="0"/>
                                  </p:stCondLst>
                                  <p:childTnLst>
                                    <p:animEffect transition="out" filter="fade">
                                      <p:cBhvr>
                                        <p:cTn id="178" dur="40"/>
                                        <p:tgtEl>
                                          <p:spTgt spid="449"/>
                                        </p:tgtEl>
                                      </p:cBhvr>
                                    </p:animEffect>
                                    <p:set>
                                      <p:cBhvr>
                                        <p:cTn id="179" dur="1" fill="hold">
                                          <p:stCondLst>
                                            <p:cond delay="40"/>
                                          </p:stCondLst>
                                        </p:cTn>
                                        <p:tgtEl>
                                          <p:spTgt spid="449"/>
                                        </p:tgtEl>
                                        <p:attrNameLst>
                                          <p:attrName>style.visibility</p:attrName>
                                        </p:attrNameLst>
                                      </p:cBhvr>
                                      <p:to>
                                        <p:strVal val="hidden"/>
                                      </p:to>
                                    </p:set>
                                  </p:childTnLst>
                                </p:cTn>
                              </p:par>
                            </p:childTnLst>
                          </p:cTn>
                        </p:par>
                        <p:par>
                          <p:cTn id="180" fill="hold">
                            <p:stCondLst>
                              <p:cond delay="1760"/>
                            </p:stCondLst>
                            <p:childTnLst>
                              <p:par>
                                <p:cTn id="181" presetID="10" presetClass="exit" presetSubtype="0" fill="hold" nodeType="afterEffect">
                                  <p:stCondLst>
                                    <p:cond delay="0"/>
                                  </p:stCondLst>
                                  <p:childTnLst>
                                    <p:animEffect transition="out" filter="fade">
                                      <p:cBhvr>
                                        <p:cTn id="182" dur="40"/>
                                        <p:tgtEl>
                                          <p:spTgt spid="458"/>
                                        </p:tgtEl>
                                      </p:cBhvr>
                                    </p:animEffect>
                                    <p:set>
                                      <p:cBhvr>
                                        <p:cTn id="183" dur="1" fill="hold">
                                          <p:stCondLst>
                                            <p:cond delay="40"/>
                                          </p:stCondLst>
                                        </p:cTn>
                                        <p:tgtEl>
                                          <p:spTgt spid="458"/>
                                        </p:tgtEl>
                                        <p:attrNameLst>
                                          <p:attrName>style.visibility</p:attrName>
                                        </p:attrNameLst>
                                      </p:cBhvr>
                                      <p:to>
                                        <p:strVal val="hidden"/>
                                      </p:to>
                                    </p:set>
                                  </p:childTnLst>
                                </p:cTn>
                              </p:par>
                            </p:childTnLst>
                          </p:cTn>
                        </p:par>
                        <p:par>
                          <p:cTn id="184" fill="hold">
                            <p:stCondLst>
                              <p:cond delay="1800"/>
                            </p:stCondLst>
                            <p:childTnLst>
                              <p:par>
                                <p:cTn id="185" presetID="10" presetClass="exit" presetSubtype="0" fill="hold" nodeType="afterEffect">
                                  <p:stCondLst>
                                    <p:cond delay="0"/>
                                  </p:stCondLst>
                                  <p:childTnLst>
                                    <p:animEffect transition="out" filter="fade">
                                      <p:cBhvr>
                                        <p:cTn id="186" dur="40"/>
                                        <p:tgtEl>
                                          <p:spTgt spid="463"/>
                                        </p:tgtEl>
                                      </p:cBhvr>
                                    </p:animEffect>
                                    <p:set>
                                      <p:cBhvr>
                                        <p:cTn id="187" dur="1" fill="hold">
                                          <p:stCondLst>
                                            <p:cond delay="40"/>
                                          </p:stCondLst>
                                        </p:cTn>
                                        <p:tgtEl>
                                          <p:spTgt spid="463"/>
                                        </p:tgtEl>
                                        <p:attrNameLst>
                                          <p:attrName>style.visibility</p:attrName>
                                        </p:attrNameLst>
                                      </p:cBhvr>
                                      <p:to>
                                        <p:strVal val="hidden"/>
                                      </p:to>
                                    </p:set>
                                  </p:childTnLst>
                                </p:cTn>
                              </p:par>
                            </p:childTnLst>
                          </p:cTn>
                        </p:par>
                        <p:par>
                          <p:cTn id="188" fill="hold">
                            <p:stCondLst>
                              <p:cond delay="1840"/>
                            </p:stCondLst>
                            <p:childTnLst>
                              <p:par>
                                <p:cTn id="189" presetID="10" presetClass="exit" presetSubtype="0" fill="hold" nodeType="afterEffect">
                                  <p:stCondLst>
                                    <p:cond delay="0"/>
                                  </p:stCondLst>
                                  <p:childTnLst>
                                    <p:animEffect transition="out" filter="fade">
                                      <p:cBhvr>
                                        <p:cTn id="190" dur="40"/>
                                        <p:tgtEl>
                                          <p:spTgt spid="440"/>
                                        </p:tgtEl>
                                      </p:cBhvr>
                                    </p:animEffect>
                                    <p:set>
                                      <p:cBhvr>
                                        <p:cTn id="191" dur="1" fill="hold">
                                          <p:stCondLst>
                                            <p:cond delay="40"/>
                                          </p:stCondLst>
                                        </p:cTn>
                                        <p:tgtEl>
                                          <p:spTgt spid="440"/>
                                        </p:tgtEl>
                                        <p:attrNameLst>
                                          <p:attrName>style.visibility</p:attrName>
                                        </p:attrNameLst>
                                      </p:cBhvr>
                                      <p:to>
                                        <p:strVal val="hidden"/>
                                      </p:to>
                                    </p:set>
                                  </p:childTnLst>
                                </p:cTn>
                              </p:par>
                            </p:childTnLst>
                          </p:cTn>
                        </p:par>
                        <p:par>
                          <p:cTn id="192" fill="hold">
                            <p:stCondLst>
                              <p:cond delay="1880"/>
                            </p:stCondLst>
                            <p:childTnLst>
                              <p:par>
                                <p:cTn id="193" presetID="10" presetClass="exit" presetSubtype="0" fill="hold" nodeType="afterEffect">
                                  <p:stCondLst>
                                    <p:cond delay="0"/>
                                  </p:stCondLst>
                                  <p:childTnLst>
                                    <p:animEffect transition="out" filter="fade">
                                      <p:cBhvr>
                                        <p:cTn id="194" dur="40"/>
                                        <p:tgtEl>
                                          <p:spTgt spid="439"/>
                                        </p:tgtEl>
                                      </p:cBhvr>
                                    </p:animEffect>
                                    <p:set>
                                      <p:cBhvr>
                                        <p:cTn id="195" dur="1" fill="hold">
                                          <p:stCondLst>
                                            <p:cond delay="40"/>
                                          </p:stCondLst>
                                        </p:cTn>
                                        <p:tgtEl>
                                          <p:spTgt spid="439"/>
                                        </p:tgtEl>
                                        <p:attrNameLst>
                                          <p:attrName>style.visibility</p:attrName>
                                        </p:attrNameLst>
                                      </p:cBhvr>
                                      <p:to>
                                        <p:strVal val="hidden"/>
                                      </p:to>
                                    </p:set>
                                  </p:childTnLst>
                                </p:cTn>
                              </p:par>
                            </p:childTnLst>
                          </p:cTn>
                        </p:par>
                        <p:par>
                          <p:cTn id="196" fill="hold">
                            <p:stCondLst>
                              <p:cond delay="1920"/>
                            </p:stCondLst>
                            <p:childTnLst>
                              <p:par>
                                <p:cTn id="197" presetID="10" presetClass="exit" presetSubtype="0" fill="hold" nodeType="afterEffect">
                                  <p:stCondLst>
                                    <p:cond delay="0"/>
                                  </p:stCondLst>
                                  <p:childTnLst>
                                    <p:animEffect transition="out" filter="fade">
                                      <p:cBhvr>
                                        <p:cTn id="198" dur="40"/>
                                        <p:tgtEl>
                                          <p:spTgt spid="443"/>
                                        </p:tgtEl>
                                      </p:cBhvr>
                                    </p:animEffect>
                                    <p:set>
                                      <p:cBhvr>
                                        <p:cTn id="199" dur="1" fill="hold">
                                          <p:stCondLst>
                                            <p:cond delay="40"/>
                                          </p:stCondLst>
                                        </p:cTn>
                                        <p:tgtEl>
                                          <p:spTgt spid="443"/>
                                        </p:tgtEl>
                                        <p:attrNameLst>
                                          <p:attrName>style.visibility</p:attrName>
                                        </p:attrNameLst>
                                      </p:cBhvr>
                                      <p:to>
                                        <p:strVal val="hidden"/>
                                      </p:to>
                                    </p:set>
                                  </p:childTnLst>
                                </p:cTn>
                              </p:par>
                            </p:childTnLst>
                          </p:cTn>
                        </p:par>
                        <p:par>
                          <p:cTn id="200" fill="hold">
                            <p:stCondLst>
                              <p:cond delay="1960"/>
                            </p:stCondLst>
                            <p:childTnLst>
                              <p:par>
                                <p:cTn id="201" presetID="10" presetClass="exit" presetSubtype="0" fill="hold" nodeType="afterEffect">
                                  <p:stCondLst>
                                    <p:cond delay="0"/>
                                  </p:stCondLst>
                                  <p:childTnLst>
                                    <p:animEffect transition="out" filter="fade">
                                      <p:cBhvr>
                                        <p:cTn id="202" dur="40"/>
                                        <p:tgtEl>
                                          <p:spTgt spid="482"/>
                                        </p:tgtEl>
                                      </p:cBhvr>
                                    </p:animEffect>
                                    <p:set>
                                      <p:cBhvr>
                                        <p:cTn id="203" dur="1" fill="hold">
                                          <p:stCondLst>
                                            <p:cond delay="40"/>
                                          </p:stCondLst>
                                        </p:cTn>
                                        <p:tgtEl>
                                          <p:spTgt spid="482"/>
                                        </p:tgtEl>
                                        <p:attrNameLst>
                                          <p:attrName>style.visibility</p:attrName>
                                        </p:attrNameLst>
                                      </p:cBhvr>
                                      <p:to>
                                        <p:strVal val="hidden"/>
                                      </p:to>
                                    </p:set>
                                  </p:childTnLst>
                                </p:cTn>
                              </p:par>
                            </p:childTnLst>
                          </p:cTn>
                        </p:par>
                        <p:par>
                          <p:cTn id="204" fill="hold">
                            <p:stCondLst>
                              <p:cond delay="2000"/>
                            </p:stCondLst>
                            <p:childTnLst>
                              <p:par>
                                <p:cTn id="205" presetID="10" presetClass="exit" presetSubtype="0" fill="hold" nodeType="afterEffect">
                                  <p:stCondLst>
                                    <p:cond delay="0"/>
                                  </p:stCondLst>
                                  <p:childTnLst>
                                    <p:animEffect transition="out" filter="fade">
                                      <p:cBhvr>
                                        <p:cTn id="206" dur="40"/>
                                        <p:tgtEl>
                                          <p:spTgt spid="457"/>
                                        </p:tgtEl>
                                      </p:cBhvr>
                                    </p:animEffect>
                                    <p:set>
                                      <p:cBhvr>
                                        <p:cTn id="207" dur="1" fill="hold">
                                          <p:stCondLst>
                                            <p:cond delay="40"/>
                                          </p:stCondLst>
                                        </p:cTn>
                                        <p:tgtEl>
                                          <p:spTgt spid="457"/>
                                        </p:tgtEl>
                                        <p:attrNameLst>
                                          <p:attrName>style.visibility</p:attrName>
                                        </p:attrNameLst>
                                      </p:cBhvr>
                                      <p:to>
                                        <p:strVal val="hidden"/>
                                      </p:to>
                                    </p:set>
                                  </p:childTnLst>
                                </p:cTn>
                              </p:par>
                            </p:childTnLst>
                          </p:cTn>
                        </p:par>
                        <p:par>
                          <p:cTn id="208" fill="hold">
                            <p:stCondLst>
                              <p:cond delay="2040"/>
                            </p:stCondLst>
                            <p:childTnLst>
                              <p:par>
                                <p:cTn id="209" presetID="10" presetClass="exit" presetSubtype="0" fill="hold" nodeType="afterEffect">
                                  <p:stCondLst>
                                    <p:cond delay="0"/>
                                  </p:stCondLst>
                                  <p:childTnLst>
                                    <p:animEffect transition="out" filter="fade">
                                      <p:cBhvr>
                                        <p:cTn id="210" dur="40"/>
                                        <p:tgtEl>
                                          <p:spTgt spid="477"/>
                                        </p:tgtEl>
                                      </p:cBhvr>
                                    </p:animEffect>
                                    <p:set>
                                      <p:cBhvr>
                                        <p:cTn id="211" dur="1" fill="hold">
                                          <p:stCondLst>
                                            <p:cond delay="40"/>
                                          </p:stCondLst>
                                        </p:cTn>
                                        <p:tgtEl>
                                          <p:spTgt spid="477"/>
                                        </p:tgtEl>
                                        <p:attrNameLst>
                                          <p:attrName>style.visibility</p:attrName>
                                        </p:attrNameLst>
                                      </p:cBhvr>
                                      <p:to>
                                        <p:strVal val="hidden"/>
                                      </p:to>
                                    </p:set>
                                  </p:childTnLst>
                                </p:cTn>
                              </p:par>
                            </p:childTnLst>
                          </p:cTn>
                        </p:par>
                        <p:par>
                          <p:cTn id="212" fill="hold">
                            <p:stCondLst>
                              <p:cond delay="2080"/>
                            </p:stCondLst>
                            <p:childTnLst>
                              <p:par>
                                <p:cTn id="213" presetID="10" presetClass="exit" presetSubtype="0" fill="hold" nodeType="afterEffect">
                                  <p:stCondLst>
                                    <p:cond delay="0"/>
                                  </p:stCondLst>
                                  <p:childTnLst>
                                    <p:animEffect transition="out" filter="fade">
                                      <p:cBhvr>
                                        <p:cTn id="214" dur="40"/>
                                        <p:tgtEl>
                                          <p:spTgt spid="478"/>
                                        </p:tgtEl>
                                      </p:cBhvr>
                                    </p:animEffect>
                                    <p:set>
                                      <p:cBhvr>
                                        <p:cTn id="215" dur="1" fill="hold">
                                          <p:stCondLst>
                                            <p:cond delay="40"/>
                                          </p:stCondLst>
                                        </p:cTn>
                                        <p:tgtEl>
                                          <p:spTgt spid="478"/>
                                        </p:tgtEl>
                                        <p:attrNameLst>
                                          <p:attrName>style.visibility</p:attrName>
                                        </p:attrNameLst>
                                      </p:cBhvr>
                                      <p:to>
                                        <p:strVal val="hidden"/>
                                      </p:to>
                                    </p:set>
                                  </p:childTnLst>
                                </p:cTn>
                              </p:par>
                            </p:childTnLst>
                          </p:cTn>
                        </p:par>
                        <p:par>
                          <p:cTn id="216" fill="hold">
                            <p:stCondLst>
                              <p:cond delay="2120"/>
                            </p:stCondLst>
                            <p:childTnLst>
                              <p:par>
                                <p:cTn id="217" presetID="10" presetClass="exit" presetSubtype="0" fill="hold" nodeType="afterEffect">
                                  <p:stCondLst>
                                    <p:cond delay="0"/>
                                  </p:stCondLst>
                                  <p:childTnLst>
                                    <p:animEffect transition="out" filter="fade">
                                      <p:cBhvr>
                                        <p:cTn id="218" dur="40"/>
                                        <p:tgtEl>
                                          <p:spTgt spid="456"/>
                                        </p:tgtEl>
                                      </p:cBhvr>
                                    </p:animEffect>
                                    <p:set>
                                      <p:cBhvr>
                                        <p:cTn id="219" dur="1" fill="hold">
                                          <p:stCondLst>
                                            <p:cond delay="40"/>
                                          </p:stCondLst>
                                        </p:cTn>
                                        <p:tgtEl>
                                          <p:spTgt spid="456"/>
                                        </p:tgtEl>
                                        <p:attrNameLst>
                                          <p:attrName>style.visibility</p:attrName>
                                        </p:attrNameLst>
                                      </p:cBhvr>
                                      <p:to>
                                        <p:strVal val="hidden"/>
                                      </p:to>
                                    </p:set>
                                  </p:childTnLst>
                                </p:cTn>
                              </p:par>
                            </p:childTnLst>
                          </p:cTn>
                        </p:par>
                        <p:par>
                          <p:cTn id="220" fill="hold">
                            <p:stCondLst>
                              <p:cond delay="2160"/>
                            </p:stCondLst>
                            <p:childTnLst>
                              <p:par>
                                <p:cTn id="221" presetID="10" presetClass="exit" presetSubtype="0" fill="hold" nodeType="afterEffect">
                                  <p:stCondLst>
                                    <p:cond delay="0"/>
                                  </p:stCondLst>
                                  <p:childTnLst>
                                    <p:animEffect transition="out" filter="fade">
                                      <p:cBhvr>
                                        <p:cTn id="222" dur="40"/>
                                        <p:tgtEl>
                                          <p:spTgt spid="471"/>
                                        </p:tgtEl>
                                      </p:cBhvr>
                                    </p:animEffect>
                                    <p:set>
                                      <p:cBhvr>
                                        <p:cTn id="223" dur="1" fill="hold">
                                          <p:stCondLst>
                                            <p:cond delay="40"/>
                                          </p:stCondLst>
                                        </p:cTn>
                                        <p:tgtEl>
                                          <p:spTgt spid="471"/>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40"/>
                                        <p:tgtEl>
                                          <p:spTgt spid="464"/>
                                        </p:tgtEl>
                                      </p:cBhvr>
                                    </p:animEffect>
                                    <p:set>
                                      <p:cBhvr>
                                        <p:cTn id="226" dur="1" fill="hold">
                                          <p:stCondLst>
                                            <p:cond delay="40"/>
                                          </p:stCondLst>
                                        </p:cTn>
                                        <p:tgtEl>
                                          <p:spTgt spid="464"/>
                                        </p:tgtEl>
                                        <p:attrNameLst>
                                          <p:attrName>style.visibility</p:attrName>
                                        </p:attrNameLst>
                                      </p:cBhvr>
                                      <p:to>
                                        <p:strVal val="hidden"/>
                                      </p:to>
                                    </p:set>
                                  </p:childTnLst>
                                </p:cTn>
                              </p:par>
                            </p:childTnLst>
                          </p:cTn>
                        </p:par>
                        <p:par>
                          <p:cTn id="227" fill="hold">
                            <p:stCondLst>
                              <p:cond delay="2200"/>
                            </p:stCondLst>
                            <p:childTnLst>
                              <p:par>
                                <p:cTn id="228" presetID="10" presetClass="exit" presetSubtype="0" fill="hold" nodeType="afterEffect">
                                  <p:stCondLst>
                                    <p:cond delay="0"/>
                                  </p:stCondLst>
                                  <p:childTnLst>
                                    <p:animEffect transition="out" filter="fade">
                                      <p:cBhvr>
                                        <p:cTn id="229" dur="40"/>
                                        <p:tgtEl>
                                          <p:spTgt spid="448"/>
                                        </p:tgtEl>
                                      </p:cBhvr>
                                    </p:animEffect>
                                    <p:set>
                                      <p:cBhvr>
                                        <p:cTn id="230" dur="1" fill="hold">
                                          <p:stCondLst>
                                            <p:cond delay="40"/>
                                          </p:stCondLst>
                                        </p:cTn>
                                        <p:tgtEl>
                                          <p:spTgt spid="448"/>
                                        </p:tgtEl>
                                        <p:attrNameLst>
                                          <p:attrName>style.visibility</p:attrName>
                                        </p:attrNameLst>
                                      </p:cBhvr>
                                      <p:to>
                                        <p:strVal val="hidden"/>
                                      </p:to>
                                    </p:set>
                                  </p:childTnLst>
                                </p:cTn>
                              </p:par>
                            </p:childTnLst>
                          </p:cTn>
                        </p:par>
                        <p:par>
                          <p:cTn id="231" fill="hold">
                            <p:stCondLst>
                              <p:cond delay="2240"/>
                            </p:stCondLst>
                            <p:childTnLst>
                              <p:par>
                                <p:cTn id="232" presetID="10" presetClass="exit" presetSubtype="0" fill="hold" nodeType="afterEffect">
                                  <p:stCondLst>
                                    <p:cond delay="0"/>
                                  </p:stCondLst>
                                  <p:childTnLst>
                                    <p:animEffect transition="out" filter="fade">
                                      <p:cBhvr>
                                        <p:cTn id="233" dur="40"/>
                                        <p:tgtEl>
                                          <p:spTgt spid="451"/>
                                        </p:tgtEl>
                                      </p:cBhvr>
                                    </p:animEffect>
                                    <p:set>
                                      <p:cBhvr>
                                        <p:cTn id="234" dur="1" fill="hold">
                                          <p:stCondLst>
                                            <p:cond delay="40"/>
                                          </p:stCondLst>
                                        </p:cTn>
                                        <p:tgtEl>
                                          <p:spTgt spid="451"/>
                                        </p:tgtEl>
                                        <p:attrNameLst>
                                          <p:attrName>style.visibility</p:attrName>
                                        </p:attrNameLst>
                                      </p:cBhvr>
                                      <p:to>
                                        <p:strVal val="hidden"/>
                                      </p:to>
                                    </p:set>
                                  </p:childTnLst>
                                </p:cTn>
                              </p:par>
                            </p:childTnLst>
                          </p:cTn>
                        </p:par>
                        <p:par>
                          <p:cTn id="235" fill="hold">
                            <p:stCondLst>
                              <p:cond delay="2280"/>
                            </p:stCondLst>
                            <p:childTnLst>
                              <p:par>
                                <p:cTn id="236" presetID="10" presetClass="exit" presetSubtype="0" fill="hold" nodeType="afterEffect">
                                  <p:stCondLst>
                                    <p:cond delay="0"/>
                                  </p:stCondLst>
                                  <p:childTnLst>
                                    <p:animEffect transition="out" filter="fade">
                                      <p:cBhvr>
                                        <p:cTn id="237" dur="40"/>
                                        <p:tgtEl>
                                          <p:spTgt spid="469"/>
                                        </p:tgtEl>
                                      </p:cBhvr>
                                    </p:animEffect>
                                    <p:set>
                                      <p:cBhvr>
                                        <p:cTn id="238" dur="1" fill="hold">
                                          <p:stCondLst>
                                            <p:cond delay="40"/>
                                          </p:stCondLst>
                                        </p:cTn>
                                        <p:tgtEl>
                                          <p:spTgt spid="469"/>
                                        </p:tgtEl>
                                        <p:attrNameLst>
                                          <p:attrName>style.visibility</p:attrName>
                                        </p:attrNameLst>
                                      </p:cBhvr>
                                      <p:to>
                                        <p:strVal val="hidden"/>
                                      </p:to>
                                    </p:set>
                                  </p:childTnLst>
                                </p:cTn>
                              </p:par>
                            </p:childTnLst>
                          </p:cTn>
                        </p:par>
                        <p:par>
                          <p:cTn id="239" fill="hold">
                            <p:stCondLst>
                              <p:cond delay="2320"/>
                            </p:stCondLst>
                            <p:childTnLst>
                              <p:par>
                                <p:cTn id="240" presetID="10" presetClass="exit" presetSubtype="0" fill="hold" nodeType="afterEffect">
                                  <p:stCondLst>
                                    <p:cond delay="0"/>
                                  </p:stCondLst>
                                  <p:childTnLst>
                                    <p:animEffect transition="out" filter="fade">
                                      <p:cBhvr>
                                        <p:cTn id="241" dur="40"/>
                                        <p:tgtEl>
                                          <p:spTgt spid="466"/>
                                        </p:tgtEl>
                                      </p:cBhvr>
                                    </p:animEffect>
                                    <p:set>
                                      <p:cBhvr>
                                        <p:cTn id="242" dur="1" fill="hold">
                                          <p:stCondLst>
                                            <p:cond delay="40"/>
                                          </p:stCondLst>
                                        </p:cTn>
                                        <p:tgtEl>
                                          <p:spTgt spid="466"/>
                                        </p:tgtEl>
                                        <p:attrNameLst>
                                          <p:attrName>style.visibility</p:attrName>
                                        </p:attrNameLst>
                                      </p:cBhvr>
                                      <p:to>
                                        <p:strVal val="hidden"/>
                                      </p:to>
                                    </p:set>
                                  </p:childTnLst>
                                </p:cTn>
                              </p:par>
                            </p:childTnLst>
                          </p:cTn>
                        </p:par>
                        <p:par>
                          <p:cTn id="243" fill="hold">
                            <p:stCondLst>
                              <p:cond delay="2360"/>
                            </p:stCondLst>
                            <p:childTnLst>
                              <p:par>
                                <p:cTn id="244" presetID="10" presetClass="exit" presetSubtype="0" fill="hold" nodeType="afterEffect">
                                  <p:stCondLst>
                                    <p:cond delay="0"/>
                                  </p:stCondLst>
                                  <p:childTnLst>
                                    <p:animEffect transition="out" filter="fade">
                                      <p:cBhvr>
                                        <p:cTn id="245" dur="40"/>
                                        <p:tgtEl>
                                          <p:spTgt spid="438"/>
                                        </p:tgtEl>
                                      </p:cBhvr>
                                    </p:animEffect>
                                    <p:set>
                                      <p:cBhvr>
                                        <p:cTn id="246" dur="1" fill="hold">
                                          <p:stCondLst>
                                            <p:cond delay="40"/>
                                          </p:stCondLst>
                                        </p:cTn>
                                        <p:tgtEl>
                                          <p:spTgt spid="438"/>
                                        </p:tgtEl>
                                        <p:attrNameLst>
                                          <p:attrName>style.visibility</p:attrName>
                                        </p:attrNameLst>
                                      </p:cBhvr>
                                      <p:to>
                                        <p:strVal val="hidden"/>
                                      </p:to>
                                    </p:set>
                                  </p:childTnLst>
                                </p:cTn>
                              </p:par>
                            </p:childTnLst>
                          </p:cTn>
                        </p:par>
                        <p:par>
                          <p:cTn id="247" fill="hold">
                            <p:stCondLst>
                              <p:cond delay="2400"/>
                            </p:stCondLst>
                            <p:childTnLst>
                              <p:par>
                                <p:cTn id="248" presetID="10" presetClass="exit" presetSubtype="0" fill="hold" nodeType="afterEffect">
                                  <p:stCondLst>
                                    <p:cond delay="0"/>
                                  </p:stCondLst>
                                  <p:childTnLst>
                                    <p:animEffect transition="out" filter="fade">
                                      <p:cBhvr>
                                        <p:cTn id="249" dur="40"/>
                                        <p:tgtEl>
                                          <p:spTgt spid="480"/>
                                        </p:tgtEl>
                                      </p:cBhvr>
                                    </p:animEffect>
                                    <p:set>
                                      <p:cBhvr>
                                        <p:cTn id="250" dur="1" fill="hold">
                                          <p:stCondLst>
                                            <p:cond delay="40"/>
                                          </p:stCondLst>
                                        </p:cTn>
                                        <p:tgtEl>
                                          <p:spTgt spid="4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2x columns">
    <p:spTree>
      <p:nvGrpSpPr>
        <p:cNvPr id="1" name=""/>
        <p:cNvGrpSpPr/>
        <p:nvPr/>
      </p:nvGrpSpPr>
      <p:grpSpPr>
        <a:xfrm>
          <a:off x="0" y="0"/>
          <a:ext cx="0" cy="0"/>
          <a:chOff x="0" y="0"/>
          <a:chExt cx="0" cy="0"/>
        </a:xfrm>
      </p:grpSpPr>
      <p:sp>
        <p:nvSpPr>
          <p:cNvPr id="46" name="Title 1"/>
          <p:cNvSpPr>
            <a:spLocks noGrp="1"/>
          </p:cNvSpPr>
          <p:nvPr>
            <p:ph type="title"/>
          </p:nvPr>
        </p:nvSpPr>
        <p:spPr>
          <a:xfrm>
            <a:off x="947739" y="-287099"/>
            <a:ext cx="10944225" cy="915035"/>
          </a:xfrm>
          <a:prstGeom prst="rect">
            <a:avLst/>
          </a:prstGeom>
        </p:spPr>
        <p:txBody>
          <a:bodyPr/>
          <a:lstStyle>
            <a:lvl1pPr>
              <a:defRPr sz="2667">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cxnSp>
        <p:nvCxnSpPr>
          <p:cNvPr id="47" name="Straight Connector 46"/>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8" name="Content Placeholder 2"/>
          <p:cNvSpPr>
            <a:spLocks noGrp="1"/>
          </p:cNvSpPr>
          <p:nvPr>
            <p:ph idx="1" hasCustomPrompt="1"/>
          </p:nvPr>
        </p:nvSpPr>
        <p:spPr>
          <a:xfrm>
            <a:off x="947739" y="1146313"/>
            <a:ext cx="10944225" cy="4055236"/>
          </a:xfrm>
          <a:prstGeom prst="rect">
            <a:avLst/>
          </a:prstGeom>
        </p:spPr>
        <p:txBody>
          <a:bodyPr numCol="1" spcCol="216000"/>
          <a:lstStyle>
            <a:lvl1pPr>
              <a:lnSpc>
                <a:spcPct val="125000"/>
              </a:lnSpc>
              <a:spcBef>
                <a:spcPts val="800"/>
              </a:spcBef>
              <a:spcAft>
                <a:spcPts val="0"/>
              </a:spcAft>
              <a:defRPr sz="18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grpSp>
        <p:nvGrpSpPr>
          <p:cNvPr id="41" name="Group 40"/>
          <p:cNvGrpSpPr/>
          <p:nvPr userDrawn="1"/>
        </p:nvGrpSpPr>
        <p:grpSpPr>
          <a:xfrm>
            <a:off x="-10092" y="0"/>
            <a:ext cx="246063" cy="6858000"/>
            <a:chOff x="-1524000" y="0"/>
            <a:chExt cx="246063" cy="6858000"/>
          </a:xfrm>
        </p:grpSpPr>
        <p:sp>
          <p:nvSpPr>
            <p:cNvPr id="42" name="Rectangle 41"/>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3"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5"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9"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0"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1"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2"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7"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8"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9"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0"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1"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2"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3"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4"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5"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6"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7"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8"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9"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0"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1"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2"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3"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4"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5"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6"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7"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8"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9"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FEBA1074-A40A-3C1C-6898-753C9ED9CDA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526818"/>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fld id="{AB96F107-AE0C-4C79-B57C-2617DC39A469}" type="datetime1">
              <a:rPr lang="en-GB" smtClean="0"/>
              <a:pPr/>
              <a:t>15/07/2024</a:t>
            </a:fld>
            <a:endParaRPr lang="en-GB" dirty="0"/>
          </a:p>
        </p:txBody>
      </p:sp>
      <p:sp>
        <p:nvSpPr>
          <p:cNvPr id="4" name="Footer Placeholder 3"/>
          <p:cNvSpPr>
            <a:spLocks noGrp="1"/>
          </p:cNvSpPr>
          <p:nvPr>
            <p:ph type="ftr" sz="quarter" idx="11"/>
          </p:nvPr>
        </p:nvSpPr>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41" name="Group 40"/>
          <p:cNvGrpSpPr/>
          <p:nvPr userDrawn="1"/>
        </p:nvGrpSpPr>
        <p:grpSpPr>
          <a:xfrm>
            <a:off x="-10092" y="0"/>
            <a:ext cx="246063" cy="6858000"/>
            <a:chOff x="-1524000" y="0"/>
            <a:chExt cx="246063" cy="6858000"/>
          </a:xfrm>
        </p:grpSpPr>
        <p:sp>
          <p:nvSpPr>
            <p:cNvPr id="43" name="Rectangle 42"/>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Arial" panose="020B0604020202020204" pitchFamily="34" charset="0"/>
              </a:endParaRPr>
            </a:p>
          </p:txBody>
        </p:sp>
        <p:sp>
          <p:nvSpPr>
            <p:cNvPr id="44"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5"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8"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9"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0"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1"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2"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3"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4"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5"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6"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7"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8"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9"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0"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1"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2"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3"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4"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5"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6"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7"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8"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9"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0"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1"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2"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3"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4"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sp>
        <p:nvSpPr>
          <p:cNvPr id="75" name="Title 1"/>
          <p:cNvSpPr>
            <a:spLocks noGrp="1"/>
          </p:cNvSpPr>
          <p:nvPr>
            <p:ph type="title"/>
          </p:nvPr>
        </p:nvSpPr>
        <p:spPr>
          <a:xfrm>
            <a:off x="947739" y="-287099"/>
            <a:ext cx="10944225" cy="915035"/>
          </a:xfrm>
        </p:spPr>
        <p:txBody>
          <a:bodyPr/>
          <a:lstStyle>
            <a:lvl1pPr>
              <a:defRPr sz="2667">
                <a:latin typeface="Arial" panose="020B0604020202020204" pitchFamily="34" charset="0"/>
                <a:ea typeface="Open Sans" panose="020B0606030504020204" pitchFamily="34" charset="0"/>
                <a:cs typeface="Arial" panose="020B0604020202020204" pitchFamily="34" charset="0"/>
              </a:defRPr>
            </a:lvl1pPr>
          </a:lstStyle>
          <a:p>
            <a:r>
              <a:rPr lang="en-US" dirty="0"/>
              <a:t>Click to edit Master title style</a:t>
            </a:r>
            <a:endParaRPr lang="en-GB" dirty="0"/>
          </a:p>
        </p:txBody>
      </p:sp>
      <p:cxnSp>
        <p:nvCxnSpPr>
          <p:cNvPr id="40" name="Straight Connector 39"/>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2" name="Content Placeholder 2"/>
          <p:cNvSpPr>
            <a:spLocks noGrp="1"/>
          </p:cNvSpPr>
          <p:nvPr>
            <p:ph idx="1"/>
          </p:nvPr>
        </p:nvSpPr>
        <p:spPr>
          <a:xfrm>
            <a:off x="947739" y="1146313"/>
            <a:ext cx="10944225" cy="4055236"/>
          </a:xfrm>
        </p:spPr>
        <p:txBody>
          <a:bodyPr numCol="1" spcCol="216000"/>
          <a:lstStyle>
            <a:lvl1pPr marL="380990" marR="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867" baseline="0">
                <a:solidFill>
                  <a:srgbClr val="000000"/>
                </a:solidFill>
                <a:latin typeface="Arial" panose="020B0604020202020204" pitchFamily="34" charset="0"/>
                <a:ea typeface="Open Sans" panose="020B0606030504020204" pitchFamily="34" charset="0"/>
                <a:cs typeface="Open Sans" panose="020B0606030504020204" pitchFamily="34" charset="0"/>
              </a:defRPr>
            </a:lvl1pPr>
            <a:lvl2pPr marL="715415" marR="0"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1193770" marR="0"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909186" marR="0"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1075240" marR="0" indent="-237061" algn="l" defTabSz="914377" rtl="0" eaLnBrk="1" fontAlgn="auto" latinLnBrk="0" hangingPunct="1">
              <a:lnSpc>
                <a:spcPct val="105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380990" marR="0" lvl="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2133" b="0" i="0" u="none" strike="noStrike" kern="1200" cap="none" spc="0" normalizeH="0" baseline="0" noProof="0" dirty="0">
                <a:ln>
                  <a:noFill/>
                </a:ln>
                <a:solidFill>
                  <a:srgbClr val="000000"/>
                </a:solidFill>
                <a:effectLst/>
                <a:uLnTx/>
                <a:uFillTx/>
                <a:latin typeface="Open Sans"/>
                <a:ea typeface="Open Sans SemiBold" panose="020B0706030804020204" pitchFamily="34" charset="0"/>
                <a:cs typeface="Arial" panose="020B0604020202020204" pitchFamily="34" charset="0"/>
              </a:rPr>
              <a:t>Click to edit Master text styles</a:t>
            </a:r>
          </a:p>
          <a:p>
            <a:pPr marL="715415" marR="0" lvl="1"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8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Second level</a:t>
            </a:r>
          </a:p>
          <a:p>
            <a:pPr marL="1193770" marR="0" lvl="2"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Third level</a:t>
            </a:r>
          </a:p>
          <a:p>
            <a:pPr marL="1909186" marR="0" lvl="3"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4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Fourth level</a:t>
            </a:r>
          </a:p>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0355FA56-0A3F-BF2B-765C-85A20CAC69F1}"/>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527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91" name="Title 1"/>
          <p:cNvSpPr>
            <a:spLocks noGrp="1"/>
          </p:cNvSpPr>
          <p:nvPr>
            <p:ph type="title"/>
          </p:nvPr>
        </p:nvSpPr>
        <p:spPr>
          <a:xfrm>
            <a:off x="947739" y="-287099"/>
            <a:ext cx="10944225" cy="915035"/>
          </a:xfrm>
          <a:prstGeom prst="rect">
            <a:avLst/>
          </a:prstGeom>
        </p:spPr>
        <p:txBody>
          <a:bodyPr/>
          <a:lstStyle>
            <a:lvl1pPr>
              <a:defRPr sz="2667">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cxnSp>
        <p:nvCxnSpPr>
          <p:cNvPr id="92" name="Straight Connector 91"/>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3" name="Content Placeholder 2"/>
          <p:cNvSpPr>
            <a:spLocks noGrp="1"/>
          </p:cNvSpPr>
          <p:nvPr>
            <p:ph idx="1" hasCustomPrompt="1"/>
          </p:nvPr>
        </p:nvSpPr>
        <p:spPr>
          <a:xfrm>
            <a:off x="947737" y="1146313"/>
            <a:ext cx="5280000" cy="4055236"/>
          </a:xfrm>
          <a:prstGeom prst="rect">
            <a:avLst/>
          </a:prstGeom>
        </p:spPr>
        <p:txBody>
          <a:bodyPr numCol="1" spcCol="216000"/>
          <a:lstStyle>
            <a:lvl1pPr>
              <a:lnSpc>
                <a:spcPct val="125000"/>
              </a:lnSpc>
              <a:spcBef>
                <a:spcPts val="800"/>
              </a:spcBef>
              <a:spcAft>
                <a:spcPts val="0"/>
              </a:spcAft>
              <a:defRPr sz="18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94" name="Content Placeholder 2"/>
          <p:cNvSpPr>
            <a:spLocks noGrp="1"/>
          </p:cNvSpPr>
          <p:nvPr>
            <p:ph idx="13" hasCustomPrompt="1"/>
          </p:nvPr>
        </p:nvSpPr>
        <p:spPr>
          <a:xfrm>
            <a:off x="6569100" y="1146313"/>
            <a:ext cx="5280000" cy="4055236"/>
          </a:xfrm>
          <a:prstGeom prst="rect">
            <a:avLst/>
          </a:prstGeom>
        </p:spPr>
        <p:txBody>
          <a:bodyPr numCol="1" spcCol="216000"/>
          <a:lstStyle>
            <a:lvl1pPr>
              <a:lnSpc>
                <a:spcPct val="125000"/>
              </a:lnSpc>
              <a:spcBef>
                <a:spcPts val="800"/>
              </a:spcBef>
              <a:spcAft>
                <a:spcPts val="0"/>
              </a:spcAft>
              <a:defRPr sz="18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95" name="Date Placeholder 2"/>
          <p:cNvSpPr>
            <a:spLocks noGrp="1"/>
          </p:cNvSpPr>
          <p:nvPr>
            <p:ph type="dt" sz="half" idx="10"/>
          </p:nvPr>
        </p:nvSpPr>
        <p:spPr>
          <a:xfrm>
            <a:off x="2055319" y="6364776"/>
            <a:ext cx="18360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15/07/2024</a:t>
            </a:fld>
            <a:endParaRPr lang="en-GB" dirty="0"/>
          </a:p>
        </p:txBody>
      </p:sp>
      <p:sp>
        <p:nvSpPr>
          <p:cNvPr id="96" name="Footer Placeholder 3"/>
          <p:cNvSpPr>
            <a:spLocks noGrp="1"/>
          </p:cNvSpPr>
          <p:nvPr>
            <p:ph type="ftr" sz="quarter" idx="11"/>
          </p:nvPr>
        </p:nvSpPr>
        <p:spPr>
          <a:xfrm>
            <a:off x="4038600" y="6364776"/>
            <a:ext cx="41148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41" name="Group 40"/>
          <p:cNvGrpSpPr/>
          <p:nvPr userDrawn="1"/>
        </p:nvGrpSpPr>
        <p:grpSpPr>
          <a:xfrm>
            <a:off x="-10092" y="0"/>
            <a:ext cx="246063" cy="6858000"/>
            <a:chOff x="-1524000" y="0"/>
            <a:chExt cx="246063" cy="6858000"/>
          </a:xfrm>
        </p:grpSpPr>
        <p:sp>
          <p:nvSpPr>
            <p:cNvPr id="42" name="Rectangle 41"/>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3"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4"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5"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6"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7"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8"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9"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0"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1"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2"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3"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4"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5"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5"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7"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9"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80"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9"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0"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1"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2"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3"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4"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5"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6"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7"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8"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9"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0"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4"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CEF48757-2836-A7E4-1524-E9DF80590544}"/>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167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45" name="Title 1"/>
          <p:cNvSpPr>
            <a:spLocks noGrp="1"/>
          </p:cNvSpPr>
          <p:nvPr>
            <p:ph type="title"/>
          </p:nvPr>
        </p:nvSpPr>
        <p:spPr>
          <a:xfrm>
            <a:off x="947739" y="-287099"/>
            <a:ext cx="10944225" cy="915035"/>
          </a:xfrm>
        </p:spPr>
        <p:txBody>
          <a:bodyPr/>
          <a:lstStyle>
            <a:lvl1pPr>
              <a:defRPr sz="2667">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cxnSp>
        <p:nvCxnSpPr>
          <p:cNvPr id="46" name="Straight Connector 45"/>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7" name="Content Placeholder 2"/>
          <p:cNvSpPr>
            <a:spLocks noGrp="1"/>
          </p:cNvSpPr>
          <p:nvPr>
            <p:ph idx="1" hasCustomPrompt="1"/>
          </p:nvPr>
        </p:nvSpPr>
        <p:spPr>
          <a:xfrm>
            <a:off x="947737" y="1146313"/>
            <a:ext cx="5280000" cy="4055236"/>
          </a:xfrm>
        </p:spPr>
        <p:txBody>
          <a:bodyPr numCol="1" spcCol="216000"/>
          <a:lstStyle>
            <a:lvl1pPr>
              <a:lnSpc>
                <a:spcPct val="125000"/>
              </a:lnSpc>
              <a:spcBef>
                <a:spcPts val="800"/>
              </a:spcBef>
              <a:spcAft>
                <a:spcPts val="0"/>
              </a:spcAft>
              <a:defRPr sz="18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48" name="Content Placeholder 2"/>
          <p:cNvSpPr>
            <a:spLocks noGrp="1"/>
          </p:cNvSpPr>
          <p:nvPr>
            <p:ph idx="13" hasCustomPrompt="1"/>
          </p:nvPr>
        </p:nvSpPr>
        <p:spPr>
          <a:xfrm>
            <a:off x="6569100" y="1146313"/>
            <a:ext cx="5280000" cy="4055236"/>
          </a:xfrm>
        </p:spPr>
        <p:txBody>
          <a:bodyPr numCol="1" spcCol="216000"/>
          <a:lstStyle>
            <a:lvl1pPr>
              <a:lnSpc>
                <a:spcPct val="125000"/>
              </a:lnSpc>
              <a:spcBef>
                <a:spcPts val="800"/>
              </a:spcBef>
              <a:spcAft>
                <a:spcPts val="0"/>
              </a:spcAft>
              <a:defRPr sz="18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49" name="Date Placeholder 2"/>
          <p:cNvSpPr>
            <a:spLocks noGrp="1"/>
          </p:cNvSpPr>
          <p:nvPr>
            <p:ph type="dt" sz="half" idx="10"/>
          </p:nvPr>
        </p:nvSpPr>
        <p:spPr>
          <a:xfrm>
            <a:off x="2055319" y="6364776"/>
            <a:ext cx="18360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15/07/2024</a:t>
            </a:fld>
            <a:endParaRPr lang="en-GB" dirty="0"/>
          </a:p>
        </p:txBody>
      </p:sp>
      <p:sp>
        <p:nvSpPr>
          <p:cNvPr id="50" name="Footer Placeholder 3"/>
          <p:cNvSpPr>
            <a:spLocks noGrp="1"/>
          </p:cNvSpPr>
          <p:nvPr>
            <p:ph type="ftr" sz="quarter" idx="11"/>
          </p:nvPr>
        </p:nvSpPr>
        <p:spPr>
          <a:xfrm>
            <a:off x="4038600" y="6364776"/>
            <a:ext cx="41148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41" name="Group 40"/>
          <p:cNvGrpSpPr/>
          <p:nvPr userDrawn="1"/>
        </p:nvGrpSpPr>
        <p:grpSpPr>
          <a:xfrm>
            <a:off x="-10092" y="0"/>
            <a:ext cx="246063" cy="6858000"/>
            <a:chOff x="-1524000" y="0"/>
            <a:chExt cx="246063" cy="6858000"/>
          </a:xfrm>
        </p:grpSpPr>
        <p:sp>
          <p:nvSpPr>
            <p:cNvPr id="42" name="Rectangle 41"/>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4"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3"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4"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5"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6"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7"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8"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9"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0"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1"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2"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3"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4"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5"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6"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7"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8"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9"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0"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1"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2"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3"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4"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5"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6"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7"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8"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9"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80"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4"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CC840DC1-0F6E-A80A-FB39-802D1758F2D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724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6584949" y="1"/>
            <a:ext cx="5607051" cy="5623719"/>
          </a:xfr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sp>
        <p:nvSpPr>
          <p:cNvPr id="51" name="Title 1"/>
          <p:cNvSpPr>
            <a:spLocks noGrp="1"/>
          </p:cNvSpPr>
          <p:nvPr>
            <p:ph type="title"/>
          </p:nvPr>
        </p:nvSpPr>
        <p:spPr>
          <a:xfrm>
            <a:off x="947740" y="-282563"/>
            <a:ext cx="5298712" cy="915035"/>
          </a:xfrm>
        </p:spPr>
        <p:txBody>
          <a:bodyPr/>
          <a:lstStyle>
            <a:lvl1pPr>
              <a:defRPr sz="2667">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cxnSp>
        <p:nvCxnSpPr>
          <p:cNvPr id="52" name="Straight Connector 51"/>
          <p:cNvCxnSpPr/>
          <p:nvPr userDrawn="1"/>
        </p:nvCxnSpPr>
        <p:spPr>
          <a:xfrm>
            <a:off x="975785" y="836216"/>
            <a:ext cx="5270668"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3" name="Content Placeholder 2"/>
          <p:cNvSpPr>
            <a:spLocks noGrp="1"/>
          </p:cNvSpPr>
          <p:nvPr>
            <p:ph idx="1" hasCustomPrompt="1"/>
          </p:nvPr>
        </p:nvSpPr>
        <p:spPr>
          <a:xfrm>
            <a:off x="947739" y="2246396"/>
            <a:ext cx="5298713" cy="3379705"/>
          </a:xfrm>
        </p:spPr>
        <p:txBody>
          <a:bodyPr numCol="1" spcCol="216000"/>
          <a:lstStyle>
            <a:lvl1pPr>
              <a:lnSpc>
                <a:spcPct val="125000"/>
              </a:lnSpc>
              <a:spcBef>
                <a:spcPts val="800"/>
              </a:spcBef>
              <a:spcAft>
                <a:spcPts val="0"/>
              </a:spcAft>
              <a:defRPr sz="14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4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54" name="Text Placeholder 2"/>
          <p:cNvSpPr>
            <a:spLocks noGrp="1"/>
          </p:cNvSpPr>
          <p:nvPr>
            <p:ph type="body" idx="15"/>
          </p:nvPr>
        </p:nvSpPr>
        <p:spPr>
          <a:xfrm>
            <a:off x="947739" y="1146313"/>
            <a:ext cx="5298713" cy="320537"/>
          </a:xfrm>
        </p:spPr>
        <p:txBody>
          <a:bodyPr anchor="t" anchorCtr="0"/>
          <a:lstStyle>
            <a:lvl1pPr marL="0" indent="0">
              <a:buNone/>
              <a:defRPr sz="2133" b="0">
                <a:solidFill>
                  <a:srgbClr val="0E7A3F"/>
                </a:solidFill>
                <a:latin typeface="Arial" panose="020B0604020202020204" pitchFamily="34" charset="0"/>
                <a:ea typeface="Open Sans SemiBold" panose="020B0706030804020204" pitchFamily="34" charset="0"/>
                <a:cs typeface="Arial" panose="020B0604020202020204" pitchFamily="34" charset="0"/>
              </a:defRPr>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57" name="Date Placeholder 2"/>
          <p:cNvSpPr>
            <a:spLocks noGrp="1"/>
          </p:cNvSpPr>
          <p:nvPr>
            <p:ph type="dt" sz="half" idx="10"/>
          </p:nvPr>
        </p:nvSpPr>
        <p:spPr>
          <a:xfrm>
            <a:off x="2055319" y="6364776"/>
            <a:ext cx="18360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15/07/2024</a:t>
            </a:fld>
            <a:endParaRPr lang="en-GB" dirty="0"/>
          </a:p>
        </p:txBody>
      </p:sp>
      <p:sp>
        <p:nvSpPr>
          <p:cNvPr id="58" name="Footer Placeholder 3"/>
          <p:cNvSpPr>
            <a:spLocks noGrp="1"/>
          </p:cNvSpPr>
          <p:nvPr>
            <p:ph type="ftr" sz="quarter" idx="11"/>
          </p:nvPr>
        </p:nvSpPr>
        <p:spPr>
          <a:xfrm>
            <a:off x="4038600" y="6364776"/>
            <a:ext cx="41148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85" name="Group 84"/>
          <p:cNvGrpSpPr/>
          <p:nvPr userDrawn="1"/>
        </p:nvGrpSpPr>
        <p:grpSpPr>
          <a:xfrm>
            <a:off x="-10092" y="0"/>
            <a:ext cx="246063" cy="6858000"/>
            <a:chOff x="-1524000" y="0"/>
            <a:chExt cx="246063" cy="6858000"/>
          </a:xfrm>
        </p:grpSpPr>
        <p:sp>
          <p:nvSpPr>
            <p:cNvPr id="86" name="Rectangle 85"/>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7"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88"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89"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0"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1"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2"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3"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4"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5"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6"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7"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8"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9"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0"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1"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2"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3"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4"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5"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6"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7"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8"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9"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0"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1"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2"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3"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4"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5"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4"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2832871D-DCC4-123D-E693-EC81CC9A88F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967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5" name="Title 1"/>
          <p:cNvSpPr>
            <a:spLocks noGrp="1"/>
          </p:cNvSpPr>
          <p:nvPr>
            <p:ph type="title"/>
          </p:nvPr>
        </p:nvSpPr>
        <p:spPr>
          <a:xfrm>
            <a:off x="947739" y="-287099"/>
            <a:ext cx="10944225" cy="915035"/>
          </a:xfrm>
          <a:prstGeom prst="rect">
            <a:avLst/>
          </a:prstGeom>
        </p:spPr>
        <p:txBody>
          <a:bodyPr/>
          <a:lstStyle>
            <a:lvl1pPr>
              <a:defRPr sz="2667">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cxnSp>
        <p:nvCxnSpPr>
          <p:cNvPr id="40" name="Straight Connector 39"/>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Date Placeholder 2"/>
          <p:cNvSpPr>
            <a:spLocks noGrp="1"/>
          </p:cNvSpPr>
          <p:nvPr>
            <p:ph type="dt" sz="half" idx="10"/>
          </p:nvPr>
        </p:nvSpPr>
        <p:spPr>
          <a:xfrm>
            <a:off x="2055319" y="6364776"/>
            <a:ext cx="18360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15/07/2024</a:t>
            </a:fld>
            <a:endParaRPr lang="en-GB" dirty="0"/>
          </a:p>
        </p:txBody>
      </p:sp>
      <p:sp>
        <p:nvSpPr>
          <p:cNvPr id="14" name="Footer Placeholder 3"/>
          <p:cNvSpPr>
            <a:spLocks noGrp="1"/>
          </p:cNvSpPr>
          <p:nvPr>
            <p:ph type="ftr" sz="quarter" idx="11"/>
          </p:nvPr>
        </p:nvSpPr>
        <p:spPr>
          <a:xfrm>
            <a:off x="4038600" y="6364776"/>
            <a:ext cx="41148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9" name="Group 8"/>
          <p:cNvGrpSpPr/>
          <p:nvPr userDrawn="1"/>
        </p:nvGrpSpPr>
        <p:grpSpPr>
          <a:xfrm>
            <a:off x="-10093" y="0"/>
            <a:ext cx="288000" cy="6858000"/>
            <a:chOff x="-1524000" y="0"/>
            <a:chExt cx="246063" cy="6858000"/>
          </a:xfrm>
        </p:grpSpPr>
        <p:sp>
          <p:nvSpPr>
            <p:cNvPr id="10" name="Rectangle 9"/>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2"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7"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8"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9"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0"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1"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2"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3"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4"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5"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6"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7"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8"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9"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0"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1"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2"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3"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4"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5"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6"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7"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8"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9"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1"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2"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3"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4"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4"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C5BE8B10-247A-91AE-A964-1BFFE47E81B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402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5" name="Group 34"/>
          <p:cNvGrpSpPr/>
          <p:nvPr userDrawn="1"/>
        </p:nvGrpSpPr>
        <p:grpSpPr>
          <a:xfrm>
            <a:off x="-10092" y="0"/>
            <a:ext cx="246063" cy="6858000"/>
            <a:chOff x="-1524000" y="0"/>
            <a:chExt cx="246063" cy="6858000"/>
          </a:xfrm>
        </p:grpSpPr>
        <p:sp>
          <p:nvSpPr>
            <p:cNvPr id="36" name="Rectangle 35"/>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8"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9"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0"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1"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4"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5"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6"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7"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8"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9"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0"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1"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2"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3"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4"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5"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6"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7"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8"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9"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0"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1"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2"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3"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4"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5"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6"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7"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8"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5"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6DAACC41-AB60-D2CA-20C5-D62F523A601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802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Title Placeholder 1"/>
          <p:cNvSpPr>
            <a:spLocks noGrp="1"/>
          </p:cNvSpPr>
          <p:nvPr>
            <p:ph type="title"/>
          </p:nvPr>
        </p:nvSpPr>
        <p:spPr>
          <a:xfrm>
            <a:off x="947739" y="-289771"/>
            <a:ext cx="10944225" cy="915035"/>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26" name="Text Placeholder 2"/>
          <p:cNvSpPr>
            <a:spLocks noGrp="1"/>
          </p:cNvSpPr>
          <p:nvPr>
            <p:ph type="body" idx="1"/>
          </p:nvPr>
        </p:nvSpPr>
        <p:spPr>
          <a:xfrm>
            <a:off x="950120" y="1069606"/>
            <a:ext cx="10944225" cy="435483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Rectangle 29"/>
          <p:cNvSpPr/>
          <p:nvPr/>
        </p:nvSpPr>
        <p:spPr>
          <a:xfrm>
            <a:off x="950119" y="-209085"/>
            <a:ext cx="2484000" cy="1512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a:p>
        </p:txBody>
      </p:sp>
      <p:sp>
        <p:nvSpPr>
          <p:cNvPr id="31" name="Rectangle 30"/>
          <p:cNvSpPr/>
          <p:nvPr/>
        </p:nvSpPr>
        <p:spPr>
          <a:xfrm>
            <a:off x="3769400" y="-209085"/>
            <a:ext cx="2484000" cy="1512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a:p>
        </p:txBody>
      </p:sp>
      <p:sp>
        <p:nvSpPr>
          <p:cNvPr id="32" name="Rectangle 31"/>
          <p:cNvSpPr/>
          <p:nvPr/>
        </p:nvSpPr>
        <p:spPr>
          <a:xfrm>
            <a:off x="6588683" y="-209085"/>
            <a:ext cx="2484000" cy="1512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a:p>
        </p:txBody>
      </p:sp>
      <p:sp>
        <p:nvSpPr>
          <p:cNvPr id="33" name="Rectangle 32"/>
          <p:cNvSpPr/>
          <p:nvPr/>
        </p:nvSpPr>
        <p:spPr>
          <a:xfrm>
            <a:off x="9407963" y="-209085"/>
            <a:ext cx="2484000" cy="1512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a:p>
        </p:txBody>
      </p:sp>
    </p:spTree>
    <p:extLst>
      <p:ext uri="{BB962C8B-B14F-4D97-AF65-F5344CB8AC3E}">
        <p14:creationId xmlns:p14="http://schemas.microsoft.com/office/powerpoint/2010/main" val="23077390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377" rtl="0" eaLnBrk="1" latinLnBrk="0" hangingPunct="1">
        <a:lnSpc>
          <a:spcPct val="90000"/>
        </a:lnSpc>
        <a:spcBef>
          <a:spcPct val="0"/>
        </a:spcBef>
        <a:buNone/>
        <a:defRPr sz="26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p:titleStyle>
    <p:bodyStyle>
      <a:lvl1pPr marL="0" indent="0" algn="l" defTabSz="914377" rtl="0" eaLnBrk="1" latinLnBrk="0" hangingPunct="1">
        <a:lnSpc>
          <a:spcPct val="105000"/>
        </a:lnSpc>
        <a:spcBef>
          <a:spcPts val="0"/>
        </a:spcBef>
        <a:spcAft>
          <a:spcPts val="1200"/>
        </a:spcAft>
        <a:buFont typeface="Arial" panose="020B0604020202020204" pitchFamily="34" charset="0"/>
        <a:buNone/>
        <a:defRPr sz="18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vl2pPr marL="0" indent="0" algn="l" defTabSz="914377" rtl="0" eaLnBrk="1" latinLnBrk="0" hangingPunct="1">
        <a:lnSpc>
          <a:spcPct val="105000"/>
        </a:lnSpc>
        <a:spcBef>
          <a:spcPts val="800"/>
        </a:spcBef>
        <a:buFont typeface="Arial" panose="020B0604020202020204" pitchFamily="34" charset="0"/>
        <a:buNone/>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indent="-228594" algn="l" defTabSz="914377" rtl="0" eaLnBrk="1" latinLnBrk="0" hangingPunct="1">
        <a:lnSpc>
          <a:spcPct val="105000"/>
        </a:lnSpc>
        <a:spcBef>
          <a:spcPts val="500"/>
        </a:spcBef>
        <a:buClr>
          <a:schemeClr val="tx2"/>
        </a:buClr>
        <a:buFont typeface="Wingdings" panose="05000000000000000000" pitchFamily="2" charset="2"/>
        <a:buChar char="Ø"/>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indent="-180970"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indent="-177796"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7">
          <p15:clr>
            <a:srgbClr val="F26B43"/>
          </p15:clr>
        </p15:guide>
        <p15:guide id="2" pos="597">
          <p15:clr>
            <a:srgbClr val="F26B43"/>
          </p15:clr>
        </p15:guide>
        <p15:guide id="3" pos="5715">
          <p15:clr>
            <a:srgbClr val="F26B43"/>
          </p15:clr>
        </p15:guide>
        <p15:guide id="4" pos="5924">
          <p15:clr>
            <a:srgbClr val="F26B43"/>
          </p15:clr>
        </p15:guide>
        <p15:guide id="5" pos="7491">
          <p15:clr>
            <a:srgbClr val="F26B43"/>
          </p15:clr>
        </p15:guide>
        <p15:guide id="6" pos="189">
          <p15:clr>
            <a:srgbClr val="F26B43"/>
          </p15:clr>
        </p15:guide>
        <p15:guide id="7" orient="horz" pos="4121">
          <p15:clr>
            <a:srgbClr val="F26B43"/>
          </p15:clr>
        </p15:guide>
        <p15:guide id="8" pos="4148">
          <p15:clr>
            <a:srgbClr val="F26B43"/>
          </p15:clr>
        </p15:guide>
        <p15:guide id="9" pos="3939">
          <p15:clr>
            <a:srgbClr val="F26B43"/>
          </p15:clr>
        </p15:guide>
        <p15:guide id="10" pos="2372">
          <p15:clr>
            <a:srgbClr val="F26B43"/>
          </p15:clr>
        </p15:guide>
        <p15:guide id="11" pos="2163">
          <p15:clr>
            <a:srgbClr val="F26B43"/>
          </p15:clr>
        </p15:guide>
        <p15:guide id="12" orient="horz" pos="1193">
          <p15:clr>
            <a:srgbClr val="F26B43"/>
          </p15:clr>
        </p15:guide>
        <p15:guide id="13" orient="horz" pos="3845">
          <p15:clr>
            <a:srgbClr val="F26B43"/>
          </p15:clr>
        </p15:guide>
        <p15:guide id="14" orient="horz" pos="125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Title Placeholder 1"/>
          <p:cNvSpPr>
            <a:spLocks noGrp="1"/>
          </p:cNvSpPr>
          <p:nvPr>
            <p:ph type="title"/>
          </p:nvPr>
        </p:nvSpPr>
        <p:spPr>
          <a:xfrm>
            <a:off x="947739" y="-289771"/>
            <a:ext cx="10944225" cy="915035"/>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26" name="Text Placeholder 2"/>
          <p:cNvSpPr>
            <a:spLocks noGrp="1"/>
          </p:cNvSpPr>
          <p:nvPr>
            <p:ph type="body" idx="1"/>
          </p:nvPr>
        </p:nvSpPr>
        <p:spPr>
          <a:xfrm>
            <a:off x="950120" y="1069606"/>
            <a:ext cx="10944225" cy="435483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Date Placeholder 3"/>
          <p:cNvSpPr>
            <a:spLocks noGrp="1"/>
          </p:cNvSpPr>
          <p:nvPr>
            <p:ph type="dt" sz="half" idx="2"/>
          </p:nvPr>
        </p:nvSpPr>
        <p:spPr>
          <a:xfrm>
            <a:off x="2055319" y="6370423"/>
            <a:ext cx="1836000" cy="180000"/>
          </a:xfrm>
          <a:prstGeom prst="rect">
            <a:avLst/>
          </a:prstGeom>
        </p:spPr>
        <p:txBody>
          <a:bodyPr vert="horz" lIns="0" tIns="0" rIns="0" bIns="0" rtlCol="0" anchor="ctr">
            <a:noAutofit/>
          </a:bodyPr>
          <a:lstStyle>
            <a:lvl1pPr algn="l">
              <a:defRPr sz="800">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fld id="{2DC5D92B-8A73-43F3-ABBD-1B3D0881A8E4}" type="datetime1">
              <a:rPr lang="en-GB" smtClean="0"/>
              <a:pPr/>
              <a:t>15/07/2024</a:t>
            </a:fld>
            <a:endParaRPr lang="en-GB" dirty="0"/>
          </a:p>
        </p:txBody>
      </p:sp>
      <p:sp>
        <p:nvSpPr>
          <p:cNvPr id="28" name="Footer Placeholder 4"/>
          <p:cNvSpPr>
            <a:spLocks noGrp="1"/>
          </p:cNvSpPr>
          <p:nvPr>
            <p:ph type="ftr" sz="quarter" idx="3"/>
          </p:nvPr>
        </p:nvSpPr>
        <p:spPr>
          <a:xfrm>
            <a:off x="4038600" y="6370423"/>
            <a:ext cx="4114800" cy="180000"/>
          </a:xfrm>
          <a:prstGeom prst="rect">
            <a:avLst/>
          </a:prstGeom>
        </p:spPr>
        <p:txBody>
          <a:bodyPr vert="horz" lIns="0" tIns="0" rIns="0" bIns="0" rtlCol="0" anchor="ctr">
            <a:noAutofit/>
          </a:bodyPr>
          <a:lstStyle>
            <a:lvl1pPr algn="ctr">
              <a:defRPr sz="800">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sp>
        <p:nvSpPr>
          <p:cNvPr id="30" name="Rectangle 29"/>
          <p:cNvSpPr/>
          <p:nvPr/>
        </p:nvSpPr>
        <p:spPr>
          <a:xfrm>
            <a:off x="950119" y="-209085"/>
            <a:ext cx="2484000" cy="1512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a:p>
        </p:txBody>
      </p:sp>
      <p:sp>
        <p:nvSpPr>
          <p:cNvPr id="31" name="Rectangle 30"/>
          <p:cNvSpPr/>
          <p:nvPr/>
        </p:nvSpPr>
        <p:spPr>
          <a:xfrm>
            <a:off x="3769400" y="-209085"/>
            <a:ext cx="2484000" cy="1512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a:p>
        </p:txBody>
      </p:sp>
      <p:sp>
        <p:nvSpPr>
          <p:cNvPr id="32" name="Rectangle 31"/>
          <p:cNvSpPr/>
          <p:nvPr/>
        </p:nvSpPr>
        <p:spPr>
          <a:xfrm>
            <a:off x="6588683" y="-209085"/>
            <a:ext cx="2484000" cy="1512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a:p>
        </p:txBody>
      </p:sp>
      <p:sp>
        <p:nvSpPr>
          <p:cNvPr id="33" name="Rectangle 32"/>
          <p:cNvSpPr/>
          <p:nvPr/>
        </p:nvSpPr>
        <p:spPr>
          <a:xfrm>
            <a:off x="9407963" y="-209085"/>
            <a:ext cx="2484000" cy="1512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a:p>
        </p:txBody>
      </p:sp>
    </p:spTree>
    <p:extLst>
      <p:ext uri="{BB962C8B-B14F-4D97-AF65-F5344CB8AC3E}">
        <p14:creationId xmlns:p14="http://schemas.microsoft.com/office/powerpoint/2010/main" val="128776568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hdr="0" ftr="0" dt="0"/>
  <p:txStyles>
    <p:titleStyle>
      <a:lvl1pPr algn="l" defTabSz="914377" rtl="0" eaLnBrk="1" latinLnBrk="0" hangingPunct="1">
        <a:lnSpc>
          <a:spcPct val="90000"/>
        </a:lnSpc>
        <a:spcBef>
          <a:spcPct val="0"/>
        </a:spcBef>
        <a:buNone/>
        <a:defRPr sz="26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p:titleStyle>
    <p:bodyStyle>
      <a:lvl1pPr marL="0" indent="0" algn="l" defTabSz="914377" rtl="0" eaLnBrk="1" latinLnBrk="0" hangingPunct="1">
        <a:lnSpc>
          <a:spcPct val="105000"/>
        </a:lnSpc>
        <a:spcBef>
          <a:spcPts val="0"/>
        </a:spcBef>
        <a:spcAft>
          <a:spcPts val="1200"/>
        </a:spcAft>
        <a:buFont typeface="Arial" panose="020B0604020202020204" pitchFamily="34" charset="0"/>
        <a:buNone/>
        <a:defRPr sz="18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vl2pPr marL="0" indent="0" algn="l" defTabSz="914377" rtl="0" eaLnBrk="1" latinLnBrk="0" hangingPunct="1">
        <a:lnSpc>
          <a:spcPct val="105000"/>
        </a:lnSpc>
        <a:spcBef>
          <a:spcPts val="800"/>
        </a:spcBef>
        <a:buFont typeface="Arial" panose="020B0604020202020204" pitchFamily="34" charset="0"/>
        <a:buNone/>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indent="-228594" algn="l" defTabSz="914377" rtl="0" eaLnBrk="1" latinLnBrk="0" hangingPunct="1">
        <a:lnSpc>
          <a:spcPct val="105000"/>
        </a:lnSpc>
        <a:spcBef>
          <a:spcPts val="500"/>
        </a:spcBef>
        <a:buClr>
          <a:schemeClr val="tx2"/>
        </a:buClr>
        <a:buFont typeface="Wingdings" panose="05000000000000000000" pitchFamily="2" charset="2"/>
        <a:buChar char="Ø"/>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indent="-180970"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indent="-177796"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7">
          <p15:clr>
            <a:srgbClr val="F26B43"/>
          </p15:clr>
        </p15:guide>
        <p15:guide id="2" pos="597">
          <p15:clr>
            <a:srgbClr val="F26B43"/>
          </p15:clr>
        </p15:guide>
        <p15:guide id="3" pos="5715">
          <p15:clr>
            <a:srgbClr val="F26B43"/>
          </p15:clr>
        </p15:guide>
        <p15:guide id="4" pos="5924">
          <p15:clr>
            <a:srgbClr val="F26B43"/>
          </p15:clr>
        </p15:guide>
        <p15:guide id="5" pos="7491">
          <p15:clr>
            <a:srgbClr val="F26B43"/>
          </p15:clr>
        </p15:guide>
        <p15:guide id="6" pos="189">
          <p15:clr>
            <a:srgbClr val="F26B43"/>
          </p15:clr>
        </p15:guide>
        <p15:guide id="7" orient="horz" pos="4121">
          <p15:clr>
            <a:srgbClr val="F26B43"/>
          </p15:clr>
        </p15:guide>
        <p15:guide id="8" pos="4148">
          <p15:clr>
            <a:srgbClr val="F26B43"/>
          </p15:clr>
        </p15:guide>
        <p15:guide id="9" pos="3939">
          <p15:clr>
            <a:srgbClr val="F26B43"/>
          </p15:clr>
        </p15:guide>
        <p15:guide id="10" pos="2372">
          <p15:clr>
            <a:srgbClr val="F26B43"/>
          </p15:clr>
        </p15:guide>
        <p15:guide id="11" pos="2163">
          <p15:clr>
            <a:srgbClr val="F26B43"/>
          </p15:clr>
        </p15:guide>
        <p15:guide id="12" orient="horz" pos="1193">
          <p15:clr>
            <a:srgbClr val="F26B43"/>
          </p15:clr>
        </p15:guide>
        <p15:guide id="13" orient="horz" pos="3845">
          <p15:clr>
            <a:srgbClr val="F26B43"/>
          </p15:clr>
        </p15:guide>
        <p15:guide id="14" orient="horz" pos="125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947739" y="-289771"/>
            <a:ext cx="10944225" cy="915035"/>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2"/>
              </a:buClr>
              <a:buSzPts val="2667"/>
              <a:buFont typeface="Arial"/>
              <a:buNone/>
              <a:defRPr sz="2667"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950120" y="1069606"/>
            <a:ext cx="10944225" cy="4354831"/>
          </a:xfrm>
          <a:prstGeom prst="rect">
            <a:avLst/>
          </a:prstGeom>
          <a:noFill/>
          <a:ln>
            <a:noFill/>
          </a:ln>
        </p:spPr>
        <p:txBody>
          <a:bodyPr spcFirstLastPara="1" wrap="square" lIns="0" tIns="0" rIns="0" bIns="0" anchor="t" anchorCtr="0">
            <a:noAutofit/>
          </a:bodyPr>
          <a:lstStyle>
            <a:lvl1pPr marL="457200" marR="0" lvl="0" indent="-228600" algn="l" rtl="0">
              <a:lnSpc>
                <a:spcPct val="105000"/>
              </a:lnSpc>
              <a:spcBef>
                <a:spcPts val="0"/>
              </a:spcBef>
              <a:spcAft>
                <a:spcPts val="0"/>
              </a:spcAft>
              <a:buClr>
                <a:schemeClr val="dk2"/>
              </a:buClr>
              <a:buSzPts val="1867"/>
              <a:buFont typeface="Arial"/>
              <a:buNone/>
              <a:defRPr sz="1867" b="0" i="0" u="none" strike="noStrike" cap="none">
                <a:solidFill>
                  <a:schemeClr val="dk2"/>
                </a:solidFill>
                <a:latin typeface="Arial"/>
                <a:ea typeface="Arial"/>
                <a:cs typeface="Arial"/>
                <a:sym typeface="Arial"/>
              </a:defRPr>
            </a:lvl1pPr>
            <a:lvl2pPr marL="914400" marR="0" lvl="1" indent="-228600" algn="l" rtl="0">
              <a:lnSpc>
                <a:spcPct val="105000"/>
              </a:lnSpc>
              <a:spcBef>
                <a:spcPts val="1200"/>
              </a:spcBef>
              <a:spcAft>
                <a:spcPts val="0"/>
              </a:spcAft>
              <a:buClr>
                <a:srgbClr val="000000"/>
              </a:buClr>
              <a:buSzPts val="1333"/>
              <a:buFont typeface="Arial"/>
              <a:buNone/>
              <a:defRPr sz="1333" b="0" i="0" u="none" strike="noStrike" cap="none">
                <a:solidFill>
                  <a:srgbClr val="000000"/>
                </a:solidFill>
                <a:latin typeface="Arial"/>
                <a:ea typeface="Arial"/>
                <a:cs typeface="Arial"/>
                <a:sym typeface="Arial"/>
              </a:defRPr>
            </a:lvl2pPr>
            <a:lvl3pPr marL="1371600" marR="0" lvl="2" indent="-313245" algn="l" rtl="0">
              <a:lnSpc>
                <a:spcPct val="105000"/>
              </a:lnSpc>
              <a:spcBef>
                <a:spcPts val="500"/>
              </a:spcBef>
              <a:spcAft>
                <a:spcPts val="0"/>
              </a:spcAft>
              <a:buClr>
                <a:schemeClr val="dk2"/>
              </a:buClr>
              <a:buSzPts val="1333"/>
              <a:buFont typeface="Noto Sans Symbols"/>
              <a:buChar char="⮚"/>
              <a:defRPr sz="1333" b="0" i="0" u="none" strike="noStrike" cap="none">
                <a:solidFill>
                  <a:srgbClr val="000000"/>
                </a:solidFill>
                <a:latin typeface="Arial"/>
                <a:ea typeface="Arial"/>
                <a:cs typeface="Arial"/>
                <a:sym typeface="Arial"/>
              </a:defRPr>
            </a:lvl3pPr>
            <a:lvl4pPr marL="1828800" marR="0" lvl="3" indent="-296354" algn="l" rtl="0">
              <a:lnSpc>
                <a:spcPct val="105000"/>
              </a:lnSpc>
              <a:spcBef>
                <a:spcPts val="500"/>
              </a:spcBef>
              <a:spcAft>
                <a:spcPts val="0"/>
              </a:spcAft>
              <a:buClr>
                <a:schemeClr val="dk2"/>
              </a:buClr>
              <a:buSzPts val="1067"/>
              <a:buFont typeface="Noto Sans Symbols"/>
              <a:buChar char="⮚"/>
              <a:defRPr sz="1067" b="0" i="0" u="none" strike="noStrike" cap="none">
                <a:solidFill>
                  <a:srgbClr val="000000"/>
                </a:solidFill>
                <a:latin typeface="Arial"/>
                <a:ea typeface="Arial"/>
                <a:cs typeface="Arial"/>
                <a:sym typeface="Arial"/>
              </a:defRPr>
            </a:lvl4pPr>
            <a:lvl5pPr marL="2286000" marR="0" lvl="4" indent="-296354" algn="l" rtl="0">
              <a:lnSpc>
                <a:spcPct val="105000"/>
              </a:lnSpc>
              <a:spcBef>
                <a:spcPts val="500"/>
              </a:spcBef>
              <a:spcAft>
                <a:spcPts val="0"/>
              </a:spcAft>
              <a:buClr>
                <a:schemeClr val="dk2"/>
              </a:buClr>
              <a:buSzPts val="1067"/>
              <a:buFont typeface="Noto Sans Symbols"/>
              <a:buChar char="⮚"/>
              <a:defRPr sz="1067" b="0" i="0" u="none" strike="noStrike" cap="none">
                <a:solidFill>
                  <a:srgbClr val="000000"/>
                </a:solidFill>
                <a:latin typeface="Arial"/>
                <a:ea typeface="Arial"/>
                <a:cs typeface="Arial"/>
                <a:sym typeface="Arial"/>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2" name="Google Shape;12;p16"/>
          <p:cNvSpPr txBox="1">
            <a:spLocks noGrp="1"/>
          </p:cNvSpPr>
          <p:nvPr>
            <p:ph type="dt" idx="10"/>
          </p:nvPr>
        </p:nvSpPr>
        <p:spPr>
          <a:xfrm>
            <a:off x="2055319" y="6370423"/>
            <a:ext cx="1836000" cy="1800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6"/>
          <p:cNvSpPr txBox="1">
            <a:spLocks noGrp="1"/>
          </p:cNvSpPr>
          <p:nvPr>
            <p:ph type="ftr" idx="11"/>
          </p:nvPr>
        </p:nvSpPr>
        <p:spPr>
          <a:xfrm>
            <a:off x="4038600" y="6370423"/>
            <a:ext cx="4114800" cy="180000"/>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6"/>
          <p:cNvSpPr/>
          <p:nvPr/>
        </p:nvSpPr>
        <p:spPr>
          <a:xfrm>
            <a:off x="950119" y="-209085"/>
            <a:ext cx="2484000" cy="15127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5" name="Google Shape;15;p16"/>
          <p:cNvSpPr/>
          <p:nvPr/>
        </p:nvSpPr>
        <p:spPr>
          <a:xfrm>
            <a:off x="3769400" y="-209085"/>
            <a:ext cx="2484000" cy="15127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6" name="Google Shape;16;p16"/>
          <p:cNvSpPr/>
          <p:nvPr/>
        </p:nvSpPr>
        <p:spPr>
          <a:xfrm>
            <a:off x="6588683" y="-209085"/>
            <a:ext cx="2484000" cy="15127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7" name="Google Shape;17;p16"/>
          <p:cNvSpPr/>
          <p:nvPr/>
        </p:nvSpPr>
        <p:spPr>
          <a:xfrm>
            <a:off x="9407963" y="-209085"/>
            <a:ext cx="2484000" cy="15127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96512640"/>
      </p:ext>
    </p:extLst>
  </p:cSld>
  <p:clrMap bg1="lt1" tx1="dk1" bg2="dk2" tx2="lt2" accent1="accent1" accent2="accent2" accent3="accent3" accent4="accent4" accent5="accent5" accent6="accent6" hlink="hlink" folHlink="folHlink"/>
  <p:sldLayoutIdLst>
    <p:sldLayoutId id="2147483691"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7">
          <p15:clr>
            <a:srgbClr val="F26B43"/>
          </p15:clr>
        </p15:guide>
        <p15:guide id="2" pos="597">
          <p15:clr>
            <a:srgbClr val="F26B43"/>
          </p15:clr>
        </p15:guide>
        <p15:guide id="3" pos="5715">
          <p15:clr>
            <a:srgbClr val="F26B43"/>
          </p15:clr>
        </p15:guide>
        <p15:guide id="4" pos="5924">
          <p15:clr>
            <a:srgbClr val="F26B43"/>
          </p15:clr>
        </p15:guide>
        <p15:guide id="5" pos="7491">
          <p15:clr>
            <a:srgbClr val="F26B43"/>
          </p15:clr>
        </p15:guide>
        <p15:guide id="6" pos="189">
          <p15:clr>
            <a:srgbClr val="F26B43"/>
          </p15:clr>
        </p15:guide>
        <p15:guide id="7" orient="horz" pos="4121">
          <p15:clr>
            <a:srgbClr val="F26B43"/>
          </p15:clr>
        </p15:guide>
        <p15:guide id="8" pos="4148">
          <p15:clr>
            <a:srgbClr val="F26B43"/>
          </p15:clr>
        </p15:guide>
        <p15:guide id="9" pos="3939">
          <p15:clr>
            <a:srgbClr val="F26B43"/>
          </p15:clr>
        </p15:guide>
        <p15:guide id="10" pos="2372">
          <p15:clr>
            <a:srgbClr val="F26B43"/>
          </p15:clr>
        </p15:guide>
        <p15:guide id="11" pos="2163">
          <p15:clr>
            <a:srgbClr val="F26B43"/>
          </p15:clr>
        </p15:guide>
        <p15:guide id="12" orient="horz" pos="1193">
          <p15:clr>
            <a:srgbClr val="F26B43"/>
          </p15:clr>
        </p15:guide>
        <p15:guide id="13" orient="horz" pos="3845">
          <p15:clr>
            <a:srgbClr val="F26B43"/>
          </p15:clr>
        </p15:guide>
        <p15:guide id="14" orient="horz" pos="125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4.png"/><Relationship Id="rId4" Type="http://schemas.openxmlformats.org/officeDocument/2006/relationships/image" Target="../media/image21.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hyperlink" Target="https://www.moneysavingexpert.com/savings/regular-savings-calculator/" TargetMode="External"/><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32.sv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2.xml"/><Relationship Id="rId5" Type="http://schemas.openxmlformats.org/officeDocument/2006/relationships/image" Target="../media/image4.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jpe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jpeg"/><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image" Target="../media/image67.png"/><Relationship Id="rId5" Type="http://schemas.openxmlformats.org/officeDocument/2006/relationships/image" Target="../media/image5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image" Target="../media/image56.png"/><Relationship Id="rId5" Type="http://schemas.openxmlformats.org/officeDocument/2006/relationships/image" Target="../media/image71.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3.sv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2.xml"/><Relationship Id="rId5" Type="http://schemas.openxmlformats.org/officeDocument/2006/relationships/image" Target="../media/image86.svg"/><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2.xml"/><Relationship Id="rId5" Type="http://schemas.openxmlformats.org/officeDocument/2006/relationships/image" Target="../media/image88.sv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2.xml"/><Relationship Id="rId5" Type="http://schemas.openxmlformats.org/officeDocument/2006/relationships/image" Target="../media/image90.sv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12.png"/><Relationship Id="rId7"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29.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40.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BA556-A071-687F-429E-8D31B871B71A}"/>
            </a:ext>
          </a:extLst>
        </p:cNvPr>
        <p:cNvGrpSpPr/>
        <p:nvPr/>
      </p:nvGrpSpPr>
      <p:grpSpPr>
        <a:xfrm>
          <a:off x="0" y="0"/>
          <a:ext cx="0" cy="0"/>
          <a:chOff x="0" y="0"/>
          <a:chExt cx="0" cy="0"/>
        </a:xfrm>
      </p:grpSpPr>
      <p:pic>
        <p:nvPicPr>
          <p:cNvPr id="5" name="Picture 4" descr="A picture containing table, computer, indoor, person&#10;&#10;Description automatically generated">
            <a:extLst>
              <a:ext uri="{FF2B5EF4-FFF2-40B4-BE49-F238E27FC236}">
                <a16:creationId xmlns:a16="http://schemas.microsoft.com/office/drawing/2014/main" id="{A820B5DD-83AC-D508-6B3F-BE3D5F6B532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flipH="1">
            <a:off x="1625170" y="-4467"/>
            <a:ext cx="10568067" cy="6874704"/>
          </a:xfrm>
          <a:prstGeom prst="rect">
            <a:avLst/>
          </a:prstGeom>
        </p:spPr>
      </p:pic>
      <p:sp>
        <p:nvSpPr>
          <p:cNvPr id="3" name="Freeform 10">
            <a:extLst>
              <a:ext uri="{FF2B5EF4-FFF2-40B4-BE49-F238E27FC236}">
                <a16:creationId xmlns:a16="http://schemas.microsoft.com/office/drawing/2014/main" id="{42B5D0A8-C4C5-3711-9BC7-64AF9D43631A}"/>
              </a:ext>
            </a:extLst>
          </p:cNvPr>
          <p:cNvSpPr>
            <a:spLocks/>
          </p:cNvSpPr>
          <p:nvPr/>
        </p:nvSpPr>
        <p:spPr bwMode="auto">
          <a:xfrm rot="16200000">
            <a:off x="0" y="4763"/>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chemeClr val="accent6">
              <a:lumMod val="85000"/>
            </a:schemeClr>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28" name="Group 27">
            <a:extLst>
              <a:ext uri="{FF2B5EF4-FFF2-40B4-BE49-F238E27FC236}">
                <a16:creationId xmlns:a16="http://schemas.microsoft.com/office/drawing/2014/main" id="{AD3B9CF9-6606-B765-F97A-8E5DDE64D866}"/>
              </a:ext>
            </a:extLst>
          </p:cNvPr>
          <p:cNvGrpSpPr/>
          <p:nvPr/>
        </p:nvGrpSpPr>
        <p:grpSpPr>
          <a:xfrm>
            <a:off x="-3000" y="-10699"/>
            <a:ext cx="6870939" cy="6868697"/>
            <a:chOff x="-3000" y="-98165"/>
            <a:chExt cx="6958435" cy="6956164"/>
          </a:xfrm>
        </p:grpSpPr>
        <p:sp>
          <p:nvSpPr>
            <p:cNvPr id="19" name="Freeform 5">
              <a:extLst>
                <a:ext uri="{FF2B5EF4-FFF2-40B4-BE49-F238E27FC236}">
                  <a16:creationId xmlns:a16="http://schemas.microsoft.com/office/drawing/2014/main" id="{DC3DA426-C697-FD60-BC69-482403E118BC}"/>
                </a:ext>
              </a:extLst>
            </p:cNvPr>
            <p:cNvSpPr>
              <a:spLocks/>
            </p:cNvSpPr>
            <p:nvPr/>
          </p:nvSpPr>
          <p:spPr bwMode="auto">
            <a:xfrm rot="10800000">
              <a:off x="-3000" y="-98165"/>
              <a:ext cx="6958435" cy="6956163"/>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rgbClr val="0F7B3F"/>
            </a:solid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10">
              <a:extLst>
                <a:ext uri="{FF2B5EF4-FFF2-40B4-BE49-F238E27FC236}">
                  <a16:creationId xmlns:a16="http://schemas.microsoft.com/office/drawing/2014/main" id="{15AD7262-6A76-7495-E54C-9C4DC9DE6E7E}"/>
                </a:ext>
              </a:extLst>
            </p:cNvPr>
            <p:cNvSpPr>
              <a:spLocks/>
            </p:cNvSpPr>
            <p:nvPr/>
          </p:nvSpPr>
          <p:spPr bwMode="auto">
            <a:xfrm>
              <a:off x="1037" y="3383954"/>
              <a:ext cx="3475180" cy="347404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pic>
        <p:nvPicPr>
          <p:cNvPr id="2" name="Picture 1" descr="Z:\_LOGOS MASTER\Quilter_Master logo\Quilter0006_Quilter Logos\Quilter Financial Advisers\Stacked\RGB\Quilter Financial Advisers_Stacked_Green_RGB.png">
            <a:extLst>
              <a:ext uri="{FF2B5EF4-FFF2-40B4-BE49-F238E27FC236}">
                <a16:creationId xmlns:a16="http://schemas.microsoft.com/office/drawing/2014/main" id="{583F1C00-209F-FAA3-EAC7-25AEDEA35827}"/>
              </a:ext>
            </a:extLst>
          </p:cNvPr>
          <p:cNvPicPr>
            <a:picLocks noChangeAspect="1" noChangeArrowheads="1"/>
          </p:cNvPicPr>
          <p:nvPr/>
        </p:nvPicPr>
        <p:blipFill>
          <a:blip r:embed="rId5" cstate="print">
            <a:biLevel thresh="25000"/>
            <a:extLst>
              <a:ext uri="{28A0092B-C50C-407E-A947-70E740481C1C}">
                <a14:useLocalDpi xmlns:a14="http://schemas.microsoft.com/office/drawing/2010/main"/>
              </a:ext>
            </a:extLst>
          </a:blip>
          <a:srcRect/>
          <a:stretch>
            <a:fillRect/>
          </a:stretch>
        </p:blipFill>
        <p:spPr bwMode="auto">
          <a:xfrm>
            <a:off x="10551483" y="5795855"/>
            <a:ext cx="1331495" cy="858819"/>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6">
            <a:extLst>
              <a:ext uri="{FF2B5EF4-FFF2-40B4-BE49-F238E27FC236}">
                <a16:creationId xmlns:a16="http://schemas.microsoft.com/office/drawing/2014/main" id="{91E14221-1DB2-75EF-3619-C990345432AB}"/>
              </a:ext>
            </a:extLst>
          </p:cNvPr>
          <p:cNvSpPr>
            <a:spLocks/>
          </p:cNvSpPr>
          <p:nvPr/>
        </p:nvSpPr>
        <p:spPr bwMode="auto">
          <a:xfrm>
            <a:off x="0" y="3389313"/>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1">
            <a:extLst>
              <a:ext uri="{FF2B5EF4-FFF2-40B4-BE49-F238E27FC236}">
                <a16:creationId xmlns:a16="http://schemas.microsoft.com/office/drawing/2014/main" id="{55FD04B1-ECE6-2BAB-633D-C9A730B40178}"/>
              </a:ext>
            </a:extLst>
          </p:cNvPr>
          <p:cNvSpPr>
            <a:spLocks/>
          </p:cNvSpPr>
          <p:nvPr/>
        </p:nvSpPr>
        <p:spPr bwMode="auto">
          <a:xfrm>
            <a:off x="0" y="-103187"/>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Rectangle 7">
            <a:extLst>
              <a:ext uri="{FF2B5EF4-FFF2-40B4-BE49-F238E27FC236}">
                <a16:creationId xmlns:a16="http://schemas.microsoft.com/office/drawing/2014/main" id="{47E6108B-7DD6-DA28-F3D3-5F1A67BC6137}"/>
              </a:ext>
            </a:extLst>
          </p:cNvPr>
          <p:cNvSpPr/>
          <p:nvPr/>
        </p:nvSpPr>
        <p:spPr>
          <a:xfrm>
            <a:off x="-3001" y="5198529"/>
            <a:ext cx="5095553" cy="650907"/>
          </a:xfrm>
          <a:prstGeom prst="rect">
            <a:avLst/>
          </a:prstGeom>
        </p:spPr>
        <p:txBody>
          <a:bodyPr wrap="square" lIns="121880" tIns="60940" rIns="121880" bIns="60940">
            <a:spAutoFit/>
          </a:bodyPr>
          <a:lstStyle/>
          <a:p>
            <a:pPr marL="7701" marR="3080" lvl="0" indent="0" algn="l" defTabSz="914377" rtl="0" eaLnBrk="1" fontAlgn="auto" latinLnBrk="0" hangingPunct="1">
              <a:lnSpc>
                <a:spcPct val="100000"/>
              </a:lnSpc>
              <a:spcBef>
                <a:spcPts val="0"/>
              </a:spcBef>
              <a:spcAft>
                <a:spcPts val="0"/>
              </a:spcAft>
              <a:buClrTx/>
              <a:buSzTx/>
              <a:buFontTx/>
              <a:buNone/>
              <a:tabLst>
                <a:tab pos="968797" algn="l"/>
              </a:tabLst>
              <a:defRPr/>
            </a:pPr>
            <a:r>
              <a:rPr kumimoji="0" lang="en-GB" sz="343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Retirement planning</a:t>
            </a:r>
          </a:p>
        </p:txBody>
      </p:sp>
      <p:sp>
        <p:nvSpPr>
          <p:cNvPr id="6" name="Rectangle 5">
            <a:extLst>
              <a:ext uri="{FF2B5EF4-FFF2-40B4-BE49-F238E27FC236}">
                <a16:creationId xmlns:a16="http://schemas.microsoft.com/office/drawing/2014/main" id="{F66FE322-C07A-BD54-25AB-AB55D45E2FCF}"/>
              </a:ext>
            </a:extLst>
          </p:cNvPr>
          <p:cNvSpPr/>
          <p:nvPr/>
        </p:nvSpPr>
        <p:spPr>
          <a:xfrm>
            <a:off x="67359" y="5897367"/>
            <a:ext cx="4237196" cy="553957"/>
          </a:xfrm>
          <a:prstGeom prst="rect">
            <a:avLst/>
          </a:prstGeom>
        </p:spPr>
        <p:txBody>
          <a:bodyPr wrap="square" lIns="121880" tIns="60940" rIns="121880" bIns="60940">
            <a:spAutoFit/>
          </a:bodyPr>
          <a:lstStyle/>
          <a:p>
            <a:pPr marL="7701" marR="3080" lvl="0" indent="0" algn="l" defTabSz="914377" rtl="0" eaLnBrk="1" fontAlgn="auto" latinLnBrk="0" hangingPunct="1">
              <a:lnSpc>
                <a:spcPct val="100000"/>
              </a:lnSpc>
              <a:spcBef>
                <a:spcPts val="0"/>
              </a:spcBef>
              <a:spcAft>
                <a:spcPts val="0"/>
              </a:spcAft>
              <a:buClrTx/>
              <a:buSzTx/>
              <a:buFontTx/>
              <a:buNone/>
              <a:tabLst>
                <a:tab pos="968797" algn="l"/>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Your insights session</a:t>
            </a:r>
          </a:p>
        </p:txBody>
      </p:sp>
    </p:spTree>
    <p:extLst>
      <p:ext uri="{BB962C8B-B14F-4D97-AF65-F5344CB8AC3E}">
        <p14:creationId xmlns:p14="http://schemas.microsoft.com/office/powerpoint/2010/main" val="15851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4AE3A-611A-A1A3-7C12-1CCC60F85917}"/>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75931BA4-23CB-E40F-12D1-634FBEA2CAE8}"/>
              </a:ext>
            </a:extLst>
          </p:cNvPr>
          <p:cNvSpPr/>
          <p:nvPr/>
        </p:nvSpPr>
        <p:spPr>
          <a:xfrm>
            <a:off x="269095" y="4647107"/>
            <a:ext cx="11922905" cy="2210893"/>
          </a:xfrm>
          <a:prstGeom prst="rect">
            <a:avLst/>
          </a:prstGeom>
          <a:solidFill>
            <a:srgbClr val="0F7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descr="A white and grey background&#10;&#10;Description automatically generated">
            <a:extLst>
              <a:ext uri="{FF2B5EF4-FFF2-40B4-BE49-F238E27FC236}">
                <a16:creationId xmlns:a16="http://schemas.microsoft.com/office/drawing/2014/main" id="{185C2AE4-C7EF-6534-F013-EB7661AD7C75}"/>
              </a:ext>
            </a:extLst>
          </p:cNvPr>
          <p:cNvPicPr>
            <a:picLocks noChangeAspect="1"/>
          </p:cNvPicPr>
          <p:nvPr/>
        </p:nvPicPr>
        <p:blipFill rotWithShape="1">
          <a:blip r:embed="rId3">
            <a:extLst>
              <a:ext uri="{28A0092B-C50C-407E-A947-70E740481C1C}">
                <a14:useLocalDpi xmlns:a14="http://schemas.microsoft.com/office/drawing/2010/main" val="0"/>
              </a:ext>
            </a:extLst>
          </a:blip>
          <a:srcRect t="78937" r="28799" b="3796"/>
          <a:stretch/>
        </p:blipFill>
        <p:spPr>
          <a:xfrm>
            <a:off x="279143" y="1522367"/>
            <a:ext cx="11942674" cy="2896111"/>
          </a:xfrm>
          <a:prstGeom prst="rect">
            <a:avLst/>
          </a:prstGeom>
        </p:spPr>
      </p:pic>
      <p:sp>
        <p:nvSpPr>
          <p:cNvPr id="2" name="Title 1">
            <a:extLst>
              <a:ext uri="{FF2B5EF4-FFF2-40B4-BE49-F238E27FC236}">
                <a16:creationId xmlns:a16="http://schemas.microsoft.com/office/drawing/2014/main" id="{89A9B583-CB36-E386-521D-8C862F87B559}"/>
              </a:ext>
            </a:extLst>
          </p:cNvPr>
          <p:cNvSpPr>
            <a:spLocks noGrp="1"/>
          </p:cNvSpPr>
          <p:nvPr>
            <p:ph type="title"/>
          </p:nvPr>
        </p:nvSpPr>
        <p:spPr>
          <a:xfrm>
            <a:off x="947739" y="-287099"/>
            <a:ext cx="10944225" cy="915035"/>
          </a:xfrm>
        </p:spPr>
        <p:txBody>
          <a:bodyPr/>
          <a:lstStyle/>
          <a:p>
            <a:r>
              <a:rPr lang="en-GB" dirty="0"/>
              <a:t>Thinking about your income needs</a:t>
            </a:r>
          </a:p>
        </p:txBody>
      </p:sp>
      <p:sp>
        <p:nvSpPr>
          <p:cNvPr id="94" name="TextBox 93">
            <a:extLst>
              <a:ext uri="{FF2B5EF4-FFF2-40B4-BE49-F238E27FC236}">
                <a16:creationId xmlns:a16="http://schemas.microsoft.com/office/drawing/2014/main" id="{2586E186-9E40-8305-8EB0-0B6BEF89A11F}"/>
              </a:ext>
            </a:extLst>
          </p:cNvPr>
          <p:cNvSpPr txBox="1"/>
          <p:nvPr/>
        </p:nvSpPr>
        <p:spPr>
          <a:xfrm>
            <a:off x="3439212" y="5376048"/>
            <a:ext cx="6412366"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a:ea typeface="+mn-ea"/>
                <a:cs typeface="+mn-cs"/>
              </a:rPr>
              <a:t>“Everyone should be encouraged to think about how their spending patterns may vary over the course of their retirement, including what they may needs to contribute to the cost of care.”  Age UK</a:t>
            </a:r>
          </a:p>
        </p:txBody>
      </p:sp>
      <p:sp>
        <p:nvSpPr>
          <p:cNvPr id="97" name="Content Placeholder 4">
            <a:extLst>
              <a:ext uri="{FF2B5EF4-FFF2-40B4-BE49-F238E27FC236}">
                <a16:creationId xmlns:a16="http://schemas.microsoft.com/office/drawing/2014/main" id="{50D9D296-A699-D7AD-417A-A1131642DF8D}"/>
              </a:ext>
            </a:extLst>
          </p:cNvPr>
          <p:cNvSpPr txBox="1">
            <a:spLocks/>
          </p:cNvSpPr>
          <p:nvPr/>
        </p:nvSpPr>
        <p:spPr>
          <a:xfrm>
            <a:off x="947739" y="1030725"/>
            <a:ext cx="5816304" cy="413739"/>
          </a:xfrm>
          <a:prstGeom prst="rect">
            <a:avLst/>
          </a:prstGeom>
        </p:spPr>
        <p:txBody>
          <a:bodyPr vert="horz" lIns="0" tIns="0" rIns="0" bIns="0" numCol="1" spcCol="216000" rtlCol="0">
            <a:noAutofit/>
          </a:bodyPr>
          <a:lstStyle>
            <a:lvl1pPr marL="0" indent="0" algn="l" defTabSz="914377" rtl="0" eaLnBrk="1" latinLnBrk="0" hangingPunct="1">
              <a:lnSpc>
                <a:spcPct val="125000"/>
              </a:lnSpc>
              <a:spcBef>
                <a:spcPts val="800"/>
              </a:spcBef>
              <a:spcAft>
                <a:spcPts val="0"/>
              </a:spcAft>
              <a:buFont typeface="Arial" panose="020B0604020202020204" pitchFamily="34" charset="0"/>
              <a:buNone/>
              <a:defRPr sz="1867" kern="1200"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marL="0" indent="0" algn="l" defTabSz="914377" rtl="0" eaLnBrk="1" latinLnBrk="0" hangingPunct="1">
              <a:lnSpc>
                <a:spcPct val="125000"/>
              </a:lnSpc>
              <a:spcBef>
                <a:spcPts val="0"/>
              </a:spcBef>
              <a:spcAft>
                <a:spcPts val="0"/>
              </a:spcAft>
              <a:buFont typeface="Arial" panose="020B0604020202020204" pitchFamily="34" charset="0"/>
              <a:buNone/>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25000"/>
              </a:lnSpc>
              <a:spcBef>
                <a:spcPts val="8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There are three main types of basic income needs:</a:t>
            </a:r>
          </a:p>
        </p:txBody>
      </p:sp>
      <p:grpSp>
        <p:nvGrpSpPr>
          <p:cNvPr id="4" name="Group 3">
            <a:extLst>
              <a:ext uri="{FF2B5EF4-FFF2-40B4-BE49-F238E27FC236}">
                <a16:creationId xmlns:a16="http://schemas.microsoft.com/office/drawing/2014/main" id="{D1145EDB-0BEA-6BF4-B3BB-2BFCD9D4027D}"/>
              </a:ext>
            </a:extLst>
          </p:cNvPr>
          <p:cNvGrpSpPr/>
          <p:nvPr/>
        </p:nvGrpSpPr>
        <p:grpSpPr>
          <a:xfrm>
            <a:off x="1062059" y="1718102"/>
            <a:ext cx="2359380" cy="2518879"/>
            <a:chOff x="1062059" y="1718102"/>
            <a:chExt cx="2359380" cy="2518879"/>
          </a:xfrm>
        </p:grpSpPr>
        <p:sp>
          <p:nvSpPr>
            <p:cNvPr id="7" name="Oval 6">
              <a:extLst>
                <a:ext uri="{FF2B5EF4-FFF2-40B4-BE49-F238E27FC236}">
                  <a16:creationId xmlns:a16="http://schemas.microsoft.com/office/drawing/2014/main" id="{2AC1D367-20AF-9CA4-ED3D-4CC65F21D2BB}"/>
                </a:ext>
              </a:extLst>
            </p:cNvPr>
            <p:cNvSpPr>
              <a:spLocks noChangeAspect="1" noChangeArrowheads="1"/>
            </p:cNvSpPr>
            <p:nvPr/>
          </p:nvSpPr>
          <p:spPr bwMode="auto">
            <a:xfrm>
              <a:off x="1254361" y="1718102"/>
              <a:ext cx="1974776" cy="1980000"/>
            </a:xfrm>
            <a:prstGeom prst="ellipse">
              <a:avLst/>
            </a:prstGeom>
            <a:solidFill>
              <a:srgbClr val="3A4371"/>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98" name="Content Placeholder 4">
              <a:extLst>
                <a:ext uri="{FF2B5EF4-FFF2-40B4-BE49-F238E27FC236}">
                  <a16:creationId xmlns:a16="http://schemas.microsoft.com/office/drawing/2014/main" id="{7C9AD2FF-3426-A150-2004-AD14256DBB32}"/>
                </a:ext>
              </a:extLst>
            </p:cNvPr>
            <p:cNvSpPr txBox="1">
              <a:spLocks/>
            </p:cNvSpPr>
            <p:nvPr/>
          </p:nvSpPr>
          <p:spPr>
            <a:xfrm>
              <a:off x="1062059" y="3823242"/>
              <a:ext cx="2359380" cy="413739"/>
            </a:xfrm>
            <a:prstGeom prst="rect">
              <a:avLst/>
            </a:prstGeom>
          </p:spPr>
          <p:txBody>
            <a:bodyPr vert="horz" lIns="0" tIns="0" rIns="0" bIns="0" numCol="1" spcCol="216000" rtlCol="0">
              <a:noAutofit/>
            </a:bodyPr>
            <a:lstStyle>
              <a:lvl1pPr marL="0" indent="0" algn="l" defTabSz="914377" rtl="0" eaLnBrk="1" latinLnBrk="0" hangingPunct="1">
                <a:lnSpc>
                  <a:spcPct val="125000"/>
                </a:lnSpc>
                <a:spcBef>
                  <a:spcPts val="800"/>
                </a:spcBef>
                <a:spcAft>
                  <a:spcPts val="0"/>
                </a:spcAft>
                <a:buFont typeface="Arial" panose="020B0604020202020204" pitchFamily="34" charset="0"/>
                <a:buNone/>
                <a:defRPr sz="1867" kern="1200"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marL="0" indent="0" algn="l" defTabSz="914377" rtl="0" eaLnBrk="1" latinLnBrk="0" hangingPunct="1">
                <a:lnSpc>
                  <a:spcPct val="125000"/>
                </a:lnSpc>
                <a:spcBef>
                  <a:spcPts val="0"/>
                </a:spcBef>
                <a:spcAft>
                  <a:spcPts val="0"/>
                </a:spcAft>
                <a:buFont typeface="Arial" panose="020B0604020202020204" pitchFamily="34" charset="0"/>
                <a:buNone/>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ctr" defTabSz="914377" rtl="0" eaLnBrk="1" fontAlgn="auto" latinLnBrk="0" hangingPunct="1">
                <a:lnSpc>
                  <a:spcPct val="125000"/>
                </a:lnSpc>
                <a:spcBef>
                  <a:spcPts val="8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3A4371"/>
                  </a:solidFill>
                  <a:effectLst/>
                  <a:uLnTx/>
                  <a:uFillTx/>
                  <a:latin typeface="Arial" panose="020B0604020202020204" pitchFamily="34" charset="0"/>
                  <a:ea typeface="Open Sans" panose="020B0606030504020204" pitchFamily="34" charset="0"/>
                  <a:cs typeface="Arial" panose="020B0604020202020204" pitchFamily="34" charset="0"/>
                </a:rPr>
                <a:t>Core</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income needs</a:t>
              </a:r>
            </a:p>
          </p:txBody>
        </p:sp>
        <p:grpSp>
          <p:nvGrpSpPr>
            <p:cNvPr id="16" name="Group 15">
              <a:extLst>
                <a:ext uri="{FF2B5EF4-FFF2-40B4-BE49-F238E27FC236}">
                  <a16:creationId xmlns:a16="http://schemas.microsoft.com/office/drawing/2014/main" id="{7833A9C5-118A-938A-E2C3-B1C7DD6948C7}"/>
                </a:ext>
              </a:extLst>
            </p:cNvPr>
            <p:cNvGrpSpPr/>
            <p:nvPr/>
          </p:nvGrpSpPr>
          <p:grpSpPr>
            <a:xfrm>
              <a:off x="1556510" y="2314854"/>
              <a:ext cx="1408271" cy="805199"/>
              <a:chOff x="1606750" y="2117941"/>
              <a:chExt cx="1408271" cy="805199"/>
            </a:xfrm>
          </p:grpSpPr>
          <p:pic>
            <p:nvPicPr>
              <p:cNvPr id="106" name="Picture 105" descr="A blue outline of a bowl of food and a glass of milk&#10;&#10;Description automatically generated">
                <a:extLst>
                  <a:ext uri="{FF2B5EF4-FFF2-40B4-BE49-F238E27FC236}">
                    <a16:creationId xmlns:a16="http://schemas.microsoft.com/office/drawing/2014/main" id="{5E1DC137-19A0-EE54-5D57-A397D392185E}"/>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1606750" y="2162073"/>
                <a:ext cx="761067" cy="761067"/>
              </a:xfrm>
              <a:prstGeom prst="rect">
                <a:avLst/>
              </a:prstGeom>
            </p:spPr>
          </p:pic>
          <p:pic>
            <p:nvPicPr>
              <p:cNvPr id="108" name="Picture 107" descr="A blue and black house&#10;&#10;Description automatically generated">
                <a:extLst>
                  <a:ext uri="{FF2B5EF4-FFF2-40B4-BE49-F238E27FC236}">
                    <a16:creationId xmlns:a16="http://schemas.microsoft.com/office/drawing/2014/main" id="{DA778CA4-D219-FE26-167C-53FC31248CDA}"/>
                  </a:ext>
                </a:extLst>
              </p:cNvPr>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2253954" y="2117941"/>
                <a:ext cx="761067" cy="761067"/>
              </a:xfrm>
              <a:prstGeom prst="rect">
                <a:avLst/>
              </a:prstGeom>
            </p:spPr>
          </p:pic>
        </p:grpSp>
      </p:grpSp>
      <p:grpSp>
        <p:nvGrpSpPr>
          <p:cNvPr id="5" name="Group 4">
            <a:extLst>
              <a:ext uri="{FF2B5EF4-FFF2-40B4-BE49-F238E27FC236}">
                <a16:creationId xmlns:a16="http://schemas.microsoft.com/office/drawing/2014/main" id="{A3099ECA-26DC-BCBD-6832-FB8E93DB8AA7}"/>
              </a:ext>
            </a:extLst>
          </p:cNvPr>
          <p:cNvGrpSpPr/>
          <p:nvPr/>
        </p:nvGrpSpPr>
        <p:grpSpPr>
          <a:xfrm>
            <a:off x="4288660" y="1718102"/>
            <a:ext cx="3202993" cy="2518879"/>
            <a:chOff x="4288660" y="1718102"/>
            <a:chExt cx="3202993" cy="2518879"/>
          </a:xfrm>
        </p:grpSpPr>
        <p:sp>
          <p:nvSpPr>
            <p:cNvPr id="13" name="Oval 12">
              <a:extLst>
                <a:ext uri="{FF2B5EF4-FFF2-40B4-BE49-F238E27FC236}">
                  <a16:creationId xmlns:a16="http://schemas.microsoft.com/office/drawing/2014/main" id="{4E5C1E41-4C0F-7EA9-2CA8-4D3AFAD6FB0D}"/>
                </a:ext>
              </a:extLst>
            </p:cNvPr>
            <p:cNvSpPr>
              <a:spLocks noChangeAspect="1" noChangeArrowheads="1"/>
            </p:cNvSpPr>
            <p:nvPr/>
          </p:nvSpPr>
          <p:spPr bwMode="auto">
            <a:xfrm>
              <a:off x="4902769" y="1718102"/>
              <a:ext cx="1974776" cy="1980000"/>
            </a:xfrm>
            <a:prstGeom prst="ellipse">
              <a:avLst/>
            </a:prstGeom>
            <a:solidFill>
              <a:srgbClr val="81294C"/>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99" name="Content Placeholder 4">
              <a:extLst>
                <a:ext uri="{FF2B5EF4-FFF2-40B4-BE49-F238E27FC236}">
                  <a16:creationId xmlns:a16="http://schemas.microsoft.com/office/drawing/2014/main" id="{15F7E032-63E6-004F-77F4-3F7CE3F15A79}"/>
                </a:ext>
              </a:extLst>
            </p:cNvPr>
            <p:cNvSpPr txBox="1">
              <a:spLocks/>
            </p:cNvSpPr>
            <p:nvPr/>
          </p:nvSpPr>
          <p:spPr>
            <a:xfrm>
              <a:off x="4288660" y="3823242"/>
              <a:ext cx="3202993" cy="413739"/>
            </a:xfrm>
            <a:prstGeom prst="rect">
              <a:avLst/>
            </a:prstGeom>
          </p:spPr>
          <p:txBody>
            <a:bodyPr vert="horz" lIns="0" tIns="0" rIns="0" bIns="0" numCol="1" spcCol="216000" rtlCol="0">
              <a:noAutofit/>
            </a:bodyPr>
            <a:lstStyle>
              <a:lvl1pPr marL="0" indent="0" algn="l" defTabSz="914377" rtl="0" eaLnBrk="1" latinLnBrk="0" hangingPunct="1">
                <a:lnSpc>
                  <a:spcPct val="125000"/>
                </a:lnSpc>
                <a:spcBef>
                  <a:spcPts val="800"/>
                </a:spcBef>
                <a:spcAft>
                  <a:spcPts val="0"/>
                </a:spcAft>
                <a:buFont typeface="Arial" panose="020B0604020202020204" pitchFamily="34" charset="0"/>
                <a:buNone/>
                <a:defRPr sz="1867" kern="1200"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marL="0" indent="0" algn="l" defTabSz="914377" rtl="0" eaLnBrk="1" latinLnBrk="0" hangingPunct="1">
                <a:lnSpc>
                  <a:spcPct val="125000"/>
                </a:lnSpc>
                <a:spcBef>
                  <a:spcPts val="0"/>
                </a:spcBef>
                <a:spcAft>
                  <a:spcPts val="0"/>
                </a:spcAft>
                <a:buFont typeface="Arial" panose="020B0604020202020204" pitchFamily="34" charset="0"/>
                <a:buNone/>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ctr" defTabSz="914377" rtl="0" eaLnBrk="1" fontAlgn="auto" latinLnBrk="0" hangingPunct="1">
                <a:lnSpc>
                  <a:spcPct val="125000"/>
                </a:lnSpc>
                <a:spcBef>
                  <a:spcPts val="8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81294C"/>
                  </a:solidFill>
                  <a:effectLst/>
                  <a:uLnTx/>
                  <a:uFillTx/>
                  <a:latin typeface="Arial" panose="020B0604020202020204" pitchFamily="34" charset="0"/>
                  <a:ea typeface="Open Sans" panose="020B0606030504020204" pitchFamily="34" charset="0"/>
                  <a:cs typeface="Arial" panose="020B0604020202020204" pitchFamily="34" charset="0"/>
                </a:rPr>
                <a:t>Discretionary</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income needs</a:t>
              </a:r>
            </a:p>
          </p:txBody>
        </p:sp>
        <p:grpSp>
          <p:nvGrpSpPr>
            <p:cNvPr id="17" name="Group 16">
              <a:extLst>
                <a:ext uri="{FF2B5EF4-FFF2-40B4-BE49-F238E27FC236}">
                  <a16:creationId xmlns:a16="http://schemas.microsoft.com/office/drawing/2014/main" id="{769194D7-B916-5579-01A2-CCC37012E948}"/>
                </a:ext>
              </a:extLst>
            </p:cNvPr>
            <p:cNvGrpSpPr/>
            <p:nvPr/>
          </p:nvGrpSpPr>
          <p:grpSpPr>
            <a:xfrm>
              <a:off x="5239015" y="2348411"/>
              <a:ext cx="1302284" cy="719383"/>
              <a:chOff x="5180043" y="2616670"/>
              <a:chExt cx="1824762" cy="1008000"/>
            </a:xfrm>
          </p:grpSpPr>
          <p:pic>
            <p:nvPicPr>
              <p:cNvPr id="110" name="Picture 109" descr="A purple sign with a fork and a letter&#10;&#10;Description automatically generated">
                <a:extLst>
                  <a:ext uri="{FF2B5EF4-FFF2-40B4-BE49-F238E27FC236}">
                    <a16:creationId xmlns:a16="http://schemas.microsoft.com/office/drawing/2014/main" id="{984407B7-DBC0-C670-CE27-F0DC0C8F72C8}"/>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5180043" y="2724670"/>
                <a:ext cx="792000" cy="792000"/>
              </a:xfrm>
              <a:prstGeom prst="rect">
                <a:avLst/>
              </a:prstGeom>
            </p:spPr>
          </p:pic>
          <p:pic>
            <p:nvPicPr>
              <p:cNvPr id="112" name="Picture 111" descr="A purple umbrella on a black background&#10;&#10;Description automatically generated">
                <a:extLst>
                  <a:ext uri="{FF2B5EF4-FFF2-40B4-BE49-F238E27FC236}">
                    <a16:creationId xmlns:a16="http://schemas.microsoft.com/office/drawing/2014/main" id="{854CD075-EAE1-E58A-3379-5971AF0711B3}"/>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5996805" y="2616670"/>
                <a:ext cx="1008000" cy="1008000"/>
              </a:xfrm>
              <a:prstGeom prst="rect">
                <a:avLst/>
              </a:prstGeom>
            </p:spPr>
          </p:pic>
        </p:grpSp>
      </p:grpSp>
      <p:grpSp>
        <p:nvGrpSpPr>
          <p:cNvPr id="6" name="Group 5">
            <a:extLst>
              <a:ext uri="{FF2B5EF4-FFF2-40B4-BE49-F238E27FC236}">
                <a16:creationId xmlns:a16="http://schemas.microsoft.com/office/drawing/2014/main" id="{835AC5A8-EDD0-D30F-2E3F-145C1B946359}"/>
              </a:ext>
            </a:extLst>
          </p:cNvPr>
          <p:cNvGrpSpPr/>
          <p:nvPr/>
        </p:nvGrpSpPr>
        <p:grpSpPr>
          <a:xfrm>
            <a:off x="8204783" y="1719260"/>
            <a:ext cx="2762842" cy="2517721"/>
            <a:chOff x="8204783" y="1719260"/>
            <a:chExt cx="2762842" cy="2517721"/>
          </a:xfrm>
        </p:grpSpPr>
        <p:sp>
          <p:nvSpPr>
            <p:cNvPr id="10" name="Oval 9">
              <a:extLst>
                <a:ext uri="{FF2B5EF4-FFF2-40B4-BE49-F238E27FC236}">
                  <a16:creationId xmlns:a16="http://schemas.microsoft.com/office/drawing/2014/main" id="{ABCC5032-5BEB-866D-5B18-23B1D4CD2B33}"/>
                </a:ext>
              </a:extLst>
            </p:cNvPr>
            <p:cNvSpPr>
              <a:spLocks noChangeAspect="1" noChangeArrowheads="1"/>
            </p:cNvSpPr>
            <p:nvPr/>
          </p:nvSpPr>
          <p:spPr bwMode="auto">
            <a:xfrm>
              <a:off x="8551177" y="1719260"/>
              <a:ext cx="1974776" cy="1980000"/>
            </a:xfrm>
            <a:prstGeom prst="ellipse">
              <a:avLst/>
            </a:prstGeom>
            <a:solidFill>
              <a:schemeClr val="accent1"/>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69F50"/>
                </a:solidFill>
                <a:effectLst/>
                <a:uLnTx/>
                <a:uFillTx/>
                <a:latin typeface="Arial"/>
                <a:ea typeface="+mn-ea"/>
                <a:cs typeface="+mn-cs"/>
              </a:endParaRPr>
            </a:p>
          </p:txBody>
        </p:sp>
        <p:sp>
          <p:nvSpPr>
            <p:cNvPr id="100" name="Content Placeholder 4">
              <a:extLst>
                <a:ext uri="{FF2B5EF4-FFF2-40B4-BE49-F238E27FC236}">
                  <a16:creationId xmlns:a16="http://schemas.microsoft.com/office/drawing/2014/main" id="{16F2FCEA-755C-7898-1336-E846201CA9FC}"/>
                </a:ext>
              </a:extLst>
            </p:cNvPr>
            <p:cNvSpPr txBox="1">
              <a:spLocks/>
            </p:cNvSpPr>
            <p:nvPr/>
          </p:nvSpPr>
          <p:spPr>
            <a:xfrm>
              <a:off x="8204783" y="3823242"/>
              <a:ext cx="2762842" cy="413739"/>
            </a:xfrm>
            <a:prstGeom prst="rect">
              <a:avLst/>
            </a:prstGeom>
          </p:spPr>
          <p:txBody>
            <a:bodyPr vert="horz" lIns="0" tIns="0" rIns="0" bIns="0" numCol="1" spcCol="216000" rtlCol="0">
              <a:noAutofit/>
            </a:bodyPr>
            <a:lstStyle>
              <a:lvl1pPr marL="0" indent="0" algn="l" defTabSz="914377" rtl="0" eaLnBrk="1" latinLnBrk="0" hangingPunct="1">
                <a:lnSpc>
                  <a:spcPct val="125000"/>
                </a:lnSpc>
                <a:spcBef>
                  <a:spcPts val="800"/>
                </a:spcBef>
                <a:spcAft>
                  <a:spcPts val="0"/>
                </a:spcAft>
                <a:buFont typeface="Arial" panose="020B0604020202020204" pitchFamily="34" charset="0"/>
                <a:buNone/>
                <a:defRPr sz="1867" kern="1200"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marL="0" indent="0" algn="l" defTabSz="914377" rtl="0" eaLnBrk="1" latinLnBrk="0" hangingPunct="1">
                <a:lnSpc>
                  <a:spcPct val="125000"/>
                </a:lnSpc>
                <a:spcBef>
                  <a:spcPts val="0"/>
                </a:spcBef>
                <a:spcAft>
                  <a:spcPts val="0"/>
                </a:spcAft>
                <a:buFont typeface="Arial" panose="020B0604020202020204" pitchFamily="34" charset="0"/>
                <a:buNone/>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ctr" defTabSz="914377" rtl="0" eaLnBrk="1" fontAlgn="auto" latinLnBrk="0" hangingPunct="1">
                <a:lnSpc>
                  <a:spcPct val="125000"/>
                </a:lnSpc>
                <a:spcBef>
                  <a:spcPts val="8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169F50"/>
                  </a:solidFill>
                  <a:effectLst/>
                  <a:uLnTx/>
                  <a:uFillTx/>
                  <a:latin typeface="Arial" panose="020B0604020202020204" pitchFamily="34" charset="0"/>
                  <a:ea typeface="Open Sans" panose="020B0606030504020204" pitchFamily="34" charset="0"/>
                  <a:cs typeface="Arial" panose="020B0604020202020204" pitchFamily="34" charset="0"/>
                </a:rPr>
                <a:t>Health care</a:t>
              </a:r>
              <a:r>
                <a:rPr kumimoji="0" lang="en-GB" sz="1800" b="0" i="0" u="none" strike="noStrike" kern="1200" cap="none" spc="0" normalizeH="0" baseline="0" noProof="0" dirty="0">
                  <a:ln>
                    <a:noFill/>
                  </a:ln>
                  <a:solidFill>
                    <a:srgbClr val="169F50"/>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income needs</a:t>
              </a:r>
            </a:p>
          </p:txBody>
        </p:sp>
        <p:grpSp>
          <p:nvGrpSpPr>
            <p:cNvPr id="18" name="Group 17">
              <a:extLst>
                <a:ext uri="{FF2B5EF4-FFF2-40B4-BE49-F238E27FC236}">
                  <a16:creationId xmlns:a16="http://schemas.microsoft.com/office/drawing/2014/main" id="{977EF6BF-7E7C-BCB3-CF04-AE2D6B7141F3}"/>
                </a:ext>
              </a:extLst>
            </p:cNvPr>
            <p:cNvGrpSpPr/>
            <p:nvPr/>
          </p:nvGrpSpPr>
          <p:grpSpPr>
            <a:xfrm>
              <a:off x="8794992" y="2314854"/>
              <a:ext cx="1286180" cy="756630"/>
              <a:chOff x="9193802" y="2623303"/>
              <a:chExt cx="1518616" cy="893367"/>
            </a:xfrm>
          </p:grpSpPr>
          <p:pic>
            <p:nvPicPr>
              <p:cNvPr id="118" name="Picture 117" descr="A green outline of a walking stick&#10;&#10;Description automatically generated">
                <a:extLst>
                  <a:ext uri="{FF2B5EF4-FFF2-40B4-BE49-F238E27FC236}">
                    <a16:creationId xmlns:a16="http://schemas.microsoft.com/office/drawing/2014/main" id="{72C6C0EA-938F-85C5-5500-5074F9D77F27}"/>
                  </a:ext>
                </a:extLst>
              </p:cNvPr>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rot="18883076">
                <a:off x="9193802" y="2623303"/>
                <a:ext cx="892511" cy="892511"/>
              </a:xfrm>
              <a:prstGeom prst="rect">
                <a:avLst/>
              </a:prstGeom>
            </p:spPr>
          </p:pic>
          <p:pic>
            <p:nvPicPr>
              <p:cNvPr id="120" name="Picture 119">
                <a:extLst>
                  <a:ext uri="{FF2B5EF4-FFF2-40B4-BE49-F238E27FC236}">
                    <a16:creationId xmlns:a16="http://schemas.microsoft.com/office/drawing/2014/main" id="{1D0E59DC-017E-9B17-4CBC-02B6DE3626E0}"/>
                  </a:ext>
                </a:extLst>
              </p:cNvPr>
              <p:cNvPicPr>
                <a:picLocks noChangeAspect="1"/>
              </p:cNvPicPr>
              <p:nvPr/>
            </p:nvPicPr>
            <p:blipFill>
              <a:blip r:embed="rId9" cstate="print">
                <a:biLevel thresh="25000"/>
                <a:extLst>
                  <a:ext uri="{28A0092B-C50C-407E-A947-70E740481C1C}">
                    <a14:useLocalDpi xmlns:a14="http://schemas.microsoft.com/office/drawing/2010/main"/>
                  </a:ext>
                </a:extLst>
              </a:blip>
              <a:stretch>
                <a:fillRect/>
              </a:stretch>
            </p:blipFill>
            <p:spPr>
              <a:xfrm>
                <a:off x="9859218" y="2663470"/>
                <a:ext cx="853200" cy="853200"/>
              </a:xfrm>
              <a:prstGeom prst="rect">
                <a:avLst/>
              </a:prstGeom>
            </p:spPr>
          </p:pic>
        </p:grpSp>
      </p:grpSp>
      <p:sp>
        <p:nvSpPr>
          <p:cNvPr id="24" name="Rectangle 23">
            <a:extLst>
              <a:ext uri="{FF2B5EF4-FFF2-40B4-BE49-F238E27FC236}">
                <a16:creationId xmlns:a16="http://schemas.microsoft.com/office/drawing/2014/main" id="{2E93BE37-61F0-7013-1DB2-AB7423E635F0}"/>
              </a:ext>
            </a:extLst>
          </p:cNvPr>
          <p:cNvSpPr/>
          <p:nvPr/>
        </p:nvSpPr>
        <p:spPr>
          <a:xfrm>
            <a:off x="3034135" y="5283308"/>
            <a:ext cx="18000" cy="9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0"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CF26B329-639E-EC39-692D-6EA88A3AA920}"/>
              </a:ext>
            </a:extLst>
          </p:cNvPr>
          <p:cNvPicPr>
            <a:picLocks noChangeAspect="1" noChangeArrowheads="1"/>
          </p:cNvPicPr>
          <p:nvPr/>
        </p:nvPicPr>
        <p:blipFill>
          <a:blip r:embed="rId10" cstate="print">
            <a:biLevel thresh="25000"/>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
        <p:nvSpPr>
          <p:cNvPr id="32" name="Freeform 13">
            <a:extLst>
              <a:ext uri="{FF2B5EF4-FFF2-40B4-BE49-F238E27FC236}">
                <a16:creationId xmlns:a16="http://schemas.microsoft.com/office/drawing/2014/main" id="{E56CF5B0-44B7-D28F-0BB3-2EF1418370CD}"/>
              </a:ext>
            </a:extLst>
          </p:cNvPr>
          <p:cNvSpPr>
            <a:spLocks noEditPoints="1"/>
          </p:cNvSpPr>
          <p:nvPr/>
        </p:nvSpPr>
        <p:spPr bwMode="auto">
          <a:xfrm>
            <a:off x="9848949" y="5283308"/>
            <a:ext cx="387764" cy="321358"/>
          </a:xfrm>
          <a:custGeom>
            <a:avLst/>
            <a:gdLst>
              <a:gd name="T0" fmla="*/ 5 w 190"/>
              <a:gd name="T1" fmla="*/ 44 h 161"/>
              <a:gd name="T2" fmla="*/ 46 w 190"/>
              <a:gd name="T3" fmla="*/ 0 h 161"/>
              <a:gd name="T4" fmla="*/ 87 w 190"/>
              <a:gd name="T5" fmla="*/ 54 h 161"/>
              <a:gd name="T6" fmla="*/ 4 w 190"/>
              <a:gd name="T7" fmla="*/ 161 h 161"/>
              <a:gd name="T8" fmla="*/ 0 w 190"/>
              <a:gd name="T9" fmla="*/ 145 h 161"/>
              <a:gd name="T10" fmla="*/ 44 w 190"/>
              <a:gd name="T11" fmla="*/ 84 h 161"/>
              <a:gd name="T12" fmla="*/ 5 w 190"/>
              <a:gd name="T13" fmla="*/ 44 h 161"/>
              <a:gd name="T14" fmla="*/ 108 w 190"/>
              <a:gd name="T15" fmla="*/ 44 h 161"/>
              <a:gd name="T16" fmla="*/ 149 w 190"/>
              <a:gd name="T17" fmla="*/ 0 h 161"/>
              <a:gd name="T18" fmla="*/ 190 w 190"/>
              <a:gd name="T19" fmla="*/ 54 h 161"/>
              <a:gd name="T20" fmla="*/ 107 w 190"/>
              <a:gd name="T21" fmla="*/ 161 h 161"/>
              <a:gd name="T22" fmla="*/ 103 w 190"/>
              <a:gd name="T23" fmla="*/ 145 h 161"/>
              <a:gd name="T24" fmla="*/ 147 w 190"/>
              <a:gd name="T25" fmla="*/ 84 h 161"/>
              <a:gd name="T26" fmla="*/ 108 w 190"/>
              <a:gd name="T27"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161">
                <a:moveTo>
                  <a:pt x="5" y="44"/>
                </a:moveTo>
                <a:cubicBezTo>
                  <a:pt x="5" y="20"/>
                  <a:pt x="22" y="0"/>
                  <a:pt x="46" y="0"/>
                </a:cubicBezTo>
                <a:cubicBezTo>
                  <a:pt x="74" y="0"/>
                  <a:pt x="87" y="26"/>
                  <a:pt x="87" y="54"/>
                </a:cubicBezTo>
                <a:cubicBezTo>
                  <a:pt x="87" y="98"/>
                  <a:pt x="58" y="149"/>
                  <a:pt x="4" y="161"/>
                </a:cubicBezTo>
                <a:cubicBezTo>
                  <a:pt x="0" y="145"/>
                  <a:pt x="0" y="145"/>
                  <a:pt x="0" y="145"/>
                </a:cubicBezTo>
                <a:cubicBezTo>
                  <a:pt x="27" y="134"/>
                  <a:pt x="44" y="111"/>
                  <a:pt x="44" y="84"/>
                </a:cubicBezTo>
                <a:cubicBezTo>
                  <a:pt x="21" y="84"/>
                  <a:pt x="5" y="67"/>
                  <a:pt x="5" y="44"/>
                </a:cubicBezTo>
                <a:close/>
                <a:moveTo>
                  <a:pt x="108" y="44"/>
                </a:moveTo>
                <a:cubicBezTo>
                  <a:pt x="108" y="20"/>
                  <a:pt x="125" y="0"/>
                  <a:pt x="149" y="0"/>
                </a:cubicBezTo>
                <a:cubicBezTo>
                  <a:pt x="177" y="0"/>
                  <a:pt x="190" y="26"/>
                  <a:pt x="190" y="54"/>
                </a:cubicBezTo>
                <a:cubicBezTo>
                  <a:pt x="190" y="98"/>
                  <a:pt x="161" y="149"/>
                  <a:pt x="107" y="161"/>
                </a:cubicBezTo>
                <a:cubicBezTo>
                  <a:pt x="103" y="145"/>
                  <a:pt x="103" y="145"/>
                  <a:pt x="103" y="145"/>
                </a:cubicBezTo>
                <a:cubicBezTo>
                  <a:pt x="130" y="134"/>
                  <a:pt x="147" y="111"/>
                  <a:pt x="147" y="84"/>
                </a:cubicBezTo>
                <a:cubicBezTo>
                  <a:pt x="124" y="84"/>
                  <a:pt x="108" y="67"/>
                  <a:pt x="108" y="4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694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49AEB-770A-5A96-F35A-3865C0C9F0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BA316A-8C29-EB3A-C84B-108DAD35FA31}"/>
              </a:ext>
            </a:extLst>
          </p:cNvPr>
          <p:cNvSpPr>
            <a:spLocks noGrp="1"/>
          </p:cNvSpPr>
          <p:nvPr>
            <p:ph type="title"/>
          </p:nvPr>
        </p:nvSpPr>
        <p:spPr/>
        <p:txBody>
          <a:bodyPr/>
          <a:lstStyle/>
          <a:p>
            <a:r>
              <a:rPr lang="en-GB" dirty="0"/>
              <a:t>Types of income needs – trends over a typical retirement</a:t>
            </a:r>
          </a:p>
        </p:txBody>
      </p:sp>
      <p:cxnSp>
        <p:nvCxnSpPr>
          <p:cNvPr id="4" name="Straight Connector 3">
            <a:extLst>
              <a:ext uri="{FF2B5EF4-FFF2-40B4-BE49-F238E27FC236}">
                <a16:creationId xmlns:a16="http://schemas.microsoft.com/office/drawing/2014/main" id="{54FC0BDE-C43D-BFD7-2164-DD19B804EBDD}"/>
              </a:ext>
            </a:extLst>
          </p:cNvPr>
          <p:cNvCxnSpPr>
            <a:cxnSpLocks/>
          </p:cNvCxnSpPr>
          <p:nvPr/>
        </p:nvCxnSpPr>
        <p:spPr>
          <a:xfrm>
            <a:off x="1129857" y="1208666"/>
            <a:ext cx="0" cy="28800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53D18F0-423D-7465-720D-8FB6243628B3}"/>
              </a:ext>
            </a:extLst>
          </p:cNvPr>
          <p:cNvCxnSpPr>
            <a:cxnSpLocks/>
          </p:cNvCxnSpPr>
          <p:nvPr/>
        </p:nvCxnSpPr>
        <p:spPr>
          <a:xfrm flipH="1">
            <a:off x="1129857" y="4088666"/>
            <a:ext cx="2880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2AF6357-C7A8-F7DC-7EEE-AA410C08D2B7}"/>
              </a:ext>
            </a:extLst>
          </p:cNvPr>
          <p:cNvCxnSpPr>
            <a:cxnSpLocks/>
          </p:cNvCxnSpPr>
          <p:nvPr/>
        </p:nvCxnSpPr>
        <p:spPr>
          <a:xfrm flipH="1">
            <a:off x="4825188" y="4082310"/>
            <a:ext cx="2880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AC6D072-826B-E12B-CF97-9441FE28BA56}"/>
              </a:ext>
            </a:extLst>
          </p:cNvPr>
          <p:cNvCxnSpPr>
            <a:cxnSpLocks/>
          </p:cNvCxnSpPr>
          <p:nvPr/>
        </p:nvCxnSpPr>
        <p:spPr>
          <a:xfrm flipH="1">
            <a:off x="8691272" y="4088666"/>
            <a:ext cx="2880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4FCDEB9-DAEA-9002-8CE4-D49349E6B2C0}"/>
              </a:ext>
            </a:extLst>
          </p:cNvPr>
          <p:cNvCxnSpPr>
            <a:cxnSpLocks/>
          </p:cNvCxnSpPr>
          <p:nvPr/>
        </p:nvCxnSpPr>
        <p:spPr>
          <a:xfrm>
            <a:off x="8691272" y="1217700"/>
            <a:ext cx="0" cy="28800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60A4111-DCE5-A3E1-5C85-1FB50D85C12E}"/>
              </a:ext>
            </a:extLst>
          </p:cNvPr>
          <p:cNvCxnSpPr>
            <a:cxnSpLocks/>
          </p:cNvCxnSpPr>
          <p:nvPr/>
        </p:nvCxnSpPr>
        <p:spPr>
          <a:xfrm>
            <a:off x="4835236" y="1202310"/>
            <a:ext cx="0" cy="28800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56629FE-9080-30DF-EBA5-426D0DE53654}"/>
              </a:ext>
            </a:extLst>
          </p:cNvPr>
          <p:cNvSpPr/>
          <p:nvPr/>
        </p:nvSpPr>
        <p:spPr>
          <a:xfrm>
            <a:off x="1165028"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9A0A0308-0D0F-3C29-1762-042E1FCFB6F0}"/>
              </a:ext>
            </a:extLst>
          </p:cNvPr>
          <p:cNvSpPr/>
          <p:nvPr/>
        </p:nvSpPr>
        <p:spPr>
          <a:xfrm>
            <a:off x="1277784"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A47EB1AD-67CC-A8C3-669A-9464424AF940}"/>
              </a:ext>
            </a:extLst>
          </p:cNvPr>
          <p:cNvSpPr/>
          <p:nvPr/>
        </p:nvSpPr>
        <p:spPr>
          <a:xfrm>
            <a:off x="1390540"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C52FA914-DAC9-417A-2CB3-205975875CAB}"/>
              </a:ext>
            </a:extLst>
          </p:cNvPr>
          <p:cNvSpPr/>
          <p:nvPr/>
        </p:nvSpPr>
        <p:spPr>
          <a:xfrm>
            <a:off x="1502976"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AA1B3D4C-0486-9F0B-9076-2FFEF4536C3F}"/>
              </a:ext>
            </a:extLst>
          </p:cNvPr>
          <p:cNvSpPr/>
          <p:nvPr/>
        </p:nvSpPr>
        <p:spPr>
          <a:xfrm>
            <a:off x="1615730"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232BEF9E-C6EE-A1DE-13FC-DD4F966B27F4}"/>
              </a:ext>
            </a:extLst>
          </p:cNvPr>
          <p:cNvSpPr/>
          <p:nvPr/>
        </p:nvSpPr>
        <p:spPr>
          <a:xfrm>
            <a:off x="1728168"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2FA247BA-60C6-EDAE-D6C5-2D3D033D2F55}"/>
              </a:ext>
            </a:extLst>
          </p:cNvPr>
          <p:cNvSpPr/>
          <p:nvPr/>
        </p:nvSpPr>
        <p:spPr>
          <a:xfrm>
            <a:off x="1840922"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B4824BAE-01F1-F9E2-898C-40CED5502070}"/>
              </a:ext>
            </a:extLst>
          </p:cNvPr>
          <p:cNvSpPr/>
          <p:nvPr/>
        </p:nvSpPr>
        <p:spPr>
          <a:xfrm>
            <a:off x="1953676"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D5E9CCF0-C5F3-B3B1-611D-A4CF60CD90BF}"/>
              </a:ext>
            </a:extLst>
          </p:cNvPr>
          <p:cNvSpPr/>
          <p:nvPr/>
        </p:nvSpPr>
        <p:spPr>
          <a:xfrm>
            <a:off x="2067056"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956C9EDD-31B5-9BB9-CB15-E10EC3389984}"/>
              </a:ext>
            </a:extLst>
          </p:cNvPr>
          <p:cNvSpPr/>
          <p:nvPr/>
        </p:nvSpPr>
        <p:spPr>
          <a:xfrm>
            <a:off x="2180436"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42C470B7-EB3D-015C-4B70-94271390EC83}"/>
              </a:ext>
            </a:extLst>
          </p:cNvPr>
          <p:cNvSpPr/>
          <p:nvPr/>
        </p:nvSpPr>
        <p:spPr>
          <a:xfrm>
            <a:off x="2292803"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6607FCAB-CB31-206B-08DF-C8A96ED0C767}"/>
              </a:ext>
            </a:extLst>
          </p:cNvPr>
          <p:cNvSpPr/>
          <p:nvPr/>
        </p:nvSpPr>
        <p:spPr>
          <a:xfrm>
            <a:off x="2405559"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BD8B3FEF-A340-5102-A106-CEAD896C1E6D}"/>
              </a:ext>
            </a:extLst>
          </p:cNvPr>
          <p:cNvSpPr/>
          <p:nvPr/>
        </p:nvSpPr>
        <p:spPr>
          <a:xfrm>
            <a:off x="2518315"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8AC654DF-2658-7377-0649-28EFF77C53C8}"/>
              </a:ext>
            </a:extLst>
          </p:cNvPr>
          <p:cNvSpPr/>
          <p:nvPr/>
        </p:nvSpPr>
        <p:spPr>
          <a:xfrm>
            <a:off x="2630751"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3BEB2FEB-2EF8-27CC-2F9B-D83E6587237E}"/>
              </a:ext>
            </a:extLst>
          </p:cNvPr>
          <p:cNvSpPr/>
          <p:nvPr/>
        </p:nvSpPr>
        <p:spPr>
          <a:xfrm>
            <a:off x="2743505"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145CD9BF-3A1C-47F2-702A-B39526480D22}"/>
              </a:ext>
            </a:extLst>
          </p:cNvPr>
          <p:cNvSpPr/>
          <p:nvPr/>
        </p:nvSpPr>
        <p:spPr>
          <a:xfrm>
            <a:off x="2855943"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12D22F77-4C32-4284-1BC1-09389161E847}"/>
              </a:ext>
            </a:extLst>
          </p:cNvPr>
          <p:cNvSpPr/>
          <p:nvPr/>
        </p:nvSpPr>
        <p:spPr>
          <a:xfrm>
            <a:off x="2968697"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A6080858-D4D5-0A9C-0722-432B3DA11A7A}"/>
              </a:ext>
            </a:extLst>
          </p:cNvPr>
          <p:cNvSpPr/>
          <p:nvPr/>
        </p:nvSpPr>
        <p:spPr>
          <a:xfrm>
            <a:off x="3081451"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3A4B487D-D78C-1B39-32C7-36A8189FDE51}"/>
              </a:ext>
            </a:extLst>
          </p:cNvPr>
          <p:cNvSpPr/>
          <p:nvPr/>
        </p:nvSpPr>
        <p:spPr>
          <a:xfrm>
            <a:off x="3194831"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E5866C3B-DC40-903C-9690-22F309410656}"/>
              </a:ext>
            </a:extLst>
          </p:cNvPr>
          <p:cNvSpPr/>
          <p:nvPr/>
        </p:nvSpPr>
        <p:spPr>
          <a:xfrm>
            <a:off x="3308211"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5BCD43A8-8400-AF08-A593-6F806DE2750E}"/>
              </a:ext>
            </a:extLst>
          </p:cNvPr>
          <p:cNvSpPr/>
          <p:nvPr/>
        </p:nvSpPr>
        <p:spPr>
          <a:xfrm>
            <a:off x="3422547"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FEAA1B66-97D0-C7BF-6015-D5414F3F42AE}"/>
              </a:ext>
            </a:extLst>
          </p:cNvPr>
          <p:cNvSpPr/>
          <p:nvPr/>
        </p:nvSpPr>
        <p:spPr>
          <a:xfrm>
            <a:off x="3535303"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B03A6B89-76CB-EEC1-CEAE-279FEC44F6FF}"/>
              </a:ext>
            </a:extLst>
          </p:cNvPr>
          <p:cNvSpPr/>
          <p:nvPr/>
        </p:nvSpPr>
        <p:spPr>
          <a:xfrm>
            <a:off x="3648059"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C5FE2AF9-DF89-9EF3-CF1D-B6667FC7DE40}"/>
              </a:ext>
            </a:extLst>
          </p:cNvPr>
          <p:cNvSpPr/>
          <p:nvPr/>
        </p:nvSpPr>
        <p:spPr>
          <a:xfrm>
            <a:off x="3760495"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B34DF617-E0A2-55CB-34A0-985B1A519B94}"/>
              </a:ext>
            </a:extLst>
          </p:cNvPr>
          <p:cNvSpPr/>
          <p:nvPr/>
        </p:nvSpPr>
        <p:spPr>
          <a:xfrm>
            <a:off x="3873249"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4DEB5948-4D11-CAB6-B4FE-8EE908DFDE99}"/>
              </a:ext>
            </a:extLst>
          </p:cNvPr>
          <p:cNvSpPr/>
          <p:nvPr/>
        </p:nvSpPr>
        <p:spPr>
          <a:xfrm>
            <a:off x="4878980" y="1562310"/>
            <a:ext cx="90000" cy="252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299B7AA1-FAB5-85ED-51B4-3DB50007B9CC}"/>
              </a:ext>
            </a:extLst>
          </p:cNvPr>
          <p:cNvSpPr/>
          <p:nvPr/>
        </p:nvSpPr>
        <p:spPr>
          <a:xfrm>
            <a:off x="4983874" y="1562310"/>
            <a:ext cx="90000" cy="252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FD0FBF9F-B41B-F336-E153-A7A8363D6CAB}"/>
              </a:ext>
            </a:extLst>
          </p:cNvPr>
          <p:cNvSpPr/>
          <p:nvPr/>
        </p:nvSpPr>
        <p:spPr>
          <a:xfrm>
            <a:off x="5096630" y="1562310"/>
            <a:ext cx="90000" cy="252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90782EB6-3713-502D-A264-99D479F3B526}"/>
              </a:ext>
            </a:extLst>
          </p:cNvPr>
          <p:cNvSpPr/>
          <p:nvPr/>
        </p:nvSpPr>
        <p:spPr>
          <a:xfrm>
            <a:off x="5209066" y="1562310"/>
            <a:ext cx="90000" cy="252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1A28146C-2362-CC1F-3DD0-C04938E5A94F}"/>
              </a:ext>
            </a:extLst>
          </p:cNvPr>
          <p:cNvSpPr/>
          <p:nvPr/>
        </p:nvSpPr>
        <p:spPr>
          <a:xfrm>
            <a:off x="5321820" y="1922310"/>
            <a:ext cx="90000" cy="216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23C19F68-293F-D1B5-15FE-29C9D0669762}"/>
              </a:ext>
            </a:extLst>
          </p:cNvPr>
          <p:cNvSpPr/>
          <p:nvPr/>
        </p:nvSpPr>
        <p:spPr>
          <a:xfrm>
            <a:off x="5434258" y="1922310"/>
            <a:ext cx="90000" cy="216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C1E2315B-443D-986D-3493-22F4F1A10056}"/>
              </a:ext>
            </a:extLst>
          </p:cNvPr>
          <p:cNvSpPr/>
          <p:nvPr/>
        </p:nvSpPr>
        <p:spPr>
          <a:xfrm>
            <a:off x="5547012" y="1922310"/>
            <a:ext cx="90000" cy="216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78CE42AE-AE50-F4C3-4422-15CA8FE5ABD2}"/>
              </a:ext>
            </a:extLst>
          </p:cNvPr>
          <p:cNvSpPr/>
          <p:nvPr/>
        </p:nvSpPr>
        <p:spPr>
          <a:xfrm>
            <a:off x="5659766" y="1922310"/>
            <a:ext cx="90000" cy="216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F1C27C54-1AA5-99B9-8EE7-8BF3B5CF7BB2}"/>
              </a:ext>
            </a:extLst>
          </p:cNvPr>
          <p:cNvSpPr/>
          <p:nvPr/>
        </p:nvSpPr>
        <p:spPr>
          <a:xfrm>
            <a:off x="5773146" y="2282310"/>
            <a:ext cx="90000" cy="180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B90CB83-C458-0F73-F9A9-08D1CE0B53B5}"/>
              </a:ext>
            </a:extLst>
          </p:cNvPr>
          <p:cNvSpPr/>
          <p:nvPr/>
        </p:nvSpPr>
        <p:spPr>
          <a:xfrm>
            <a:off x="5886526" y="2282310"/>
            <a:ext cx="90000" cy="180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AE659E51-7C7C-25D5-E552-D91E66C58AA5}"/>
              </a:ext>
            </a:extLst>
          </p:cNvPr>
          <p:cNvSpPr/>
          <p:nvPr/>
        </p:nvSpPr>
        <p:spPr>
          <a:xfrm>
            <a:off x="5998893" y="2282310"/>
            <a:ext cx="90000" cy="180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795B93F2-B136-5FB7-4DAA-1575FFB0C728}"/>
              </a:ext>
            </a:extLst>
          </p:cNvPr>
          <p:cNvSpPr/>
          <p:nvPr/>
        </p:nvSpPr>
        <p:spPr>
          <a:xfrm>
            <a:off x="6111649" y="2282310"/>
            <a:ext cx="90000" cy="180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DAA01A91-7971-0F75-F14A-61EE93F96847}"/>
              </a:ext>
            </a:extLst>
          </p:cNvPr>
          <p:cNvSpPr/>
          <p:nvPr/>
        </p:nvSpPr>
        <p:spPr>
          <a:xfrm>
            <a:off x="6224405" y="2642310"/>
            <a:ext cx="90000" cy="144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C46E98CE-F4BE-B0B7-4616-45A9788E6417}"/>
              </a:ext>
            </a:extLst>
          </p:cNvPr>
          <p:cNvSpPr/>
          <p:nvPr/>
        </p:nvSpPr>
        <p:spPr>
          <a:xfrm>
            <a:off x="6336841" y="2642310"/>
            <a:ext cx="90000" cy="144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Rectangle 57">
            <a:extLst>
              <a:ext uri="{FF2B5EF4-FFF2-40B4-BE49-F238E27FC236}">
                <a16:creationId xmlns:a16="http://schemas.microsoft.com/office/drawing/2014/main" id="{DF8696E8-5337-FA78-F733-8E28BE7FC889}"/>
              </a:ext>
            </a:extLst>
          </p:cNvPr>
          <p:cNvSpPr/>
          <p:nvPr/>
        </p:nvSpPr>
        <p:spPr>
          <a:xfrm>
            <a:off x="6449595" y="2642310"/>
            <a:ext cx="90000" cy="144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0E71C825-B5B0-AC49-F31D-CBAB4ECC67F5}"/>
              </a:ext>
            </a:extLst>
          </p:cNvPr>
          <p:cNvSpPr/>
          <p:nvPr/>
        </p:nvSpPr>
        <p:spPr>
          <a:xfrm>
            <a:off x="6562033" y="2642310"/>
            <a:ext cx="90000" cy="144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FDEE6D1B-8033-1749-1AF6-75F00BA10997}"/>
              </a:ext>
            </a:extLst>
          </p:cNvPr>
          <p:cNvSpPr/>
          <p:nvPr/>
        </p:nvSpPr>
        <p:spPr>
          <a:xfrm>
            <a:off x="6674787" y="3002310"/>
            <a:ext cx="90000" cy="108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86AAB83B-C133-9FE5-AC38-8E02092F2385}"/>
              </a:ext>
            </a:extLst>
          </p:cNvPr>
          <p:cNvSpPr/>
          <p:nvPr/>
        </p:nvSpPr>
        <p:spPr>
          <a:xfrm>
            <a:off x="6787541" y="3002310"/>
            <a:ext cx="90000" cy="108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8D1EBCBC-928A-D5A6-5BA9-B5B825CF09A2}"/>
              </a:ext>
            </a:extLst>
          </p:cNvPr>
          <p:cNvSpPr/>
          <p:nvPr/>
        </p:nvSpPr>
        <p:spPr>
          <a:xfrm>
            <a:off x="6900921" y="3002310"/>
            <a:ext cx="90000" cy="108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34996577-5C89-AFCB-304F-350612092787}"/>
              </a:ext>
            </a:extLst>
          </p:cNvPr>
          <p:cNvSpPr/>
          <p:nvPr/>
        </p:nvSpPr>
        <p:spPr>
          <a:xfrm>
            <a:off x="7014301" y="3002310"/>
            <a:ext cx="90000" cy="108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B51AE5DF-7073-7E3A-048C-964D8DE8CD6E}"/>
              </a:ext>
            </a:extLst>
          </p:cNvPr>
          <p:cNvSpPr/>
          <p:nvPr/>
        </p:nvSpPr>
        <p:spPr>
          <a:xfrm>
            <a:off x="7128637" y="3362310"/>
            <a:ext cx="90000" cy="72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40A6B5DD-630C-2D4F-708C-7A99B2BCFB1C}"/>
              </a:ext>
            </a:extLst>
          </p:cNvPr>
          <p:cNvSpPr/>
          <p:nvPr/>
        </p:nvSpPr>
        <p:spPr>
          <a:xfrm>
            <a:off x="7241393" y="3362310"/>
            <a:ext cx="90000" cy="72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1DF7EB3C-508B-E9A1-2B77-9D064538129A}"/>
              </a:ext>
            </a:extLst>
          </p:cNvPr>
          <p:cNvSpPr/>
          <p:nvPr/>
        </p:nvSpPr>
        <p:spPr>
          <a:xfrm>
            <a:off x="7354149" y="3362310"/>
            <a:ext cx="90000" cy="72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3507A896-61DF-260A-C9F7-A09CBA4431F5}"/>
              </a:ext>
            </a:extLst>
          </p:cNvPr>
          <p:cNvSpPr/>
          <p:nvPr/>
        </p:nvSpPr>
        <p:spPr>
          <a:xfrm>
            <a:off x="7466585" y="3362310"/>
            <a:ext cx="90000" cy="72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82368E76-0B9D-60BB-6301-C38B3938FDC5}"/>
              </a:ext>
            </a:extLst>
          </p:cNvPr>
          <p:cNvSpPr/>
          <p:nvPr/>
        </p:nvSpPr>
        <p:spPr>
          <a:xfrm>
            <a:off x="7579339" y="3722310"/>
            <a:ext cx="90000" cy="36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A7437277-5E40-9042-9142-E0F064273388}"/>
              </a:ext>
            </a:extLst>
          </p:cNvPr>
          <p:cNvSpPr/>
          <p:nvPr/>
        </p:nvSpPr>
        <p:spPr>
          <a:xfrm>
            <a:off x="8725932" y="3728666"/>
            <a:ext cx="9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25E8E6D7-4EC5-E75D-A3EE-BD72485AC4B9}"/>
              </a:ext>
            </a:extLst>
          </p:cNvPr>
          <p:cNvSpPr/>
          <p:nvPr/>
        </p:nvSpPr>
        <p:spPr>
          <a:xfrm>
            <a:off x="8838688" y="3728666"/>
            <a:ext cx="9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1" name="Rectangle 70">
            <a:extLst>
              <a:ext uri="{FF2B5EF4-FFF2-40B4-BE49-F238E27FC236}">
                <a16:creationId xmlns:a16="http://schemas.microsoft.com/office/drawing/2014/main" id="{EBD05E80-2122-C638-A65C-AED9007F9A2B}"/>
              </a:ext>
            </a:extLst>
          </p:cNvPr>
          <p:cNvSpPr/>
          <p:nvPr/>
        </p:nvSpPr>
        <p:spPr>
          <a:xfrm>
            <a:off x="8951444" y="3728666"/>
            <a:ext cx="9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5CC79563-F9F7-EA0B-9349-EDF96150450D}"/>
              </a:ext>
            </a:extLst>
          </p:cNvPr>
          <p:cNvSpPr/>
          <p:nvPr/>
        </p:nvSpPr>
        <p:spPr>
          <a:xfrm>
            <a:off x="9063880" y="3728666"/>
            <a:ext cx="9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F890989C-7883-7B40-4190-A3FB442383F4}"/>
              </a:ext>
            </a:extLst>
          </p:cNvPr>
          <p:cNvSpPr/>
          <p:nvPr/>
        </p:nvSpPr>
        <p:spPr>
          <a:xfrm>
            <a:off x="9175963" y="3368666"/>
            <a:ext cx="9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956B5A26-24F9-2697-5706-A61D7621A321}"/>
              </a:ext>
            </a:extLst>
          </p:cNvPr>
          <p:cNvSpPr/>
          <p:nvPr/>
        </p:nvSpPr>
        <p:spPr>
          <a:xfrm>
            <a:off x="9288401" y="3368666"/>
            <a:ext cx="9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AA40324A-7691-1C7B-E7DA-186B49B11DB1}"/>
              </a:ext>
            </a:extLst>
          </p:cNvPr>
          <p:cNvSpPr/>
          <p:nvPr/>
        </p:nvSpPr>
        <p:spPr>
          <a:xfrm>
            <a:off x="9401155" y="3368666"/>
            <a:ext cx="9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081FEB4A-4BDB-FC85-D218-B7F614BC6A3E}"/>
              </a:ext>
            </a:extLst>
          </p:cNvPr>
          <p:cNvSpPr/>
          <p:nvPr/>
        </p:nvSpPr>
        <p:spPr>
          <a:xfrm>
            <a:off x="9513909" y="3368666"/>
            <a:ext cx="9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6F34A242-9B39-FED3-F56D-05F9BA858996}"/>
              </a:ext>
            </a:extLst>
          </p:cNvPr>
          <p:cNvSpPr/>
          <p:nvPr/>
        </p:nvSpPr>
        <p:spPr>
          <a:xfrm>
            <a:off x="9627960" y="3008666"/>
            <a:ext cx="90000" cy="10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8" name="Rectangle 77">
            <a:extLst>
              <a:ext uri="{FF2B5EF4-FFF2-40B4-BE49-F238E27FC236}">
                <a16:creationId xmlns:a16="http://schemas.microsoft.com/office/drawing/2014/main" id="{4E688014-A2B7-8CD0-4F9E-E4BA28074379}"/>
              </a:ext>
            </a:extLst>
          </p:cNvPr>
          <p:cNvSpPr/>
          <p:nvPr/>
        </p:nvSpPr>
        <p:spPr>
          <a:xfrm>
            <a:off x="9741340" y="3008666"/>
            <a:ext cx="90000" cy="10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DB75F349-7D4B-2BB0-E39D-9C4AA15697CB}"/>
              </a:ext>
            </a:extLst>
          </p:cNvPr>
          <p:cNvSpPr/>
          <p:nvPr/>
        </p:nvSpPr>
        <p:spPr>
          <a:xfrm>
            <a:off x="9853707" y="3008666"/>
            <a:ext cx="90000" cy="10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0" name="Rectangle 79">
            <a:extLst>
              <a:ext uri="{FF2B5EF4-FFF2-40B4-BE49-F238E27FC236}">
                <a16:creationId xmlns:a16="http://schemas.microsoft.com/office/drawing/2014/main" id="{4FF6D2BF-D2CC-3C05-F820-F661406481CD}"/>
              </a:ext>
            </a:extLst>
          </p:cNvPr>
          <p:cNvSpPr/>
          <p:nvPr/>
        </p:nvSpPr>
        <p:spPr>
          <a:xfrm>
            <a:off x="9966463" y="3008666"/>
            <a:ext cx="90000" cy="10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B27A87EE-C8DE-560D-926C-A7C3DFD6434A}"/>
              </a:ext>
            </a:extLst>
          </p:cNvPr>
          <p:cNvSpPr/>
          <p:nvPr/>
        </p:nvSpPr>
        <p:spPr>
          <a:xfrm>
            <a:off x="10079219" y="2648666"/>
            <a:ext cx="90000" cy="14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2" name="Rectangle 81">
            <a:extLst>
              <a:ext uri="{FF2B5EF4-FFF2-40B4-BE49-F238E27FC236}">
                <a16:creationId xmlns:a16="http://schemas.microsoft.com/office/drawing/2014/main" id="{3B991A61-E7C4-9F19-E479-96DED2766E05}"/>
              </a:ext>
            </a:extLst>
          </p:cNvPr>
          <p:cNvSpPr/>
          <p:nvPr/>
        </p:nvSpPr>
        <p:spPr>
          <a:xfrm>
            <a:off x="10191655" y="2648666"/>
            <a:ext cx="90000" cy="14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D0C05F8A-BF16-0328-6838-C8D567BC9FCF}"/>
              </a:ext>
            </a:extLst>
          </p:cNvPr>
          <p:cNvSpPr/>
          <p:nvPr/>
        </p:nvSpPr>
        <p:spPr>
          <a:xfrm>
            <a:off x="10304409" y="2648666"/>
            <a:ext cx="90000" cy="14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4" name="Rectangle 83">
            <a:extLst>
              <a:ext uri="{FF2B5EF4-FFF2-40B4-BE49-F238E27FC236}">
                <a16:creationId xmlns:a16="http://schemas.microsoft.com/office/drawing/2014/main" id="{12F835A5-CAC8-6321-8A07-7949DE322509}"/>
              </a:ext>
            </a:extLst>
          </p:cNvPr>
          <p:cNvSpPr/>
          <p:nvPr/>
        </p:nvSpPr>
        <p:spPr>
          <a:xfrm>
            <a:off x="10416847" y="2648666"/>
            <a:ext cx="90000" cy="14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5" name="Rectangle 84">
            <a:extLst>
              <a:ext uri="{FF2B5EF4-FFF2-40B4-BE49-F238E27FC236}">
                <a16:creationId xmlns:a16="http://schemas.microsoft.com/office/drawing/2014/main" id="{8E8A3389-4DB9-AB08-99BD-29C3BB043214}"/>
              </a:ext>
            </a:extLst>
          </p:cNvPr>
          <p:cNvSpPr/>
          <p:nvPr/>
        </p:nvSpPr>
        <p:spPr>
          <a:xfrm>
            <a:off x="10529601" y="2288666"/>
            <a:ext cx="90000"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8641DF6D-2AD7-B1E8-DF2B-48D25E59A812}"/>
              </a:ext>
            </a:extLst>
          </p:cNvPr>
          <p:cNvSpPr/>
          <p:nvPr/>
        </p:nvSpPr>
        <p:spPr>
          <a:xfrm>
            <a:off x="10642355" y="2288666"/>
            <a:ext cx="90000"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44ABF9B2-5688-C911-F020-43809A0A4DD8}"/>
              </a:ext>
            </a:extLst>
          </p:cNvPr>
          <p:cNvSpPr/>
          <p:nvPr/>
        </p:nvSpPr>
        <p:spPr>
          <a:xfrm>
            <a:off x="10755735" y="2288666"/>
            <a:ext cx="90000"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5042E01A-896D-D41F-D9E6-CF8F1736A696}"/>
              </a:ext>
            </a:extLst>
          </p:cNvPr>
          <p:cNvSpPr/>
          <p:nvPr/>
        </p:nvSpPr>
        <p:spPr>
          <a:xfrm>
            <a:off x="10869115" y="2288666"/>
            <a:ext cx="90000"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9" name="Rectangle 88">
            <a:extLst>
              <a:ext uri="{FF2B5EF4-FFF2-40B4-BE49-F238E27FC236}">
                <a16:creationId xmlns:a16="http://schemas.microsoft.com/office/drawing/2014/main" id="{36B60106-7487-F69F-6AAF-379B2DE60FA5}"/>
              </a:ext>
            </a:extLst>
          </p:cNvPr>
          <p:cNvSpPr/>
          <p:nvPr/>
        </p:nvSpPr>
        <p:spPr>
          <a:xfrm>
            <a:off x="10983451" y="1928666"/>
            <a:ext cx="90000" cy="21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B0B3CCD7-6987-8BBE-7680-092F4D7A90A1}"/>
              </a:ext>
            </a:extLst>
          </p:cNvPr>
          <p:cNvSpPr/>
          <p:nvPr/>
        </p:nvSpPr>
        <p:spPr>
          <a:xfrm>
            <a:off x="11096207" y="1928666"/>
            <a:ext cx="90000" cy="21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D5CCC624-1812-4057-468A-F88F5AB459BC}"/>
              </a:ext>
            </a:extLst>
          </p:cNvPr>
          <p:cNvSpPr/>
          <p:nvPr/>
        </p:nvSpPr>
        <p:spPr>
          <a:xfrm>
            <a:off x="11208963" y="1928666"/>
            <a:ext cx="90000" cy="21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B335EA5E-3BCC-90BD-674E-831CE7F06D4B}"/>
              </a:ext>
            </a:extLst>
          </p:cNvPr>
          <p:cNvSpPr/>
          <p:nvPr/>
        </p:nvSpPr>
        <p:spPr>
          <a:xfrm>
            <a:off x="11321399" y="1928666"/>
            <a:ext cx="90000" cy="21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3" name="Rectangle 92">
            <a:extLst>
              <a:ext uri="{FF2B5EF4-FFF2-40B4-BE49-F238E27FC236}">
                <a16:creationId xmlns:a16="http://schemas.microsoft.com/office/drawing/2014/main" id="{CBCE42DD-18A7-C347-CC12-F69691CB824B}"/>
              </a:ext>
            </a:extLst>
          </p:cNvPr>
          <p:cNvSpPr/>
          <p:nvPr/>
        </p:nvSpPr>
        <p:spPr>
          <a:xfrm>
            <a:off x="11434153" y="1568666"/>
            <a:ext cx="90000" cy="25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638CCFCA-E511-AC05-4E65-A61D560B13F4}"/>
              </a:ext>
            </a:extLst>
          </p:cNvPr>
          <p:cNvSpPr txBox="1"/>
          <p:nvPr/>
        </p:nvSpPr>
        <p:spPr>
          <a:xfrm>
            <a:off x="817685" y="1304944"/>
            <a:ext cx="113814"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a:t>
            </a:r>
          </a:p>
        </p:txBody>
      </p:sp>
      <p:sp>
        <p:nvSpPr>
          <p:cNvPr id="5" name="TextBox 4">
            <a:extLst>
              <a:ext uri="{FF2B5EF4-FFF2-40B4-BE49-F238E27FC236}">
                <a16:creationId xmlns:a16="http://schemas.microsoft.com/office/drawing/2014/main" id="{1D2497F1-302A-50D4-6B96-20FADE9762B2}"/>
              </a:ext>
            </a:extLst>
          </p:cNvPr>
          <p:cNvSpPr txBox="1"/>
          <p:nvPr/>
        </p:nvSpPr>
        <p:spPr>
          <a:xfrm>
            <a:off x="8379099" y="1304943"/>
            <a:ext cx="113814"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a:t>
            </a:r>
          </a:p>
        </p:txBody>
      </p:sp>
      <p:sp>
        <p:nvSpPr>
          <p:cNvPr id="11" name="TextBox 10">
            <a:extLst>
              <a:ext uri="{FF2B5EF4-FFF2-40B4-BE49-F238E27FC236}">
                <a16:creationId xmlns:a16="http://schemas.microsoft.com/office/drawing/2014/main" id="{17614A5B-73C7-A87A-4448-D004DD6D92EA}"/>
              </a:ext>
            </a:extLst>
          </p:cNvPr>
          <p:cNvSpPr txBox="1"/>
          <p:nvPr/>
        </p:nvSpPr>
        <p:spPr>
          <a:xfrm>
            <a:off x="4540525" y="1314539"/>
            <a:ext cx="113814"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a:t>
            </a:r>
          </a:p>
        </p:txBody>
      </p:sp>
      <p:sp>
        <p:nvSpPr>
          <p:cNvPr id="13" name="TextBox 12">
            <a:extLst>
              <a:ext uri="{FF2B5EF4-FFF2-40B4-BE49-F238E27FC236}">
                <a16:creationId xmlns:a16="http://schemas.microsoft.com/office/drawing/2014/main" id="{A4E6DD56-78DF-00AE-C9EB-0868962AD3E5}"/>
              </a:ext>
            </a:extLst>
          </p:cNvPr>
          <p:cNvSpPr txBox="1"/>
          <p:nvPr/>
        </p:nvSpPr>
        <p:spPr>
          <a:xfrm>
            <a:off x="1925366" y="4336152"/>
            <a:ext cx="2331825" cy="3939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80" b="0" i="0" u="none" strike="noStrike" kern="1200" cap="none" spc="0" normalizeH="0" baseline="0" noProof="0" dirty="0">
                <a:ln>
                  <a:noFill/>
                </a:ln>
                <a:solidFill>
                  <a:srgbClr val="000000"/>
                </a:solidFill>
                <a:effectLst/>
                <a:uLnTx/>
                <a:uFillTx/>
                <a:latin typeface="Arial"/>
                <a:ea typeface="+mn-ea"/>
                <a:cs typeface="+mn-cs"/>
              </a:rPr>
              <a:t>Will your </a:t>
            </a:r>
            <a:r>
              <a:rPr kumimoji="0" lang="en-GB" sz="1280" b="1" i="0" u="none" strike="noStrike" kern="1200" cap="none" spc="0" normalizeH="0" baseline="0" noProof="0" dirty="0">
                <a:ln>
                  <a:noFill/>
                </a:ln>
                <a:solidFill>
                  <a:srgbClr val="3A4371"/>
                </a:solidFill>
                <a:effectLst/>
                <a:uLnTx/>
                <a:uFillTx/>
                <a:latin typeface="Arial"/>
                <a:ea typeface="+mn-ea"/>
                <a:cs typeface="+mn-cs"/>
              </a:rPr>
              <a:t>core income needs</a:t>
            </a:r>
            <a:r>
              <a:rPr kumimoji="0" lang="en-GB" sz="1280" b="0" i="0" u="none" strike="noStrike" kern="1200" cap="none" spc="0" normalizeH="0" baseline="0" noProof="0" dirty="0">
                <a:ln>
                  <a:noFill/>
                </a:ln>
                <a:solidFill>
                  <a:srgbClr val="3A4371"/>
                </a:solidFill>
                <a:effectLst/>
                <a:uLnTx/>
                <a:uFillTx/>
                <a:latin typeface="Arial"/>
                <a:ea typeface="+mn-ea"/>
                <a:cs typeface="+mn-cs"/>
              </a:rPr>
              <a:t> </a:t>
            </a:r>
            <a:r>
              <a:rPr kumimoji="0" lang="en-GB" sz="1280" b="0" i="0" u="none" strike="noStrike" kern="1200" cap="none" spc="0" normalizeH="0" baseline="0" noProof="0" dirty="0">
                <a:ln>
                  <a:noFill/>
                </a:ln>
                <a:solidFill>
                  <a:srgbClr val="000000"/>
                </a:solidFill>
                <a:effectLst/>
                <a:uLnTx/>
                <a:uFillTx/>
                <a:latin typeface="Arial"/>
                <a:ea typeface="+mn-ea"/>
                <a:cs typeface="+mn-cs"/>
              </a:rPr>
              <a:t>remain stable?</a:t>
            </a:r>
          </a:p>
        </p:txBody>
      </p:sp>
      <p:sp>
        <p:nvSpPr>
          <p:cNvPr id="39" name="TextBox 38">
            <a:extLst>
              <a:ext uri="{FF2B5EF4-FFF2-40B4-BE49-F238E27FC236}">
                <a16:creationId xmlns:a16="http://schemas.microsoft.com/office/drawing/2014/main" id="{F7CC3E04-B903-6A6D-D1CA-E4CAE166CF76}"/>
              </a:ext>
            </a:extLst>
          </p:cNvPr>
          <p:cNvSpPr txBox="1"/>
          <p:nvPr/>
        </p:nvSpPr>
        <p:spPr>
          <a:xfrm>
            <a:off x="5548709" y="4336152"/>
            <a:ext cx="2331825" cy="3939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80" b="0" i="0" u="none" strike="noStrike" kern="1200" cap="none" spc="0" normalizeH="0" baseline="0" noProof="0" dirty="0">
                <a:ln>
                  <a:noFill/>
                </a:ln>
                <a:solidFill>
                  <a:srgbClr val="000000"/>
                </a:solidFill>
                <a:effectLst/>
                <a:uLnTx/>
                <a:uFillTx/>
                <a:latin typeface="Arial"/>
                <a:ea typeface="+mn-ea"/>
                <a:cs typeface="+mn-cs"/>
              </a:rPr>
              <a:t>Will your </a:t>
            </a:r>
            <a:r>
              <a:rPr kumimoji="0" lang="en-GB" sz="1280" b="1" i="0" u="none" strike="noStrike" kern="1200" cap="none" spc="0" normalizeH="0" baseline="0" noProof="0" dirty="0">
                <a:ln>
                  <a:noFill/>
                </a:ln>
                <a:solidFill>
                  <a:srgbClr val="81294C"/>
                </a:solidFill>
                <a:effectLst/>
                <a:uLnTx/>
                <a:uFillTx/>
                <a:latin typeface="Arial"/>
                <a:ea typeface="+mn-ea"/>
                <a:cs typeface="+mn-cs"/>
              </a:rPr>
              <a:t>discretionary income needs</a:t>
            </a:r>
            <a:r>
              <a:rPr kumimoji="0" lang="en-GB" sz="1280" b="0" i="0" u="none" strike="noStrike" kern="1200" cap="none" spc="0" normalizeH="0" baseline="0" noProof="0" dirty="0">
                <a:ln>
                  <a:noFill/>
                </a:ln>
                <a:solidFill>
                  <a:srgbClr val="000000"/>
                </a:solidFill>
                <a:effectLst/>
                <a:uLnTx/>
                <a:uFillTx/>
                <a:latin typeface="Arial"/>
                <a:ea typeface="+mn-ea"/>
                <a:cs typeface="+mn-cs"/>
              </a:rPr>
              <a:t> start high and then fall?</a:t>
            </a:r>
          </a:p>
        </p:txBody>
      </p:sp>
      <p:sp>
        <p:nvSpPr>
          <p:cNvPr id="40" name="TextBox 39">
            <a:extLst>
              <a:ext uri="{FF2B5EF4-FFF2-40B4-BE49-F238E27FC236}">
                <a16:creationId xmlns:a16="http://schemas.microsoft.com/office/drawing/2014/main" id="{905DAD1B-CD88-C26A-A5DC-7404A91D66DA}"/>
              </a:ext>
            </a:extLst>
          </p:cNvPr>
          <p:cNvSpPr txBox="1"/>
          <p:nvPr/>
        </p:nvSpPr>
        <p:spPr>
          <a:xfrm>
            <a:off x="9096202" y="4334861"/>
            <a:ext cx="2331825" cy="3939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80" b="0" i="0" u="none" strike="noStrike" kern="1200" cap="none" spc="0" normalizeH="0" baseline="0" noProof="0" dirty="0">
                <a:ln>
                  <a:noFill/>
                </a:ln>
                <a:solidFill>
                  <a:srgbClr val="000000"/>
                </a:solidFill>
                <a:effectLst/>
                <a:uLnTx/>
                <a:uFillTx/>
                <a:latin typeface="Arial"/>
                <a:ea typeface="+mn-ea"/>
                <a:cs typeface="+mn-cs"/>
              </a:rPr>
              <a:t>Will your </a:t>
            </a:r>
            <a:r>
              <a:rPr kumimoji="0" lang="en-GB" sz="1280" b="1" i="0" u="none" strike="noStrike" kern="1200" cap="none" spc="0" normalizeH="0" baseline="0" noProof="0" dirty="0">
                <a:ln>
                  <a:noFill/>
                </a:ln>
                <a:solidFill>
                  <a:srgbClr val="169F50"/>
                </a:solidFill>
                <a:effectLst/>
                <a:uLnTx/>
                <a:uFillTx/>
                <a:latin typeface="Arial"/>
                <a:ea typeface="+mn-ea"/>
                <a:cs typeface="+mn-cs"/>
              </a:rPr>
              <a:t>health care income needs </a:t>
            </a:r>
            <a:r>
              <a:rPr kumimoji="0" lang="en-GB" sz="1280" b="0" i="0" u="none" strike="noStrike" kern="1200" cap="none" spc="0" normalizeH="0" baseline="0" noProof="0" dirty="0">
                <a:ln>
                  <a:noFill/>
                </a:ln>
                <a:solidFill>
                  <a:srgbClr val="000000"/>
                </a:solidFill>
                <a:effectLst/>
                <a:uLnTx/>
                <a:uFillTx/>
                <a:latin typeface="Arial"/>
                <a:ea typeface="+mn-ea"/>
                <a:cs typeface="+mn-cs"/>
              </a:rPr>
              <a:t>start low and then rise?</a:t>
            </a:r>
          </a:p>
        </p:txBody>
      </p:sp>
      <p:pic>
        <p:nvPicPr>
          <p:cNvPr id="97" name="Picture 96" descr="A blue outline of a bowl of food and a glass of milk&#10;&#10;Description automatically generated">
            <a:extLst>
              <a:ext uri="{FF2B5EF4-FFF2-40B4-BE49-F238E27FC236}">
                <a16:creationId xmlns:a16="http://schemas.microsoft.com/office/drawing/2014/main" id="{B61C9E68-994A-7819-F2D2-70F162079E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1048" y="4153353"/>
            <a:ext cx="720000" cy="720000"/>
          </a:xfrm>
          <a:prstGeom prst="rect">
            <a:avLst/>
          </a:prstGeom>
        </p:spPr>
      </p:pic>
      <p:pic>
        <p:nvPicPr>
          <p:cNvPr id="98" name="Picture 97" descr="A purple umbrella on a black background&#10;&#10;Description automatically generated">
            <a:extLst>
              <a:ext uri="{FF2B5EF4-FFF2-40B4-BE49-F238E27FC236}">
                <a16:creationId xmlns:a16="http://schemas.microsoft.com/office/drawing/2014/main" id="{5CD3FA11-4FFE-04DE-BDFE-9303BC5543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56881" y="4157749"/>
            <a:ext cx="612000" cy="612000"/>
          </a:xfrm>
          <a:prstGeom prst="rect">
            <a:avLst/>
          </a:prstGeom>
        </p:spPr>
      </p:pic>
      <p:pic>
        <p:nvPicPr>
          <p:cNvPr id="101" name="Picture 100" descr="A green outline of a walking stick&#10;&#10;Description automatically generated">
            <a:extLst>
              <a:ext uri="{FF2B5EF4-FFF2-40B4-BE49-F238E27FC236}">
                <a16:creationId xmlns:a16="http://schemas.microsoft.com/office/drawing/2014/main" id="{A6CA2F60-8C3E-B826-4BA6-ECC4A30B57C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8883076">
            <a:off x="8562374" y="4223704"/>
            <a:ext cx="540000" cy="540000"/>
          </a:xfrm>
          <a:prstGeom prst="rect">
            <a:avLst/>
          </a:prstGeom>
        </p:spPr>
      </p:pic>
      <p:grpSp>
        <p:nvGrpSpPr>
          <p:cNvPr id="102" name="Group 101">
            <a:extLst>
              <a:ext uri="{FF2B5EF4-FFF2-40B4-BE49-F238E27FC236}">
                <a16:creationId xmlns:a16="http://schemas.microsoft.com/office/drawing/2014/main" id="{C1E54BCF-915D-0BC5-6257-37DBD8034398}"/>
              </a:ext>
            </a:extLst>
          </p:cNvPr>
          <p:cNvGrpSpPr/>
          <p:nvPr/>
        </p:nvGrpSpPr>
        <p:grpSpPr>
          <a:xfrm>
            <a:off x="285997" y="5006556"/>
            <a:ext cx="11906001" cy="916149"/>
            <a:chOff x="285997" y="4945217"/>
            <a:chExt cx="11906001" cy="916149"/>
          </a:xfrm>
        </p:grpSpPr>
        <p:sp>
          <p:nvSpPr>
            <p:cNvPr id="95" name="Rounded Rectangle 8">
              <a:extLst>
                <a:ext uri="{FF2B5EF4-FFF2-40B4-BE49-F238E27FC236}">
                  <a16:creationId xmlns:a16="http://schemas.microsoft.com/office/drawing/2014/main" id="{5122705F-72B0-0AB5-44A5-7A3AAED6E70B}"/>
                </a:ext>
              </a:extLst>
            </p:cNvPr>
            <p:cNvSpPr/>
            <p:nvPr/>
          </p:nvSpPr>
          <p:spPr>
            <a:xfrm>
              <a:off x="285997" y="4945217"/>
              <a:ext cx="11906001" cy="916149"/>
            </a:xfrm>
            <a:prstGeom prst="rect">
              <a:avLst/>
            </a:prstGeom>
            <a:solidFill>
              <a:srgbClr val="0F7B3F">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6F498145-E828-CF4B-96EC-150ABC489DDE}"/>
                </a:ext>
              </a:extLst>
            </p:cNvPr>
            <p:cNvSpPr txBox="1"/>
            <p:nvPr/>
          </p:nvSpPr>
          <p:spPr>
            <a:xfrm>
              <a:off x="1925366" y="5160374"/>
              <a:ext cx="709664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F7B3F"/>
                  </a:solidFill>
                  <a:effectLst/>
                  <a:uLnTx/>
                  <a:uFillTx/>
                  <a:latin typeface="Arial"/>
                  <a:ea typeface="+mn-ea"/>
                  <a:cs typeface="+mn-cs"/>
                </a:rPr>
                <a:t>Why this is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Disability-free life years at age 65 years in England is 9.9 years (ONS).</a:t>
              </a:r>
            </a:p>
          </p:txBody>
        </p:sp>
        <p:sp>
          <p:nvSpPr>
            <p:cNvPr id="99" name="Shape 3630">
              <a:extLst>
                <a:ext uri="{FF2B5EF4-FFF2-40B4-BE49-F238E27FC236}">
                  <a16:creationId xmlns:a16="http://schemas.microsoft.com/office/drawing/2014/main" id="{E1F9AC1E-B3E6-BC83-06AE-9A3DD6563D32}"/>
                </a:ext>
              </a:extLst>
            </p:cNvPr>
            <p:cNvSpPr>
              <a:spLocks noChangeAspect="1"/>
            </p:cNvSpPr>
            <p:nvPr/>
          </p:nvSpPr>
          <p:spPr>
            <a:xfrm>
              <a:off x="1118287" y="5116345"/>
              <a:ext cx="569425" cy="569425"/>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tx2"/>
            </a:solidFill>
            <a:ln w="12700">
              <a:no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F7B3F"/>
                </a:solidFill>
                <a:effectLst/>
                <a:uLnTx/>
                <a:uFillTx/>
                <a:latin typeface="Arial"/>
                <a:ea typeface="+mn-ea"/>
                <a:cs typeface="+mn-cs"/>
              </a:endParaRPr>
            </a:p>
          </p:txBody>
        </p:sp>
      </p:grpSp>
    </p:spTree>
    <p:extLst>
      <p:ext uri="{BB962C8B-B14F-4D97-AF65-F5344CB8AC3E}">
        <p14:creationId xmlns:p14="http://schemas.microsoft.com/office/powerpoint/2010/main" val="350099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
                                        <p:tgtEl>
                                          <p:spTgt spid="14"/>
                                        </p:tgtEl>
                                      </p:cBhvr>
                                    </p:animEffect>
                                  </p:childTnLst>
                                </p:cTn>
                              </p:par>
                            </p:childTnLst>
                          </p:cTn>
                        </p:par>
                        <p:par>
                          <p:cTn id="12" fill="hold">
                            <p:stCondLst>
                              <p:cond delay="7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
                                        <p:tgtEl>
                                          <p:spTgt spid="15"/>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
                                        <p:tgtEl>
                                          <p:spTgt spid="16"/>
                                        </p:tgtEl>
                                      </p:cBhvr>
                                    </p:animEffect>
                                  </p:childTnLst>
                                </p:cTn>
                              </p:par>
                            </p:childTnLst>
                          </p:cTn>
                        </p:par>
                        <p:par>
                          <p:cTn id="20" fill="hold">
                            <p:stCondLst>
                              <p:cond delay="11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00"/>
                                        <p:tgtEl>
                                          <p:spTgt spid="17"/>
                                        </p:tgtEl>
                                      </p:cBhvr>
                                    </p:animEffect>
                                  </p:childTnLst>
                                </p:cTn>
                              </p:par>
                            </p:childTnLst>
                          </p:cTn>
                        </p:par>
                        <p:par>
                          <p:cTn id="24" fill="hold">
                            <p:stCondLst>
                              <p:cond delay="13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00"/>
                                        <p:tgtEl>
                                          <p:spTgt spid="18"/>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00"/>
                                        <p:tgtEl>
                                          <p:spTgt spid="19"/>
                                        </p:tgtEl>
                                      </p:cBhvr>
                                    </p:animEffect>
                                  </p:childTnLst>
                                </p:cTn>
                              </p:par>
                            </p:childTnLst>
                          </p:cTn>
                        </p:par>
                        <p:par>
                          <p:cTn id="32" fill="hold">
                            <p:stCondLst>
                              <p:cond delay="17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200"/>
                                        <p:tgtEl>
                                          <p:spTgt spid="20"/>
                                        </p:tgtEl>
                                      </p:cBhvr>
                                    </p:animEffect>
                                  </p:childTnLst>
                                </p:cTn>
                              </p:par>
                            </p:childTnLst>
                          </p:cTn>
                        </p:par>
                        <p:par>
                          <p:cTn id="36" fill="hold">
                            <p:stCondLst>
                              <p:cond delay="1900"/>
                            </p:stCondLst>
                            <p:childTnLst>
                              <p:par>
                                <p:cTn id="37" presetID="10"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00"/>
                                        <p:tgtEl>
                                          <p:spTgt spid="21"/>
                                        </p:tgtEl>
                                      </p:cBhvr>
                                    </p:animEffect>
                                  </p:childTnLst>
                                </p:cTn>
                              </p:par>
                            </p:childTnLst>
                          </p:cTn>
                        </p:par>
                        <p:par>
                          <p:cTn id="40" fill="hold">
                            <p:stCondLst>
                              <p:cond delay="2100"/>
                            </p:stCondLst>
                            <p:childTnLst>
                              <p:par>
                                <p:cTn id="41" presetID="10"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200"/>
                                        <p:tgtEl>
                                          <p:spTgt spid="22"/>
                                        </p:tgtEl>
                                      </p:cBhvr>
                                    </p:animEffect>
                                  </p:childTnLst>
                                </p:cTn>
                              </p:par>
                            </p:childTnLst>
                          </p:cTn>
                        </p:par>
                        <p:par>
                          <p:cTn id="44" fill="hold">
                            <p:stCondLst>
                              <p:cond delay="23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200"/>
                                        <p:tgtEl>
                                          <p:spTgt spid="23"/>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200"/>
                                        <p:tgtEl>
                                          <p:spTgt spid="24"/>
                                        </p:tgtEl>
                                      </p:cBhvr>
                                    </p:animEffect>
                                  </p:childTnLst>
                                </p:cTn>
                              </p:par>
                            </p:childTnLst>
                          </p:cTn>
                        </p:par>
                        <p:par>
                          <p:cTn id="52" fill="hold">
                            <p:stCondLst>
                              <p:cond delay="2700"/>
                            </p:stCondLst>
                            <p:childTnLst>
                              <p:par>
                                <p:cTn id="53" presetID="10" presetClass="entr" presetSubtype="0"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200"/>
                                        <p:tgtEl>
                                          <p:spTgt spid="25"/>
                                        </p:tgtEl>
                                      </p:cBhvr>
                                    </p:animEffect>
                                  </p:childTnLst>
                                </p:cTn>
                              </p:par>
                            </p:childTnLst>
                          </p:cTn>
                        </p:par>
                        <p:par>
                          <p:cTn id="56" fill="hold">
                            <p:stCondLst>
                              <p:cond delay="2900"/>
                            </p:stCondLst>
                            <p:childTnLst>
                              <p:par>
                                <p:cTn id="57" presetID="10" presetClass="entr" presetSubtype="0" fill="hold" grpId="0"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200"/>
                                        <p:tgtEl>
                                          <p:spTgt spid="26"/>
                                        </p:tgtEl>
                                      </p:cBhvr>
                                    </p:animEffect>
                                  </p:childTnLst>
                                </p:cTn>
                              </p:par>
                            </p:childTnLst>
                          </p:cTn>
                        </p:par>
                        <p:par>
                          <p:cTn id="60" fill="hold">
                            <p:stCondLst>
                              <p:cond delay="3100"/>
                            </p:stCondLst>
                            <p:childTnLst>
                              <p:par>
                                <p:cTn id="61" presetID="10" presetClass="entr" presetSubtype="0"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200"/>
                                        <p:tgtEl>
                                          <p:spTgt spid="27"/>
                                        </p:tgtEl>
                                      </p:cBhvr>
                                    </p:animEffect>
                                  </p:childTnLst>
                                </p:cTn>
                              </p:par>
                            </p:childTnLst>
                          </p:cTn>
                        </p:par>
                        <p:par>
                          <p:cTn id="64" fill="hold">
                            <p:stCondLst>
                              <p:cond delay="3300"/>
                            </p:stCondLst>
                            <p:childTnLst>
                              <p:par>
                                <p:cTn id="65" presetID="10" presetClass="entr" presetSubtype="0"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200"/>
                                        <p:tgtEl>
                                          <p:spTgt spid="28"/>
                                        </p:tgtEl>
                                      </p:cBhvr>
                                    </p:animEffect>
                                  </p:childTnLst>
                                </p:cTn>
                              </p:par>
                            </p:childTnLst>
                          </p:cTn>
                        </p:par>
                        <p:par>
                          <p:cTn id="68" fill="hold">
                            <p:stCondLst>
                              <p:cond delay="3500"/>
                            </p:stCondLst>
                            <p:childTnLst>
                              <p:par>
                                <p:cTn id="69" presetID="10" presetClass="entr" presetSubtype="0"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200"/>
                                        <p:tgtEl>
                                          <p:spTgt spid="29"/>
                                        </p:tgtEl>
                                      </p:cBhvr>
                                    </p:animEffect>
                                  </p:childTnLst>
                                </p:cTn>
                              </p:par>
                            </p:childTnLst>
                          </p:cTn>
                        </p:par>
                        <p:par>
                          <p:cTn id="72" fill="hold">
                            <p:stCondLst>
                              <p:cond delay="3700"/>
                            </p:stCondLst>
                            <p:childTnLst>
                              <p:par>
                                <p:cTn id="73" presetID="10" presetClass="entr" presetSubtype="0" fill="hold" grpId="0" nodeType="after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200"/>
                                        <p:tgtEl>
                                          <p:spTgt spid="30"/>
                                        </p:tgtEl>
                                      </p:cBhvr>
                                    </p:animEffect>
                                  </p:childTnLst>
                                </p:cTn>
                              </p:par>
                            </p:childTnLst>
                          </p:cTn>
                        </p:par>
                        <p:par>
                          <p:cTn id="76" fill="hold">
                            <p:stCondLst>
                              <p:cond delay="3900"/>
                            </p:stCondLst>
                            <p:childTnLst>
                              <p:par>
                                <p:cTn id="77" presetID="10"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200"/>
                                        <p:tgtEl>
                                          <p:spTgt spid="31"/>
                                        </p:tgtEl>
                                      </p:cBhvr>
                                    </p:animEffect>
                                  </p:childTnLst>
                                </p:cTn>
                              </p:par>
                            </p:childTnLst>
                          </p:cTn>
                        </p:par>
                        <p:par>
                          <p:cTn id="80" fill="hold">
                            <p:stCondLst>
                              <p:cond delay="4100"/>
                            </p:stCondLst>
                            <p:childTnLst>
                              <p:par>
                                <p:cTn id="81" presetID="10" presetClass="entr" presetSubtype="0" fill="hold" grpId="0" nodeType="after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200"/>
                                        <p:tgtEl>
                                          <p:spTgt spid="32"/>
                                        </p:tgtEl>
                                      </p:cBhvr>
                                    </p:animEffect>
                                  </p:childTnLst>
                                </p:cTn>
                              </p:par>
                            </p:childTnLst>
                          </p:cTn>
                        </p:par>
                        <p:par>
                          <p:cTn id="84" fill="hold">
                            <p:stCondLst>
                              <p:cond delay="4300"/>
                            </p:stCondLst>
                            <p:childTnLst>
                              <p:par>
                                <p:cTn id="85" presetID="10" presetClass="entr" presetSubtype="0" fill="hold" grpId="0" nodeType="after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200"/>
                                        <p:tgtEl>
                                          <p:spTgt spid="33"/>
                                        </p:tgtEl>
                                      </p:cBhvr>
                                    </p:animEffect>
                                  </p:childTnLst>
                                </p:cTn>
                              </p:par>
                            </p:childTnLst>
                          </p:cTn>
                        </p:par>
                        <p:par>
                          <p:cTn id="88" fill="hold">
                            <p:stCondLst>
                              <p:cond delay="4500"/>
                            </p:stCondLst>
                            <p:childTnLst>
                              <p:par>
                                <p:cTn id="89" presetID="10" presetClass="entr" presetSubtype="0" fill="hold" grpId="0" nodeType="after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200"/>
                                        <p:tgtEl>
                                          <p:spTgt spid="34"/>
                                        </p:tgtEl>
                                      </p:cBhvr>
                                    </p:animEffect>
                                  </p:childTnLst>
                                </p:cTn>
                              </p:par>
                            </p:childTnLst>
                          </p:cTn>
                        </p:par>
                        <p:par>
                          <p:cTn id="92" fill="hold">
                            <p:stCondLst>
                              <p:cond delay="4700"/>
                            </p:stCondLst>
                            <p:childTnLst>
                              <p:par>
                                <p:cTn id="93" presetID="10" presetClass="entr" presetSubtype="0" fill="hold" grpId="0" nodeType="after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fade">
                                      <p:cBhvr>
                                        <p:cTn id="95" dur="200"/>
                                        <p:tgtEl>
                                          <p:spTgt spid="35"/>
                                        </p:tgtEl>
                                      </p:cBhvr>
                                    </p:animEffect>
                                  </p:childTnLst>
                                </p:cTn>
                              </p:par>
                            </p:childTnLst>
                          </p:cTn>
                        </p:par>
                        <p:par>
                          <p:cTn id="96" fill="hold">
                            <p:stCondLst>
                              <p:cond delay="4900"/>
                            </p:stCondLst>
                            <p:childTnLst>
                              <p:par>
                                <p:cTn id="97" presetID="10" presetClass="entr" presetSubtype="0" fill="hold" grpId="0" nodeType="after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200"/>
                                        <p:tgtEl>
                                          <p:spTgt spid="36"/>
                                        </p:tgtEl>
                                      </p:cBhvr>
                                    </p:animEffect>
                                  </p:childTnLst>
                                </p:cTn>
                              </p:par>
                            </p:childTnLst>
                          </p:cTn>
                        </p:par>
                        <p:par>
                          <p:cTn id="100" fill="hold">
                            <p:stCondLst>
                              <p:cond delay="5100"/>
                            </p:stCondLst>
                            <p:childTnLst>
                              <p:par>
                                <p:cTn id="101" presetID="10" presetClass="entr" presetSubtype="0" fill="hold" grpId="0" nodeType="after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200"/>
                                        <p:tgtEl>
                                          <p:spTgt spid="37"/>
                                        </p:tgtEl>
                                      </p:cBhvr>
                                    </p:animEffect>
                                  </p:childTnLst>
                                </p:cTn>
                              </p:par>
                            </p:childTnLst>
                          </p:cTn>
                        </p:par>
                        <p:par>
                          <p:cTn id="104" fill="hold">
                            <p:stCondLst>
                              <p:cond delay="5300"/>
                            </p:stCondLst>
                            <p:childTnLst>
                              <p:par>
                                <p:cTn id="105" presetID="10" presetClass="entr" presetSubtype="0" fill="hold" grpId="0" nodeType="after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200"/>
                                        <p:tgtEl>
                                          <p:spTgt spid="38"/>
                                        </p:tgtEl>
                                      </p:cBhvr>
                                    </p:animEffect>
                                  </p:childTnLst>
                                </p:cTn>
                              </p:par>
                            </p:childTnLst>
                          </p:cTn>
                        </p:par>
                        <p:par>
                          <p:cTn id="108" fill="hold">
                            <p:stCondLst>
                              <p:cond delay="5500"/>
                            </p:stCondLst>
                            <p:childTnLst>
                              <p:par>
                                <p:cTn id="109" presetID="1" presetClass="entr" presetSubtype="0" fill="hold" grpId="0" nodeType="afterEffect">
                                  <p:stCondLst>
                                    <p:cond delay="0"/>
                                  </p:stCondLst>
                                  <p:childTnLst>
                                    <p:set>
                                      <p:cBhvr>
                                        <p:cTn id="110" dur="1" fill="hold">
                                          <p:stCondLst>
                                            <p:cond delay="4999"/>
                                          </p:stCondLst>
                                        </p:cTn>
                                        <p:tgtEl>
                                          <p:spTgt spid="39"/>
                                        </p:tgtEl>
                                        <p:attrNameLst>
                                          <p:attrName>style.visibility</p:attrName>
                                        </p:attrNameLst>
                                      </p:cBhvr>
                                      <p:to>
                                        <p:strVal val="visible"/>
                                      </p:to>
                                    </p:set>
                                  </p:childTnLst>
                                </p:cTn>
                              </p:par>
                            </p:childTnLst>
                          </p:cTn>
                        </p:par>
                        <p:par>
                          <p:cTn id="111" fill="hold">
                            <p:stCondLst>
                              <p:cond delay="10500"/>
                            </p:stCondLst>
                            <p:childTnLst>
                              <p:par>
                                <p:cTn id="112" presetID="10" presetClass="entr" presetSubtype="0" fill="hold" grpId="0" nodeType="afterEffect">
                                  <p:stCondLst>
                                    <p:cond delay="0"/>
                                  </p:stCondLst>
                                  <p:childTnLst>
                                    <p:set>
                                      <p:cBhvr>
                                        <p:cTn id="113" dur="1" fill="hold">
                                          <p:stCondLst>
                                            <p:cond delay="0"/>
                                          </p:stCondLst>
                                        </p:cTn>
                                        <p:tgtEl>
                                          <p:spTgt spid="44"/>
                                        </p:tgtEl>
                                        <p:attrNameLst>
                                          <p:attrName>style.visibility</p:attrName>
                                        </p:attrNameLst>
                                      </p:cBhvr>
                                      <p:to>
                                        <p:strVal val="visible"/>
                                      </p:to>
                                    </p:set>
                                    <p:animEffect transition="in" filter="fade">
                                      <p:cBhvr>
                                        <p:cTn id="114" dur="200"/>
                                        <p:tgtEl>
                                          <p:spTgt spid="44"/>
                                        </p:tgtEl>
                                      </p:cBhvr>
                                    </p:animEffect>
                                  </p:childTnLst>
                                </p:cTn>
                              </p:par>
                            </p:childTnLst>
                          </p:cTn>
                        </p:par>
                        <p:par>
                          <p:cTn id="115" fill="hold">
                            <p:stCondLst>
                              <p:cond delay="10700"/>
                            </p:stCondLst>
                            <p:childTnLst>
                              <p:par>
                                <p:cTn id="116" presetID="10" presetClass="entr" presetSubtype="0" fill="hold" grpId="0" nodeType="afterEffect">
                                  <p:stCondLst>
                                    <p:cond delay="0"/>
                                  </p:stCondLst>
                                  <p:childTnLst>
                                    <p:set>
                                      <p:cBhvr>
                                        <p:cTn id="117" dur="1" fill="hold">
                                          <p:stCondLst>
                                            <p:cond delay="0"/>
                                          </p:stCondLst>
                                        </p:cTn>
                                        <p:tgtEl>
                                          <p:spTgt spid="45"/>
                                        </p:tgtEl>
                                        <p:attrNameLst>
                                          <p:attrName>style.visibility</p:attrName>
                                        </p:attrNameLst>
                                      </p:cBhvr>
                                      <p:to>
                                        <p:strVal val="visible"/>
                                      </p:to>
                                    </p:set>
                                    <p:animEffect transition="in" filter="fade">
                                      <p:cBhvr>
                                        <p:cTn id="118" dur="200"/>
                                        <p:tgtEl>
                                          <p:spTgt spid="45"/>
                                        </p:tgtEl>
                                      </p:cBhvr>
                                    </p:animEffect>
                                  </p:childTnLst>
                                </p:cTn>
                              </p:par>
                            </p:childTnLst>
                          </p:cTn>
                        </p:par>
                        <p:par>
                          <p:cTn id="119" fill="hold">
                            <p:stCondLst>
                              <p:cond delay="10900"/>
                            </p:stCondLst>
                            <p:childTnLst>
                              <p:par>
                                <p:cTn id="120" presetID="10" presetClass="entr" presetSubtype="0" fill="hold" grpId="0" nodeType="afterEffect">
                                  <p:stCondLst>
                                    <p:cond delay="0"/>
                                  </p:stCondLst>
                                  <p:childTnLst>
                                    <p:set>
                                      <p:cBhvr>
                                        <p:cTn id="121" dur="1" fill="hold">
                                          <p:stCondLst>
                                            <p:cond delay="0"/>
                                          </p:stCondLst>
                                        </p:cTn>
                                        <p:tgtEl>
                                          <p:spTgt spid="46"/>
                                        </p:tgtEl>
                                        <p:attrNameLst>
                                          <p:attrName>style.visibility</p:attrName>
                                        </p:attrNameLst>
                                      </p:cBhvr>
                                      <p:to>
                                        <p:strVal val="visible"/>
                                      </p:to>
                                    </p:set>
                                    <p:animEffect transition="in" filter="fade">
                                      <p:cBhvr>
                                        <p:cTn id="122" dur="200"/>
                                        <p:tgtEl>
                                          <p:spTgt spid="46"/>
                                        </p:tgtEl>
                                      </p:cBhvr>
                                    </p:animEffect>
                                  </p:childTnLst>
                                </p:cTn>
                              </p:par>
                            </p:childTnLst>
                          </p:cTn>
                        </p:par>
                        <p:par>
                          <p:cTn id="123" fill="hold">
                            <p:stCondLst>
                              <p:cond delay="11100"/>
                            </p:stCondLst>
                            <p:childTnLst>
                              <p:par>
                                <p:cTn id="124" presetID="10" presetClass="entr" presetSubtype="0" fill="hold" grpId="0" nodeType="after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fade">
                                      <p:cBhvr>
                                        <p:cTn id="126" dur="200"/>
                                        <p:tgtEl>
                                          <p:spTgt spid="47"/>
                                        </p:tgtEl>
                                      </p:cBhvr>
                                    </p:animEffect>
                                  </p:childTnLst>
                                </p:cTn>
                              </p:par>
                            </p:childTnLst>
                          </p:cTn>
                        </p:par>
                        <p:par>
                          <p:cTn id="127" fill="hold">
                            <p:stCondLst>
                              <p:cond delay="11300"/>
                            </p:stCondLst>
                            <p:childTnLst>
                              <p:par>
                                <p:cTn id="128" presetID="10" presetClass="entr" presetSubtype="0" fill="hold" grpId="0" nodeType="afterEffect">
                                  <p:stCondLst>
                                    <p:cond delay="0"/>
                                  </p:stCondLst>
                                  <p:childTnLst>
                                    <p:set>
                                      <p:cBhvr>
                                        <p:cTn id="129" dur="1" fill="hold">
                                          <p:stCondLst>
                                            <p:cond delay="0"/>
                                          </p:stCondLst>
                                        </p:cTn>
                                        <p:tgtEl>
                                          <p:spTgt spid="48"/>
                                        </p:tgtEl>
                                        <p:attrNameLst>
                                          <p:attrName>style.visibility</p:attrName>
                                        </p:attrNameLst>
                                      </p:cBhvr>
                                      <p:to>
                                        <p:strVal val="visible"/>
                                      </p:to>
                                    </p:set>
                                    <p:animEffect transition="in" filter="fade">
                                      <p:cBhvr>
                                        <p:cTn id="130" dur="200"/>
                                        <p:tgtEl>
                                          <p:spTgt spid="48"/>
                                        </p:tgtEl>
                                      </p:cBhvr>
                                    </p:animEffect>
                                  </p:childTnLst>
                                </p:cTn>
                              </p:par>
                            </p:childTnLst>
                          </p:cTn>
                        </p:par>
                        <p:par>
                          <p:cTn id="131" fill="hold">
                            <p:stCondLst>
                              <p:cond delay="11500"/>
                            </p:stCondLst>
                            <p:childTnLst>
                              <p:par>
                                <p:cTn id="132" presetID="10" presetClass="entr" presetSubtype="0" fill="hold" grpId="0" nodeType="after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fade">
                                      <p:cBhvr>
                                        <p:cTn id="134" dur="200"/>
                                        <p:tgtEl>
                                          <p:spTgt spid="49"/>
                                        </p:tgtEl>
                                      </p:cBhvr>
                                    </p:animEffect>
                                  </p:childTnLst>
                                </p:cTn>
                              </p:par>
                            </p:childTnLst>
                          </p:cTn>
                        </p:par>
                        <p:par>
                          <p:cTn id="135" fill="hold">
                            <p:stCondLst>
                              <p:cond delay="11700"/>
                            </p:stCondLst>
                            <p:childTnLst>
                              <p:par>
                                <p:cTn id="136" presetID="10" presetClass="entr" presetSubtype="0" fill="hold" grpId="0" nodeType="afterEffect">
                                  <p:stCondLst>
                                    <p:cond delay="0"/>
                                  </p:stCondLst>
                                  <p:childTnLst>
                                    <p:set>
                                      <p:cBhvr>
                                        <p:cTn id="137" dur="1" fill="hold">
                                          <p:stCondLst>
                                            <p:cond delay="0"/>
                                          </p:stCondLst>
                                        </p:cTn>
                                        <p:tgtEl>
                                          <p:spTgt spid="50"/>
                                        </p:tgtEl>
                                        <p:attrNameLst>
                                          <p:attrName>style.visibility</p:attrName>
                                        </p:attrNameLst>
                                      </p:cBhvr>
                                      <p:to>
                                        <p:strVal val="visible"/>
                                      </p:to>
                                    </p:set>
                                    <p:animEffect transition="in" filter="fade">
                                      <p:cBhvr>
                                        <p:cTn id="138" dur="200"/>
                                        <p:tgtEl>
                                          <p:spTgt spid="50"/>
                                        </p:tgtEl>
                                      </p:cBhvr>
                                    </p:animEffect>
                                  </p:childTnLst>
                                </p:cTn>
                              </p:par>
                            </p:childTnLst>
                          </p:cTn>
                        </p:par>
                        <p:par>
                          <p:cTn id="139" fill="hold">
                            <p:stCondLst>
                              <p:cond delay="11900"/>
                            </p:stCondLst>
                            <p:childTnLst>
                              <p:par>
                                <p:cTn id="140" presetID="10" presetClass="entr" presetSubtype="0" fill="hold" grpId="0" nodeType="afterEffect">
                                  <p:stCondLst>
                                    <p:cond delay="0"/>
                                  </p:stCondLst>
                                  <p:childTnLst>
                                    <p:set>
                                      <p:cBhvr>
                                        <p:cTn id="141" dur="1" fill="hold">
                                          <p:stCondLst>
                                            <p:cond delay="0"/>
                                          </p:stCondLst>
                                        </p:cTn>
                                        <p:tgtEl>
                                          <p:spTgt spid="51"/>
                                        </p:tgtEl>
                                        <p:attrNameLst>
                                          <p:attrName>style.visibility</p:attrName>
                                        </p:attrNameLst>
                                      </p:cBhvr>
                                      <p:to>
                                        <p:strVal val="visible"/>
                                      </p:to>
                                    </p:set>
                                    <p:animEffect transition="in" filter="fade">
                                      <p:cBhvr>
                                        <p:cTn id="142" dur="200"/>
                                        <p:tgtEl>
                                          <p:spTgt spid="51"/>
                                        </p:tgtEl>
                                      </p:cBhvr>
                                    </p:animEffect>
                                  </p:childTnLst>
                                </p:cTn>
                              </p:par>
                            </p:childTnLst>
                          </p:cTn>
                        </p:par>
                        <p:par>
                          <p:cTn id="143" fill="hold">
                            <p:stCondLst>
                              <p:cond delay="12100"/>
                            </p:stCondLst>
                            <p:childTnLst>
                              <p:par>
                                <p:cTn id="144" presetID="10" presetClass="entr" presetSubtype="0" fill="hold" grpId="0" nodeType="afterEffect">
                                  <p:stCondLst>
                                    <p:cond delay="0"/>
                                  </p:stCondLst>
                                  <p:childTnLst>
                                    <p:set>
                                      <p:cBhvr>
                                        <p:cTn id="145" dur="1" fill="hold">
                                          <p:stCondLst>
                                            <p:cond delay="0"/>
                                          </p:stCondLst>
                                        </p:cTn>
                                        <p:tgtEl>
                                          <p:spTgt spid="52"/>
                                        </p:tgtEl>
                                        <p:attrNameLst>
                                          <p:attrName>style.visibility</p:attrName>
                                        </p:attrNameLst>
                                      </p:cBhvr>
                                      <p:to>
                                        <p:strVal val="visible"/>
                                      </p:to>
                                    </p:set>
                                    <p:animEffect transition="in" filter="fade">
                                      <p:cBhvr>
                                        <p:cTn id="146" dur="200"/>
                                        <p:tgtEl>
                                          <p:spTgt spid="52"/>
                                        </p:tgtEl>
                                      </p:cBhvr>
                                    </p:animEffect>
                                  </p:childTnLst>
                                </p:cTn>
                              </p:par>
                            </p:childTnLst>
                          </p:cTn>
                        </p:par>
                        <p:par>
                          <p:cTn id="147" fill="hold">
                            <p:stCondLst>
                              <p:cond delay="12300"/>
                            </p:stCondLst>
                            <p:childTnLst>
                              <p:par>
                                <p:cTn id="148" presetID="10" presetClass="entr" presetSubtype="0" fill="hold" grpId="0" nodeType="afterEffect">
                                  <p:stCondLst>
                                    <p:cond delay="0"/>
                                  </p:stCondLst>
                                  <p:childTnLst>
                                    <p:set>
                                      <p:cBhvr>
                                        <p:cTn id="149" dur="1" fill="hold">
                                          <p:stCondLst>
                                            <p:cond delay="0"/>
                                          </p:stCondLst>
                                        </p:cTn>
                                        <p:tgtEl>
                                          <p:spTgt spid="53"/>
                                        </p:tgtEl>
                                        <p:attrNameLst>
                                          <p:attrName>style.visibility</p:attrName>
                                        </p:attrNameLst>
                                      </p:cBhvr>
                                      <p:to>
                                        <p:strVal val="visible"/>
                                      </p:to>
                                    </p:set>
                                    <p:animEffect transition="in" filter="fade">
                                      <p:cBhvr>
                                        <p:cTn id="150" dur="200"/>
                                        <p:tgtEl>
                                          <p:spTgt spid="53"/>
                                        </p:tgtEl>
                                      </p:cBhvr>
                                    </p:animEffect>
                                  </p:childTnLst>
                                </p:cTn>
                              </p:par>
                            </p:childTnLst>
                          </p:cTn>
                        </p:par>
                        <p:par>
                          <p:cTn id="151" fill="hold">
                            <p:stCondLst>
                              <p:cond delay="12500"/>
                            </p:stCondLst>
                            <p:childTnLst>
                              <p:par>
                                <p:cTn id="152" presetID="10" presetClass="entr" presetSubtype="0" fill="hold" grpId="0" nodeType="afterEffect">
                                  <p:stCondLst>
                                    <p:cond delay="0"/>
                                  </p:stCondLst>
                                  <p:childTnLst>
                                    <p:set>
                                      <p:cBhvr>
                                        <p:cTn id="153" dur="1" fill="hold">
                                          <p:stCondLst>
                                            <p:cond delay="0"/>
                                          </p:stCondLst>
                                        </p:cTn>
                                        <p:tgtEl>
                                          <p:spTgt spid="54"/>
                                        </p:tgtEl>
                                        <p:attrNameLst>
                                          <p:attrName>style.visibility</p:attrName>
                                        </p:attrNameLst>
                                      </p:cBhvr>
                                      <p:to>
                                        <p:strVal val="visible"/>
                                      </p:to>
                                    </p:set>
                                    <p:animEffect transition="in" filter="fade">
                                      <p:cBhvr>
                                        <p:cTn id="154" dur="200"/>
                                        <p:tgtEl>
                                          <p:spTgt spid="54"/>
                                        </p:tgtEl>
                                      </p:cBhvr>
                                    </p:animEffect>
                                  </p:childTnLst>
                                </p:cTn>
                              </p:par>
                            </p:childTnLst>
                          </p:cTn>
                        </p:par>
                        <p:par>
                          <p:cTn id="155" fill="hold">
                            <p:stCondLst>
                              <p:cond delay="12700"/>
                            </p:stCondLst>
                            <p:childTnLst>
                              <p:par>
                                <p:cTn id="156" presetID="10" presetClass="entr" presetSubtype="0" fill="hold" grpId="0" nodeType="afterEffect">
                                  <p:stCondLst>
                                    <p:cond delay="0"/>
                                  </p:stCondLst>
                                  <p:childTnLst>
                                    <p:set>
                                      <p:cBhvr>
                                        <p:cTn id="157" dur="1" fill="hold">
                                          <p:stCondLst>
                                            <p:cond delay="0"/>
                                          </p:stCondLst>
                                        </p:cTn>
                                        <p:tgtEl>
                                          <p:spTgt spid="55"/>
                                        </p:tgtEl>
                                        <p:attrNameLst>
                                          <p:attrName>style.visibility</p:attrName>
                                        </p:attrNameLst>
                                      </p:cBhvr>
                                      <p:to>
                                        <p:strVal val="visible"/>
                                      </p:to>
                                    </p:set>
                                    <p:animEffect transition="in" filter="fade">
                                      <p:cBhvr>
                                        <p:cTn id="158" dur="200"/>
                                        <p:tgtEl>
                                          <p:spTgt spid="55"/>
                                        </p:tgtEl>
                                      </p:cBhvr>
                                    </p:animEffect>
                                  </p:childTnLst>
                                </p:cTn>
                              </p:par>
                            </p:childTnLst>
                          </p:cTn>
                        </p:par>
                        <p:par>
                          <p:cTn id="159" fill="hold">
                            <p:stCondLst>
                              <p:cond delay="12900"/>
                            </p:stCondLst>
                            <p:childTnLst>
                              <p:par>
                                <p:cTn id="160" presetID="10" presetClass="entr" presetSubtype="0" fill="hold" grpId="0" nodeType="afterEffect">
                                  <p:stCondLst>
                                    <p:cond delay="0"/>
                                  </p:stCondLst>
                                  <p:childTnLst>
                                    <p:set>
                                      <p:cBhvr>
                                        <p:cTn id="161" dur="1" fill="hold">
                                          <p:stCondLst>
                                            <p:cond delay="0"/>
                                          </p:stCondLst>
                                        </p:cTn>
                                        <p:tgtEl>
                                          <p:spTgt spid="56"/>
                                        </p:tgtEl>
                                        <p:attrNameLst>
                                          <p:attrName>style.visibility</p:attrName>
                                        </p:attrNameLst>
                                      </p:cBhvr>
                                      <p:to>
                                        <p:strVal val="visible"/>
                                      </p:to>
                                    </p:set>
                                    <p:animEffect transition="in" filter="fade">
                                      <p:cBhvr>
                                        <p:cTn id="162" dur="200"/>
                                        <p:tgtEl>
                                          <p:spTgt spid="56"/>
                                        </p:tgtEl>
                                      </p:cBhvr>
                                    </p:animEffect>
                                  </p:childTnLst>
                                </p:cTn>
                              </p:par>
                            </p:childTnLst>
                          </p:cTn>
                        </p:par>
                        <p:par>
                          <p:cTn id="163" fill="hold">
                            <p:stCondLst>
                              <p:cond delay="13100"/>
                            </p:stCondLst>
                            <p:childTnLst>
                              <p:par>
                                <p:cTn id="164" presetID="10" presetClass="entr" presetSubtype="0" fill="hold" grpId="0" nodeType="afterEffect">
                                  <p:stCondLst>
                                    <p:cond delay="0"/>
                                  </p:stCondLst>
                                  <p:childTnLst>
                                    <p:set>
                                      <p:cBhvr>
                                        <p:cTn id="165" dur="1" fill="hold">
                                          <p:stCondLst>
                                            <p:cond delay="0"/>
                                          </p:stCondLst>
                                        </p:cTn>
                                        <p:tgtEl>
                                          <p:spTgt spid="57"/>
                                        </p:tgtEl>
                                        <p:attrNameLst>
                                          <p:attrName>style.visibility</p:attrName>
                                        </p:attrNameLst>
                                      </p:cBhvr>
                                      <p:to>
                                        <p:strVal val="visible"/>
                                      </p:to>
                                    </p:set>
                                    <p:animEffect transition="in" filter="fade">
                                      <p:cBhvr>
                                        <p:cTn id="166" dur="200"/>
                                        <p:tgtEl>
                                          <p:spTgt spid="57"/>
                                        </p:tgtEl>
                                      </p:cBhvr>
                                    </p:animEffect>
                                  </p:childTnLst>
                                </p:cTn>
                              </p:par>
                            </p:childTnLst>
                          </p:cTn>
                        </p:par>
                        <p:par>
                          <p:cTn id="167" fill="hold">
                            <p:stCondLst>
                              <p:cond delay="13300"/>
                            </p:stCondLst>
                            <p:childTnLst>
                              <p:par>
                                <p:cTn id="168" presetID="10" presetClass="entr" presetSubtype="0" fill="hold" grpId="0" nodeType="afterEffect">
                                  <p:stCondLst>
                                    <p:cond delay="0"/>
                                  </p:stCondLst>
                                  <p:childTnLst>
                                    <p:set>
                                      <p:cBhvr>
                                        <p:cTn id="169" dur="1" fill="hold">
                                          <p:stCondLst>
                                            <p:cond delay="0"/>
                                          </p:stCondLst>
                                        </p:cTn>
                                        <p:tgtEl>
                                          <p:spTgt spid="58"/>
                                        </p:tgtEl>
                                        <p:attrNameLst>
                                          <p:attrName>style.visibility</p:attrName>
                                        </p:attrNameLst>
                                      </p:cBhvr>
                                      <p:to>
                                        <p:strVal val="visible"/>
                                      </p:to>
                                    </p:set>
                                    <p:animEffect transition="in" filter="fade">
                                      <p:cBhvr>
                                        <p:cTn id="170" dur="200"/>
                                        <p:tgtEl>
                                          <p:spTgt spid="58"/>
                                        </p:tgtEl>
                                      </p:cBhvr>
                                    </p:animEffect>
                                  </p:childTnLst>
                                </p:cTn>
                              </p:par>
                            </p:childTnLst>
                          </p:cTn>
                        </p:par>
                        <p:par>
                          <p:cTn id="171" fill="hold">
                            <p:stCondLst>
                              <p:cond delay="13500"/>
                            </p:stCondLst>
                            <p:childTnLst>
                              <p:par>
                                <p:cTn id="172" presetID="10" presetClass="entr" presetSubtype="0" fill="hold" grpId="0" nodeType="afterEffect">
                                  <p:stCondLst>
                                    <p:cond delay="0"/>
                                  </p:stCondLst>
                                  <p:childTnLst>
                                    <p:set>
                                      <p:cBhvr>
                                        <p:cTn id="173" dur="1" fill="hold">
                                          <p:stCondLst>
                                            <p:cond delay="0"/>
                                          </p:stCondLst>
                                        </p:cTn>
                                        <p:tgtEl>
                                          <p:spTgt spid="59"/>
                                        </p:tgtEl>
                                        <p:attrNameLst>
                                          <p:attrName>style.visibility</p:attrName>
                                        </p:attrNameLst>
                                      </p:cBhvr>
                                      <p:to>
                                        <p:strVal val="visible"/>
                                      </p:to>
                                    </p:set>
                                    <p:animEffect transition="in" filter="fade">
                                      <p:cBhvr>
                                        <p:cTn id="174" dur="200"/>
                                        <p:tgtEl>
                                          <p:spTgt spid="59"/>
                                        </p:tgtEl>
                                      </p:cBhvr>
                                    </p:animEffect>
                                  </p:childTnLst>
                                </p:cTn>
                              </p:par>
                            </p:childTnLst>
                          </p:cTn>
                        </p:par>
                        <p:par>
                          <p:cTn id="175" fill="hold">
                            <p:stCondLst>
                              <p:cond delay="13700"/>
                            </p:stCondLst>
                            <p:childTnLst>
                              <p:par>
                                <p:cTn id="176" presetID="10" presetClass="entr" presetSubtype="0" fill="hold" grpId="0" nodeType="afterEffect">
                                  <p:stCondLst>
                                    <p:cond delay="0"/>
                                  </p:stCondLst>
                                  <p:childTnLst>
                                    <p:set>
                                      <p:cBhvr>
                                        <p:cTn id="177" dur="1" fill="hold">
                                          <p:stCondLst>
                                            <p:cond delay="0"/>
                                          </p:stCondLst>
                                        </p:cTn>
                                        <p:tgtEl>
                                          <p:spTgt spid="60"/>
                                        </p:tgtEl>
                                        <p:attrNameLst>
                                          <p:attrName>style.visibility</p:attrName>
                                        </p:attrNameLst>
                                      </p:cBhvr>
                                      <p:to>
                                        <p:strVal val="visible"/>
                                      </p:to>
                                    </p:set>
                                    <p:animEffect transition="in" filter="fade">
                                      <p:cBhvr>
                                        <p:cTn id="178" dur="200"/>
                                        <p:tgtEl>
                                          <p:spTgt spid="60"/>
                                        </p:tgtEl>
                                      </p:cBhvr>
                                    </p:animEffect>
                                  </p:childTnLst>
                                </p:cTn>
                              </p:par>
                            </p:childTnLst>
                          </p:cTn>
                        </p:par>
                        <p:par>
                          <p:cTn id="179" fill="hold">
                            <p:stCondLst>
                              <p:cond delay="13900"/>
                            </p:stCondLst>
                            <p:childTnLst>
                              <p:par>
                                <p:cTn id="180" presetID="10" presetClass="entr" presetSubtype="0" fill="hold" grpId="0" nodeType="afterEffect">
                                  <p:stCondLst>
                                    <p:cond delay="0"/>
                                  </p:stCondLst>
                                  <p:childTnLst>
                                    <p:set>
                                      <p:cBhvr>
                                        <p:cTn id="181" dur="1" fill="hold">
                                          <p:stCondLst>
                                            <p:cond delay="0"/>
                                          </p:stCondLst>
                                        </p:cTn>
                                        <p:tgtEl>
                                          <p:spTgt spid="61"/>
                                        </p:tgtEl>
                                        <p:attrNameLst>
                                          <p:attrName>style.visibility</p:attrName>
                                        </p:attrNameLst>
                                      </p:cBhvr>
                                      <p:to>
                                        <p:strVal val="visible"/>
                                      </p:to>
                                    </p:set>
                                    <p:animEffect transition="in" filter="fade">
                                      <p:cBhvr>
                                        <p:cTn id="182" dur="200"/>
                                        <p:tgtEl>
                                          <p:spTgt spid="61"/>
                                        </p:tgtEl>
                                      </p:cBhvr>
                                    </p:animEffect>
                                  </p:childTnLst>
                                </p:cTn>
                              </p:par>
                            </p:childTnLst>
                          </p:cTn>
                        </p:par>
                        <p:par>
                          <p:cTn id="183" fill="hold">
                            <p:stCondLst>
                              <p:cond delay="14100"/>
                            </p:stCondLst>
                            <p:childTnLst>
                              <p:par>
                                <p:cTn id="184" presetID="10" presetClass="entr" presetSubtype="0" fill="hold" grpId="0" nodeType="afterEffect">
                                  <p:stCondLst>
                                    <p:cond delay="0"/>
                                  </p:stCondLst>
                                  <p:childTnLst>
                                    <p:set>
                                      <p:cBhvr>
                                        <p:cTn id="185" dur="1" fill="hold">
                                          <p:stCondLst>
                                            <p:cond delay="0"/>
                                          </p:stCondLst>
                                        </p:cTn>
                                        <p:tgtEl>
                                          <p:spTgt spid="62"/>
                                        </p:tgtEl>
                                        <p:attrNameLst>
                                          <p:attrName>style.visibility</p:attrName>
                                        </p:attrNameLst>
                                      </p:cBhvr>
                                      <p:to>
                                        <p:strVal val="visible"/>
                                      </p:to>
                                    </p:set>
                                    <p:animEffect transition="in" filter="fade">
                                      <p:cBhvr>
                                        <p:cTn id="186" dur="200"/>
                                        <p:tgtEl>
                                          <p:spTgt spid="62"/>
                                        </p:tgtEl>
                                      </p:cBhvr>
                                    </p:animEffect>
                                  </p:childTnLst>
                                </p:cTn>
                              </p:par>
                            </p:childTnLst>
                          </p:cTn>
                        </p:par>
                        <p:par>
                          <p:cTn id="187" fill="hold">
                            <p:stCondLst>
                              <p:cond delay="14300"/>
                            </p:stCondLst>
                            <p:childTnLst>
                              <p:par>
                                <p:cTn id="188" presetID="10" presetClass="entr" presetSubtype="0" fill="hold" grpId="0" nodeType="afterEffect">
                                  <p:stCondLst>
                                    <p:cond delay="0"/>
                                  </p:stCondLst>
                                  <p:childTnLst>
                                    <p:set>
                                      <p:cBhvr>
                                        <p:cTn id="189" dur="1" fill="hold">
                                          <p:stCondLst>
                                            <p:cond delay="0"/>
                                          </p:stCondLst>
                                        </p:cTn>
                                        <p:tgtEl>
                                          <p:spTgt spid="63"/>
                                        </p:tgtEl>
                                        <p:attrNameLst>
                                          <p:attrName>style.visibility</p:attrName>
                                        </p:attrNameLst>
                                      </p:cBhvr>
                                      <p:to>
                                        <p:strVal val="visible"/>
                                      </p:to>
                                    </p:set>
                                    <p:animEffect transition="in" filter="fade">
                                      <p:cBhvr>
                                        <p:cTn id="190" dur="200"/>
                                        <p:tgtEl>
                                          <p:spTgt spid="63"/>
                                        </p:tgtEl>
                                      </p:cBhvr>
                                    </p:animEffect>
                                  </p:childTnLst>
                                </p:cTn>
                              </p:par>
                            </p:childTnLst>
                          </p:cTn>
                        </p:par>
                        <p:par>
                          <p:cTn id="191" fill="hold">
                            <p:stCondLst>
                              <p:cond delay="14500"/>
                            </p:stCondLst>
                            <p:childTnLst>
                              <p:par>
                                <p:cTn id="192" presetID="10" presetClass="entr" presetSubtype="0" fill="hold" grpId="0" nodeType="afterEffect">
                                  <p:stCondLst>
                                    <p:cond delay="0"/>
                                  </p:stCondLst>
                                  <p:childTnLst>
                                    <p:set>
                                      <p:cBhvr>
                                        <p:cTn id="193" dur="1" fill="hold">
                                          <p:stCondLst>
                                            <p:cond delay="0"/>
                                          </p:stCondLst>
                                        </p:cTn>
                                        <p:tgtEl>
                                          <p:spTgt spid="64"/>
                                        </p:tgtEl>
                                        <p:attrNameLst>
                                          <p:attrName>style.visibility</p:attrName>
                                        </p:attrNameLst>
                                      </p:cBhvr>
                                      <p:to>
                                        <p:strVal val="visible"/>
                                      </p:to>
                                    </p:set>
                                    <p:animEffect transition="in" filter="fade">
                                      <p:cBhvr>
                                        <p:cTn id="194" dur="200"/>
                                        <p:tgtEl>
                                          <p:spTgt spid="64"/>
                                        </p:tgtEl>
                                      </p:cBhvr>
                                    </p:animEffect>
                                  </p:childTnLst>
                                </p:cTn>
                              </p:par>
                            </p:childTnLst>
                          </p:cTn>
                        </p:par>
                        <p:par>
                          <p:cTn id="195" fill="hold">
                            <p:stCondLst>
                              <p:cond delay="14700"/>
                            </p:stCondLst>
                            <p:childTnLst>
                              <p:par>
                                <p:cTn id="196" presetID="10" presetClass="entr" presetSubtype="0" fill="hold" grpId="0" nodeType="afterEffect">
                                  <p:stCondLst>
                                    <p:cond delay="0"/>
                                  </p:stCondLst>
                                  <p:childTnLst>
                                    <p:set>
                                      <p:cBhvr>
                                        <p:cTn id="197" dur="1" fill="hold">
                                          <p:stCondLst>
                                            <p:cond delay="0"/>
                                          </p:stCondLst>
                                        </p:cTn>
                                        <p:tgtEl>
                                          <p:spTgt spid="65"/>
                                        </p:tgtEl>
                                        <p:attrNameLst>
                                          <p:attrName>style.visibility</p:attrName>
                                        </p:attrNameLst>
                                      </p:cBhvr>
                                      <p:to>
                                        <p:strVal val="visible"/>
                                      </p:to>
                                    </p:set>
                                    <p:animEffect transition="in" filter="fade">
                                      <p:cBhvr>
                                        <p:cTn id="198" dur="200"/>
                                        <p:tgtEl>
                                          <p:spTgt spid="65"/>
                                        </p:tgtEl>
                                      </p:cBhvr>
                                    </p:animEffect>
                                  </p:childTnLst>
                                </p:cTn>
                              </p:par>
                            </p:childTnLst>
                          </p:cTn>
                        </p:par>
                        <p:par>
                          <p:cTn id="199" fill="hold">
                            <p:stCondLst>
                              <p:cond delay="14900"/>
                            </p:stCondLst>
                            <p:childTnLst>
                              <p:par>
                                <p:cTn id="200" presetID="10" presetClass="entr" presetSubtype="0" fill="hold" grpId="0" nodeType="afterEffect">
                                  <p:stCondLst>
                                    <p:cond delay="0"/>
                                  </p:stCondLst>
                                  <p:childTnLst>
                                    <p:set>
                                      <p:cBhvr>
                                        <p:cTn id="201" dur="1" fill="hold">
                                          <p:stCondLst>
                                            <p:cond delay="0"/>
                                          </p:stCondLst>
                                        </p:cTn>
                                        <p:tgtEl>
                                          <p:spTgt spid="66"/>
                                        </p:tgtEl>
                                        <p:attrNameLst>
                                          <p:attrName>style.visibility</p:attrName>
                                        </p:attrNameLst>
                                      </p:cBhvr>
                                      <p:to>
                                        <p:strVal val="visible"/>
                                      </p:to>
                                    </p:set>
                                    <p:animEffect transition="in" filter="fade">
                                      <p:cBhvr>
                                        <p:cTn id="202" dur="200"/>
                                        <p:tgtEl>
                                          <p:spTgt spid="66"/>
                                        </p:tgtEl>
                                      </p:cBhvr>
                                    </p:animEffect>
                                  </p:childTnLst>
                                </p:cTn>
                              </p:par>
                            </p:childTnLst>
                          </p:cTn>
                        </p:par>
                        <p:par>
                          <p:cTn id="203" fill="hold">
                            <p:stCondLst>
                              <p:cond delay="15100"/>
                            </p:stCondLst>
                            <p:childTnLst>
                              <p:par>
                                <p:cTn id="204" presetID="10" presetClass="entr" presetSubtype="0" fill="hold" grpId="0" nodeType="afterEffect">
                                  <p:stCondLst>
                                    <p:cond delay="0"/>
                                  </p:stCondLst>
                                  <p:childTnLst>
                                    <p:set>
                                      <p:cBhvr>
                                        <p:cTn id="205" dur="1" fill="hold">
                                          <p:stCondLst>
                                            <p:cond delay="0"/>
                                          </p:stCondLst>
                                        </p:cTn>
                                        <p:tgtEl>
                                          <p:spTgt spid="67"/>
                                        </p:tgtEl>
                                        <p:attrNameLst>
                                          <p:attrName>style.visibility</p:attrName>
                                        </p:attrNameLst>
                                      </p:cBhvr>
                                      <p:to>
                                        <p:strVal val="visible"/>
                                      </p:to>
                                    </p:set>
                                    <p:animEffect transition="in" filter="fade">
                                      <p:cBhvr>
                                        <p:cTn id="206" dur="200"/>
                                        <p:tgtEl>
                                          <p:spTgt spid="67"/>
                                        </p:tgtEl>
                                      </p:cBhvr>
                                    </p:animEffect>
                                  </p:childTnLst>
                                </p:cTn>
                              </p:par>
                            </p:childTnLst>
                          </p:cTn>
                        </p:par>
                        <p:par>
                          <p:cTn id="207" fill="hold">
                            <p:stCondLst>
                              <p:cond delay="15300"/>
                            </p:stCondLst>
                            <p:childTnLst>
                              <p:par>
                                <p:cTn id="208" presetID="10" presetClass="entr" presetSubtype="0" fill="hold" grpId="0" nodeType="afterEffect">
                                  <p:stCondLst>
                                    <p:cond delay="0"/>
                                  </p:stCondLst>
                                  <p:childTnLst>
                                    <p:set>
                                      <p:cBhvr>
                                        <p:cTn id="209" dur="1" fill="hold">
                                          <p:stCondLst>
                                            <p:cond delay="0"/>
                                          </p:stCondLst>
                                        </p:cTn>
                                        <p:tgtEl>
                                          <p:spTgt spid="68"/>
                                        </p:tgtEl>
                                        <p:attrNameLst>
                                          <p:attrName>style.visibility</p:attrName>
                                        </p:attrNameLst>
                                      </p:cBhvr>
                                      <p:to>
                                        <p:strVal val="visible"/>
                                      </p:to>
                                    </p:set>
                                    <p:animEffect transition="in" filter="fade">
                                      <p:cBhvr>
                                        <p:cTn id="210" dur="200"/>
                                        <p:tgtEl>
                                          <p:spTgt spid="68"/>
                                        </p:tgtEl>
                                      </p:cBhvr>
                                    </p:animEffect>
                                  </p:childTnLst>
                                </p:cTn>
                              </p:par>
                            </p:childTnLst>
                          </p:cTn>
                        </p:par>
                        <p:par>
                          <p:cTn id="211" fill="hold">
                            <p:stCondLst>
                              <p:cond delay="15500"/>
                            </p:stCondLst>
                            <p:childTnLst>
                              <p:par>
                                <p:cTn id="212" presetID="10" presetClass="entr" presetSubtype="0" fill="hold" grpId="0" nodeType="afterEffect">
                                  <p:stCondLst>
                                    <p:cond delay="0"/>
                                  </p:stCondLst>
                                  <p:childTnLst>
                                    <p:set>
                                      <p:cBhvr>
                                        <p:cTn id="213" dur="1" fill="hold">
                                          <p:stCondLst>
                                            <p:cond delay="0"/>
                                          </p:stCondLst>
                                        </p:cTn>
                                        <p:tgtEl>
                                          <p:spTgt spid="40"/>
                                        </p:tgtEl>
                                        <p:attrNameLst>
                                          <p:attrName>style.visibility</p:attrName>
                                        </p:attrNameLst>
                                      </p:cBhvr>
                                      <p:to>
                                        <p:strVal val="visible"/>
                                      </p:to>
                                    </p:set>
                                    <p:animEffect transition="in" filter="fade">
                                      <p:cBhvr>
                                        <p:cTn id="214" dur="5000"/>
                                        <p:tgtEl>
                                          <p:spTgt spid="40"/>
                                        </p:tgtEl>
                                      </p:cBhvr>
                                    </p:animEffect>
                                  </p:childTnLst>
                                </p:cTn>
                              </p:par>
                            </p:childTnLst>
                          </p:cTn>
                        </p:par>
                        <p:par>
                          <p:cTn id="215" fill="hold">
                            <p:stCondLst>
                              <p:cond delay="20500"/>
                            </p:stCondLst>
                            <p:childTnLst>
                              <p:par>
                                <p:cTn id="216" presetID="10" presetClass="entr" presetSubtype="0" fill="hold" grpId="0" nodeType="afterEffect">
                                  <p:stCondLst>
                                    <p:cond delay="0"/>
                                  </p:stCondLst>
                                  <p:childTnLst>
                                    <p:set>
                                      <p:cBhvr>
                                        <p:cTn id="217" dur="1" fill="hold">
                                          <p:stCondLst>
                                            <p:cond delay="0"/>
                                          </p:stCondLst>
                                        </p:cTn>
                                        <p:tgtEl>
                                          <p:spTgt spid="69"/>
                                        </p:tgtEl>
                                        <p:attrNameLst>
                                          <p:attrName>style.visibility</p:attrName>
                                        </p:attrNameLst>
                                      </p:cBhvr>
                                      <p:to>
                                        <p:strVal val="visible"/>
                                      </p:to>
                                    </p:set>
                                    <p:animEffect transition="in" filter="fade">
                                      <p:cBhvr>
                                        <p:cTn id="218" dur="200"/>
                                        <p:tgtEl>
                                          <p:spTgt spid="69"/>
                                        </p:tgtEl>
                                      </p:cBhvr>
                                    </p:animEffect>
                                  </p:childTnLst>
                                </p:cTn>
                              </p:par>
                            </p:childTnLst>
                          </p:cTn>
                        </p:par>
                        <p:par>
                          <p:cTn id="219" fill="hold">
                            <p:stCondLst>
                              <p:cond delay="20700"/>
                            </p:stCondLst>
                            <p:childTnLst>
                              <p:par>
                                <p:cTn id="220" presetID="10" presetClass="entr" presetSubtype="0" fill="hold" grpId="0" nodeType="afterEffect">
                                  <p:stCondLst>
                                    <p:cond delay="0"/>
                                  </p:stCondLst>
                                  <p:childTnLst>
                                    <p:set>
                                      <p:cBhvr>
                                        <p:cTn id="221" dur="1" fill="hold">
                                          <p:stCondLst>
                                            <p:cond delay="0"/>
                                          </p:stCondLst>
                                        </p:cTn>
                                        <p:tgtEl>
                                          <p:spTgt spid="70"/>
                                        </p:tgtEl>
                                        <p:attrNameLst>
                                          <p:attrName>style.visibility</p:attrName>
                                        </p:attrNameLst>
                                      </p:cBhvr>
                                      <p:to>
                                        <p:strVal val="visible"/>
                                      </p:to>
                                    </p:set>
                                    <p:animEffect transition="in" filter="fade">
                                      <p:cBhvr>
                                        <p:cTn id="222" dur="200"/>
                                        <p:tgtEl>
                                          <p:spTgt spid="70"/>
                                        </p:tgtEl>
                                      </p:cBhvr>
                                    </p:animEffect>
                                  </p:childTnLst>
                                </p:cTn>
                              </p:par>
                            </p:childTnLst>
                          </p:cTn>
                        </p:par>
                        <p:par>
                          <p:cTn id="223" fill="hold">
                            <p:stCondLst>
                              <p:cond delay="20900"/>
                            </p:stCondLst>
                            <p:childTnLst>
                              <p:par>
                                <p:cTn id="224" presetID="10" presetClass="entr" presetSubtype="0" fill="hold" grpId="0" nodeType="afterEffect">
                                  <p:stCondLst>
                                    <p:cond delay="0"/>
                                  </p:stCondLst>
                                  <p:childTnLst>
                                    <p:set>
                                      <p:cBhvr>
                                        <p:cTn id="225" dur="1" fill="hold">
                                          <p:stCondLst>
                                            <p:cond delay="0"/>
                                          </p:stCondLst>
                                        </p:cTn>
                                        <p:tgtEl>
                                          <p:spTgt spid="71"/>
                                        </p:tgtEl>
                                        <p:attrNameLst>
                                          <p:attrName>style.visibility</p:attrName>
                                        </p:attrNameLst>
                                      </p:cBhvr>
                                      <p:to>
                                        <p:strVal val="visible"/>
                                      </p:to>
                                    </p:set>
                                    <p:animEffect transition="in" filter="fade">
                                      <p:cBhvr>
                                        <p:cTn id="226" dur="200"/>
                                        <p:tgtEl>
                                          <p:spTgt spid="71"/>
                                        </p:tgtEl>
                                      </p:cBhvr>
                                    </p:animEffect>
                                  </p:childTnLst>
                                </p:cTn>
                              </p:par>
                            </p:childTnLst>
                          </p:cTn>
                        </p:par>
                        <p:par>
                          <p:cTn id="227" fill="hold">
                            <p:stCondLst>
                              <p:cond delay="21100"/>
                            </p:stCondLst>
                            <p:childTnLst>
                              <p:par>
                                <p:cTn id="228" presetID="10" presetClass="entr" presetSubtype="0" fill="hold" grpId="0" nodeType="afterEffect">
                                  <p:stCondLst>
                                    <p:cond delay="0"/>
                                  </p:stCondLst>
                                  <p:childTnLst>
                                    <p:set>
                                      <p:cBhvr>
                                        <p:cTn id="229" dur="1" fill="hold">
                                          <p:stCondLst>
                                            <p:cond delay="0"/>
                                          </p:stCondLst>
                                        </p:cTn>
                                        <p:tgtEl>
                                          <p:spTgt spid="72"/>
                                        </p:tgtEl>
                                        <p:attrNameLst>
                                          <p:attrName>style.visibility</p:attrName>
                                        </p:attrNameLst>
                                      </p:cBhvr>
                                      <p:to>
                                        <p:strVal val="visible"/>
                                      </p:to>
                                    </p:set>
                                    <p:animEffect transition="in" filter="fade">
                                      <p:cBhvr>
                                        <p:cTn id="230" dur="200"/>
                                        <p:tgtEl>
                                          <p:spTgt spid="72"/>
                                        </p:tgtEl>
                                      </p:cBhvr>
                                    </p:animEffect>
                                  </p:childTnLst>
                                </p:cTn>
                              </p:par>
                            </p:childTnLst>
                          </p:cTn>
                        </p:par>
                        <p:par>
                          <p:cTn id="231" fill="hold">
                            <p:stCondLst>
                              <p:cond delay="21300"/>
                            </p:stCondLst>
                            <p:childTnLst>
                              <p:par>
                                <p:cTn id="232" presetID="10" presetClass="entr" presetSubtype="0" fill="hold" grpId="0" nodeType="afterEffect">
                                  <p:stCondLst>
                                    <p:cond delay="0"/>
                                  </p:stCondLst>
                                  <p:childTnLst>
                                    <p:set>
                                      <p:cBhvr>
                                        <p:cTn id="233" dur="1" fill="hold">
                                          <p:stCondLst>
                                            <p:cond delay="0"/>
                                          </p:stCondLst>
                                        </p:cTn>
                                        <p:tgtEl>
                                          <p:spTgt spid="73"/>
                                        </p:tgtEl>
                                        <p:attrNameLst>
                                          <p:attrName>style.visibility</p:attrName>
                                        </p:attrNameLst>
                                      </p:cBhvr>
                                      <p:to>
                                        <p:strVal val="visible"/>
                                      </p:to>
                                    </p:set>
                                    <p:animEffect transition="in" filter="fade">
                                      <p:cBhvr>
                                        <p:cTn id="234" dur="200"/>
                                        <p:tgtEl>
                                          <p:spTgt spid="73"/>
                                        </p:tgtEl>
                                      </p:cBhvr>
                                    </p:animEffect>
                                  </p:childTnLst>
                                </p:cTn>
                              </p:par>
                            </p:childTnLst>
                          </p:cTn>
                        </p:par>
                        <p:par>
                          <p:cTn id="235" fill="hold">
                            <p:stCondLst>
                              <p:cond delay="21500"/>
                            </p:stCondLst>
                            <p:childTnLst>
                              <p:par>
                                <p:cTn id="236" presetID="10" presetClass="entr" presetSubtype="0" fill="hold" grpId="0" nodeType="afterEffect">
                                  <p:stCondLst>
                                    <p:cond delay="0"/>
                                  </p:stCondLst>
                                  <p:childTnLst>
                                    <p:set>
                                      <p:cBhvr>
                                        <p:cTn id="237" dur="1" fill="hold">
                                          <p:stCondLst>
                                            <p:cond delay="0"/>
                                          </p:stCondLst>
                                        </p:cTn>
                                        <p:tgtEl>
                                          <p:spTgt spid="74"/>
                                        </p:tgtEl>
                                        <p:attrNameLst>
                                          <p:attrName>style.visibility</p:attrName>
                                        </p:attrNameLst>
                                      </p:cBhvr>
                                      <p:to>
                                        <p:strVal val="visible"/>
                                      </p:to>
                                    </p:set>
                                    <p:animEffect transition="in" filter="fade">
                                      <p:cBhvr>
                                        <p:cTn id="238" dur="200"/>
                                        <p:tgtEl>
                                          <p:spTgt spid="74"/>
                                        </p:tgtEl>
                                      </p:cBhvr>
                                    </p:animEffect>
                                  </p:childTnLst>
                                </p:cTn>
                              </p:par>
                            </p:childTnLst>
                          </p:cTn>
                        </p:par>
                        <p:par>
                          <p:cTn id="239" fill="hold">
                            <p:stCondLst>
                              <p:cond delay="21700"/>
                            </p:stCondLst>
                            <p:childTnLst>
                              <p:par>
                                <p:cTn id="240" presetID="10" presetClass="entr" presetSubtype="0" fill="hold" grpId="0" nodeType="afterEffect">
                                  <p:stCondLst>
                                    <p:cond delay="0"/>
                                  </p:stCondLst>
                                  <p:childTnLst>
                                    <p:set>
                                      <p:cBhvr>
                                        <p:cTn id="241" dur="1" fill="hold">
                                          <p:stCondLst>
                                            <p:cond delay="0"/>
                                          </p:stCondLst>
                                        </p:cTn>
                                        <p:tgtEl>
                                          <p:spTgt spid="75"/>
                                        </p:tgtEl>
                                        <p:attrNameLst>
                                          <p:attrName>style.visibility</p:attrName>
                                        </p:attrNameLst>
                                      </p:cBhvr>
                                      <p:to>
                                        <p:strVal val="visible"/>
                                      </p:to>
                                    </p:set>
                                    <p:animEffect transition="in" filter="fade">
                                      <p:cBhvr>
                                        <p:cTn id="242" dur="200"/>
                                        <p:tgtEl>
                                          <p:spTgt spid="75"/>
                                        </p:tgtEl>
                                      </p:cBhvr>
                                    </p:animEffect>
                                  </p:childTnLst>
                                </p:cTn>
                              </p:par>
                            </p:childTnLst>
                          </p:cTn>
                        </p:par>
                        <p:par>
                          <p:cTn id="243" fill="hold">
                            <p:stCondLst>
                              <p:cond delay="21900"/>
                            </p:stCondLst>
                            <p:childTnLst>
                              <p:par>
                                <p:cTn id="244" presetID="10" presetClass="entr" presetSubtype="0" fill="hold" grpId="0" nodeType="afterEffect">
                                  <p:stCondLst>
                                    <p:cond delay="0"/>
                                  </p:stCondLst>
                                  <p:childTnLst>
                                    <p:set>
                                      <p:cBhvr>
                                        <p:cTn id="245" dur="1" fill="hold">
                                          <p:stCondLst>
                                            <p:cond delay="0"/>
                                          </p:stCondLst>
                                        </p:cTn>
                                        <p:tgtEl>
                                          <p:spTgt spid="76"/>
                                        </p:tgtEl>
                                        <p:attrNameLst>
                                          <p:attrName>style.visibility</p:attrName>
                                        </p:attrNameLst>
                                      </p:cBhvr>
                                      <p:to>
                                        <p:strVal val="visible"/>
                                      </p:to>
                                    </p:set>
                                    <p:animEffect transition="in" filter="fade">
                                      <p:cBhvr>
                                        <p:cTn id="246" dur="200"/>
                                        <p:tgtEl>
                                          <p:spTgt spid="76"/>
                                        </p:tgtEl>
                                      </p:cBhvr>
                                    </p:animEffect>
                                  </p:childTnLst>
                                </p:cTn>
                              </p:par>
                            </p:childTnLst>
                          </p:cTn>
                        </p:par>
                        <p:par>
                          <p:cTn id="247" fill="hold">
                            <p:stCondLst>
                              <p:cond delay="22100"/>
                            </p:stCondLst>
                            <p:childTnLst>
                              <p:par>
                                <p:cTn id="248" presetID="10" presetClass="entr" presetSubtype="0" fill="hold" grpId="0" nodeType="afterEffect">
                                  <p:stCondLst>
                                    <p:cond delay="0"/>
                                  </p:stCondLst>
                                  <p:childTnLst>
                                    <p:set>
                                      <p:cBhvr>
                                        <p:cTn id="249" dur="1" fill="hold">
                                          <p:stCondLst>
                                            <p:cond delay="0"/>
                                          </p:stCondLst>
                                        </p:cTn>
                                        <p:tgtEl>
                                          <p:spTgt spid="77"/>
                                        </p:tgtEl>
                                        <p:attrNameLst>
                                          <p:attrName>style.visibility</p:attrName>
                                        </p:attrNameLst>
                                      </p:cBhvr>
                                      <p:to>
                                        <p:strVal val="visible"/>
                                      </p:to>
                                    </p:set>
                                    <p:animEffect transition="in" filter="fade">
                                      <p:cBhvr>
                                        <p:cTn id="250" dur="200"/>
                                        <p:tgtEl>
                                          <p:spTgt spid="77"/>
                                        </p:tgtEl>
                                      </p:cBhvr>
                                    </p:animEffect>
                                  </p:childTnLst>
                                </p:cTn>
                              </p:par>
                            </p:childTnLst>
                          </p:cTn>
                        </p:par>
                        <p:par>
                          <p:cTn id="251" fill="hold">
                            <p:stCondLst>
                              <p:cond delay="22300"/>
                            </p:stCondLst>
                            <p:childTnLst>
                              <p:par>
                                <p:cTn id="252" presetID="10" presetClass="entr" presetSubtype="0" fill="hold" grpId="0" nodeType="afterEffect">
                                  <p:stCondLst>
                                    <p:cond delay="0"/>
                                  </p:stCondLst>
                                  <p:childTnLst>
                                    <p:set>
                                      <p:cBhvr>
                                        <p:cTn id="253" dur="1" fill="hold">
                                          <p:stCondLst>
                                            <p:cond delay="0"/>
                                          </p:stCondLst>
                                        </p:cTn>
                                        <p:tgtEl>
                                          <p:spTgt spid="78"/>
                                        </p:tgtEl>
                                        <p:attrNameLst>
                                          <p:attrName>style.visibility</p:attrName>
                                        </p:attrNameLst>
                                      </p:cBhvr>
                                      <p:to>
                                        <p:strVal val="visible"/>
                                      </p:to>
                                    </p:set>
                                    <p:animEffect transition="in" filter="fade">
                                      <p:cBhvr>
                                        <p:cTn id="254" dur="200"/>
                                        <p:tgtEl>
                                          <p:spTgt spid="78"/>
                                        </p:tgtEl>
                                      </p:cBhvr>
                                    </p:animEffect>
                                  </p:childTnLst>
                                </p:cTn>
                              </p:par>
                            </p:childTnLst>
                          </p:cTn>
                        </p:par>
                        <p:par>
                          <p:cTn id="255" fill="hold">
                            <p:stCondLst>
                              <p:cond delay="22500"/>
                            </p:stCondLst>
                            <p:childTnLst>
                              <p:par>
                                <p:cTn id="256" presetID="10" presetClass="entr" presetSubtype="0" fill="hold" grpId="0" nodeType="afterEffect">
                                  <p:stCondLst>
                                    <p:cond delay="0"/>
                                  </p:stCondLst>
                                  <p:childTnLst>
                                    <p:set>
                                      <p:cBhvr>
                                        <p:cTn id="257" dur="1" fill="hold">
                                          <p:stCondLst>
                                            <p:cond delay="0"/>
                                          </p:stCondLst>
                                        </p:cTn>
                                        <p:tgtEl>
                                          <p:spTgt spid="79"/>
                                        </p:tgtEl>
                                        <p:attrNameLst>
                                          <p:attrName>style.visibility</p:attrName>
                                        </p:attrNameLst>
                                      </p:cBhvr>
                                      <p:to>
                                        <p:strVal val="visible"/>
                                      </p:to>
                                    </p:set>
                                    <p:animEffect transition="in" filter="fade">
                                      <p:cBhvr>
                                        <p:cTn id="258" dur="200"/>
                                        <p:tgtEl>
                                          <p:spTgt spid="79"/>
                                        </p:tgtEl>
                                      </p:cBhvr>
                                    </p:animEffect>
                                  </p:childTnLst>
                                </p:cTn>
                              </p:par>
                            </p:childTnLst>
                          </p:cTn>
                        </p:par>
                        <p:par>
                          <p:cTn id="259" fill="hold">
                            <p:stCondLst>
                              <p:cond delay="22700"/>
                            </p:stCondLst>
                            <p:childTnLst>
                              <p:par>
                                <p:cTn id="260" presetID="10" presetClass="entr" presetSubtype="0" fill="hold" grpId="0" nodeType="afterEffect">
                                  <p:stCondLst>
                                    <p:cond delay="0"/>
                                  </p:stCondLst>
                                  <p:childTnLst>
                                    <p:set>
                                      <p:cBhvr>
                                        <p:cTn id="261" dur="1" fill="hold">
                                          <p:stCondLst>
                                            <p:cond delay="0"/>
                                          </p:stCondLst>
                                        </p:cTn>
                                        <p:tgtEl>
                                          <p:spTgt spid="80"/>
                                        </p:tgtEl>
                                        <p:attrNameLst>
                                          <p:attrName>style.visibility</p:attrName>
                                        </p:attrNameLst>
                                      </p:cBhvr>
                                      <p:to>
                                        <p:strVal val="visible"/>
                                      </p:to>
                                    </p:set>
                                    <p:animEffect transition="in" filter="fade">
                                      <p:cBhvr>
                                        <p:cTn id="262" dur="200"/>
                                        <p:tgtEl>
                                          <p:spTgt spid="80"/>
                                        </p:tgtEl>
                                      </p:cBhvr>
                                    </p:animEffect>
                                  </p:childTnLst>
                                </p:cTn>
                              </p:par>
                            </p:childTnLst>
                          </p:cTn>
                        </p:par>
                        <p:par>
                          <p:cTn id="263" fill="hold">
                            <p:stCondLst>
                              <p:cond delay="22900"/>
                            </p:stCondLst>
                            <p:childTnLst>
                              <p:par>
                                <p:cTn id="264" presetID="10" presetClass="entr" presetSubtype="0" fill="hold" grpId="0" nodeType="afterEffect">
                                  <p:stCondLst>
                                    <p:cond delay="0"/>
                                  </p:stCondLst>
                                  <p:childTnLst>
                                    <p:set>
                                      <p:cBhvr>
                                        <p:cTn id="265" dur="1" fill="hold">
                                          <p:stCondLst>
                                            <p:cond delay="0"/>
                                          </p:stCondLst>
                                        </p:cTn>
                                        <p:tgtEl>
                                          <p:spTgt spid="81"/>
                                        </p:tgtEl>
                                        <p:attrNameLst>
                                          <p:attrName>style.visibility</p:attrName>
                                        </p:attrNameLst>
                                      </p:cBhvr>
                                      <p:to>
                                        <p:strVal val="visible"/>
                                      </p:to>
                                    </p:set>
                                    <p:animEffect transition="in" filter="fade">
                                      <p:cBhvr>
                                        <p:cTn id="266" dur="200"/>
                                        <p:tgtEl>
                                          <p:spTgt spid="81"/>
                                        </p:tgtEl>
                                      </p:cBhvr>
                                    </p:animEffect>
                                  </p:childTnLst>
                                </p:cTn>
                              </p:par>
                            </p:childTnLst>
                          </p:cTn>
                        </p:par>
                        <p:par>
                          <p:cTn id="267" fill="hold">
                            <p:stCondLst>
                              <p:cond delay="23100"/>
                            </p:stCondLst>
                            <p:childTnLst>
                              <p:par>
                                <p:cTn id="268" presetID="10" presetClass="entr" presetSubtype="0" fill="hold" grpId="0" nodeType="afterEffect">
                                  <p:stCondLst>
                                    <p:cond delay="0"/>
                                  </p:stCondLst>
                                  <p:childTnLst>
                                    <p:set>
                                      <p:cBhvr>
                                        <p:cTn id="269" dur="1" fill="hold">
                                          <p:stCondLst>
                                            <p:cond delay="0"/>
                                          </p:stCondLst>
                                        </p:cTn>
                                        <p:tgtEl>
                                          <p:spTgt spid="82"/>
                                        </p:tgtEl>
                                        <p:attrNameLst>
                                          <p:attrName>style.visibility</p:attrName>
                                        </p:attrNameLst>
                                      </p:cBhvr>
                                      <p:to>
                                        <p:strVal val="visible"/>
                                      </p:to>
                                    </p:set>
                                    <p:animEffect transition="in" filter="fade">
                                      <p:cBhvr>
                                        <p:cTn id="270" dur="200"/>
                                        <p:tgtEl>
                                          <p:spTgt spid="82"/>
                                        </p:tgtEl>
                                      </p:cBhvr>
                                    </p:animEffect>
                                  </p:childTnLst>
                                </p:cTn>
                              </p:par>
                            </p:childTnLst>
                          </p:cTn>
                        </p:par>
                        <p:par>
                          <p:cTn id="271" fill="hold">
                            <p:stCondLst>
                              <p:cond delay="23300"/>
                            </p:stCondLst>
                            <p:childTnLst>
                              <p:par>
                                <p:cTn id="272" presetID="10" presetClass="entr" presetSubtype="0" fill="hold" grpId="0" nodeType="afterEffect">
                                  <p:stCondLst>
                                    <p:cond delay="0"/>
                                  </p:stCondLst>
                                  <p:childTnLst>
                                    <p:set>
                                      <p:cBhvr>
                                        <p:cTn id="273" dur="1" fill="hold">
                                          <p:stCondLst>
                                            <p:cond delay="0"/>
                                          </p:stCondLst>
                                        </p:cTn>
                                        <p:tgtEl>
                                          <p:spTgt spid="83"/>
                                        </p:tgtEl>
                                        <p:attrNameLst>
                                          <p:attrName>style.visibility</p:attrName>
                                        </p:attrNameLst>
                                      </p:cBhvr>
                                      <p:to>
                                        <p:strVal val="visible"/>
                                      </p:to>
                                    </p:set>
                                    <p:animEffect transition="in" filter="fade">
                                      <p:cBhvr>
                                        <p:cTn id="274" dur="200"/>
                                        <p:tgtEl>
                                          <p:spTgt spid="83"/>
                                        </p:tgtEl>
                                      </p:cBhvr>
                                    </p:animEffect>
                                  </p:childTnLst>
                                </p:cTn>
                              </p:par>
                            </p:childTnLst>
                          </p:cTn>
                        </p:par>
                        <p:par>
                          <p:cTn id="275" fill="hold">
                            <p:stCondLst>
                              <p:cond delay="23500"/>
                            </p:stCondLst>
                            <p:childTnLst>
                              <p:par>
                                <p:cTn id="276" presetID="10" presetClass="entr" presetSubtype="0" fill="hold" grpId="0" nodeType="afterEffect">
                                  <p:stCondLst>
                                    <p:cond delay="0"/>
                                  </p:stCondLst>
                                  <p:childTnLst>
                                    <p:set>
                                      <p:cBhvr>
                                        <p:cTn id="277" dur="1" fill="hold">
                                          <p:stCondLst>
                                            <p:cond delay="0"/>
                                          </p:stCondLst>
                                        </p:cTn>
                                        <p:tgtEl>
                                          <p:spTgt spid="84"/>
                                        </p:tgtEl>
                                        <p:attrNameLst>
                                          <p:attrName>style.visibility</p:attrName>
                                        </p:attrNameLst>
                                      </p:cBhvr>
                                      <p:to>
                                        <p:strVal val="visible"/>
                                      </p:to>
                                    </p:set>
                                    <p:animEffect transition="in" filter="fade">
                                      <p:cBhvr>
                                        <p:cTn id="278" dur="200"/>
                                        <p:tgtEl>
                                          <p:spTgt spid="84"/>
                                        </p:tgtEl>
                                      </p:cBhvr>
                                    </p:animEffect>
                                  </p:childTnLst>
                                </p:cTn>
                              </p:par>
                            </p:childTnLst>
                          </p:cTn>
                        </p:par>
                        <p:par>
                          <p:cTn id="279" fill="hold">
                            <p:stCondLst>
                              <p:cond delay="23700"/>
                            </p:stCondLst>
                            <p:childTnLst>
                              <p:par>
                                <p:cTn id="280" presetID="10" presetClass="entr" presetSubtype="0" fill="hold" grpId="0" nodeType="afterEffect">
                                  <p:stCondLst>
                                    <p:cond delay="0"/>
                                  </p:stCondLst>
                                  <p:childTnLst>
                                    <p:set>
                                      <p:cBhvr>
                                        <p:cTn id="281" dur="1" fill="hold">
                                          <p:stCondLst>
                                            <p:cond delay="0"/>
                                          </p:stCondLst>
                                        </p:cTn>
                                        <p:tgtEl>
                                          <p:spTgt spid="85"/>
                                        </p:tgtEl>
                                        <p:attrNameLst>
                                          <p:attrName>style.visibility</p:attrName>
                                        </p:attrNameLst>
                                      </p:cBhvr>
                                      <p:to>
                                        <p:strVal val="visible"/>
                                      </p:to>
                                    </p:set>
                                    <p:animEffect transition="in" filter="fade">
                                      <p:cBhvr>
                                        <p:cTn id="282" dur="200"/>
                                        <p:tgtEl>
                                          <p:spTgt spid="85"/>
                                        </p:tgtEl>
                                      </p:cBhvr>
                                    </p:animEffect>
                                  </p:childTnLst>
                                </p:cTn>
                              </p:par>
                            </p:childTnLst>
                          </p:cTn>
                        </p:par>
                        <p:par>
                          <p:cTn id="283" fill="hold">
                            <p:stCondLst>
                              <p:cond delay="23900"/>
                            </p:stCondLst>
                            <p:childTnLst>
                              <p:par>
                                <p:cTn id="284" presetID="10" presetClass="entr" presetSubtype="0" fill="hold" grpId="0" nodeType="afterEffect">
                                  <p:stCondLst>
                                    <p:cond delay="0"/>
                                  </p:stCondLst>
                                  <p:childTnLst>
                                    <p:set>
                                      <p:cBhvr>
                                        <p:cTn id="285" dur="1" fill="hold">
                                          <p:stCondLst>
                                            <p:cond delay="0"/>
                                          </p:stCondLst>
                                        </p:cTn>
                                        <p:tgtEl>
                                          <p:spTgt spid="86"/>
                                        </p:tgtEl>
                                        <p:attrNameLst>
                                          <p:attrName>style.visibility</p:attrName>
                                        </p:attrNameLst>
                                      </p:cBhvr>
                                      <p:to>
                                        <p:strVal val="visible"/>
                                      </p:to>
                                    </p:set>
                                    <p:animEffect transition="in" filter="fade">
                                      <p:cBhvr>
                                        <p:cTn id="286" dur="200"/>
                                        <p:tgtEl>
                                          <p:spTgt spid="86"/>
                                        </p:tgtEl>
                                      </p:cBhvr>
                                    </p:animEffect>
                                  </p:childTnLst>
                                </p:cTn>
                              </p:par>
                            </p:childTnLst>
                          </p:cTn>
                        </p:par>
                        <p:par>
                          <p:cTn id="287" fill="hold">
                            <p:stCondLst>
                              <p:cond delay="24100"/>
                            </p:stCondLst>
                            <p:childTnLst>
                              <p:par>
                                <p:cTn id="288" presetID="10" presetClass="entr" presetSubtype="0" fill="hold" grpId="0" nodeType="afterEffect">
                                  <p:stCondLst>
                                    <p:cond delay="0"/>
                                  </p:stCondLst>
                                  <p:childTnLst>
                                    <p:set>
                                      <p:cBhvr>
                                        <p:cTn id="289" dur="1" fill="hold">
                                          <p:stCondLst>
                                            <p:cond delay="0"/>
                                          </p:stCondLst>
                                        </p:cTn>
                                        <p:tgtEl>
                                          <p:spTgt spid="87"/>
                                        </p:tgtEl>
                                        <p:attrNameLst>
                                          <p:attrName>style.visibility</p:attrName>
                                        </p:attrNameLst>
                                      </p:cBhvr>
                                      <p:to>
                                        <p:strVal val="visible"/>
                                      </p:to>
                                    </p:set>
                                    <p:animEffect transition="in" filter="fade">
                                      <p:cBhvr>
                                        <p:cTn id="290" dur="200"/>
                                        <p:tgtEl>
                                          <p:spTgt spid="87"/>
                                        </p:tgtEl>
                                      </p:cBhvr>
                                    </p:animEffect>
                                  </p:childTnLst>
                                </p:cTn>
                              </p:par>
                            </p:childTnLst>
                          </p:cTn>
                        </p:par>
                        <p:par>
                          <p:cTn id="291" fill="hold">
                            <p:stCondLst>
                              <p:cond delay="24300"/>
                            </p:stCondLst>
                            <p:childTnLst>
                              <p:par>
                                <p:cTn id="292" presetID="10" presetClass="entr" presetSubtype="0" fill="hold" grpId="0" nodeType="afterEffect">
                                  <p:stCondLst>
                                    <p:cond delay="0"/>
                                  </p:stCondLst>
                                  <p:childTnLst>
                                    <p:set>
                                      <p:cBhvr>
                                        <p:cTn id="293" dur="1" fill="hold">
                                          <p:stCondLst>
                                            <p:cond delay="0"/>
                                          </p:stCondLst>
                                        </p:cTn>
                                        <p:tgtEl>
                                          <p:spTgt spid="88"/>
                                        </p:tgtEl>
                                        <p:attrNameLst>
                                          <p:attrName>style.visibility</p:attrName>
                                        </p:attrNameLst>
                                      </p:cBhvr>
                                      <p:to>
                                        <p:strVal val="visible"/>
                                      </p:to>
                                    </p:set>
                                    <p:animEffect transition="in" filter="fade">
                                      <p:cBhvr>
                                        <p:cTn id="294" dur="200"/>
                                        <p:tgtEl>
                                          <p:spTgt spid="88"/>
                                        </p:tgtEl>
                                      </p:cBhvr>
                                    </p:animEffect>
                                  </p:childTnLst>
                                </p:cTn>
                              </p:par>
                            </p:childTnLst>
                          </p:cTn>
                        </p:par>
                        <p:par>
                          <p:cTn id="295" fill="hold">
                            <p:stCondLst>
                              <p:cond delay="24500"/>
                            </p:stCondLst>
                            <p:childTnLst>
                              <p:par>
                                <p:cTn id="296" presetID="10" presetClass="entr" presetSubtype="0" fill="hold" grpId="0" nodeType="afterEffect">
                                  <p:stCondLst>
                                    <p:cond delay="0"/>
                                  </p:stCondLst>
                                  <p:childTnLst>
                                    <p:set>
                                      <p:cBhvr>
                                        <p:cTn id="297" dur="1" fill="hold">
                                          <p:stCondLst>
                                            <p:cond delay="0"/>
                                          </p:stCondLst>
                                        </p:cTn>
                                        <p:tgtEl>
                                          <p:spTgt spid="89"/>
                                        </p:tgtEl>
                                        <p:attrNameLst>
                                          <p:attrName>style.visibility</p:attrName>
                                        </p:attrNameLst>
                                      </p:cBhvr>
                                      <p:to>
                                        <p:strVal val="visible"/>
                                      </p:to>
                                    </p:set>
                                    <p:animEffect transition="in" filter="fade">
                                      <p:cBhvr>
                                        <p:cTn id="298" dur="200"/>
                                        <p:tgtEl>
                                          <p:spTgt spid="89"/>
                                        </p:tgtEl>
                                      </p:cBhvr>
                                    </p:animEffect>
                                  </p:childTnLst>
                                </p:cTn>
                              </p:par>
                            </p:childTnLst>
                          </p:cTn>
                        </p:par>
                        <p:par>
                          <p:cTn id="299" fill="hold">
                            <p:stCondLst>
                              <p:cond delay="24700"/>
                            </p:stCondLst>
                            <p:childTnLst>
                              <p:par>
                                <p:cTn id="300" presetID="10" presetClass="entr" presetSubtype="0" fill="hold" grpId="0" nodeType="afterEffect">
                                  <p:stCondLst>
                                    <p:cond delay="0"/>
                                  </p:stCondLst>
                                  <p:childTnLst>
                                    <p:set>
                                      <p:cBhvr>
                                        <p:cTn id="301" dur="1" fill="hold">
                                          <p:stCondLst>
                                            <p:cond delay="0"/>
                                          </p:stCondLst>
                                        </p:cTn>
                                        <p:tgtEl>
                                          <p:spTgt spid="90"/>
                                        </p:tgtEl>
                                        <p:attrNameLst>
                                          <p:attrName>style.visibility</p:attrName>
                                        </p:attrNameLst>
                                      </p:cBhvr>
                                      <p:to>
                                        <p:strVal val="visible"/>
                                      </p:to>
                                    </p:set>
                                    <p:animEffect transition="in" filter="fade">
                                      <p:cBhvr>
                                        <p:cTn id="302" dur="200"/>
                                        <p:tgtEl>
                                          <p:spTgt spid="90"/>
                                        </p:tgtEl>
                                      </p:cBhvr>
                                    </p:animEffect>
                                  </p:childTnLst>
                                </p:cTn>
                              </p:par>
                            </p:childTnLst>
                          </p:cTn>
                        </p:par>
                        <p:par>
                          <p:cTn id="303" fill="hold">
                            <p:stCondLst>
                              <p:cond delay="24900"/>
                            </p:stCondLst>
                            <p:childTnLst>
                              <p:par>
                                <p:cTn id="304" presetID="10" presetClass="entr" presetSubtype="0" fill="hold" grpId="0" nodeType="afterEffect">
                                  <p:stCondLst>
                                    <p:cond delay="0"/>
                                  </p:stCondLst>
                                  <p:childTnLst>
                                    <p:set>
                                      <p:cBhvr>
                                        <p:cTn id="305" dur="1" fill="hold">
                                          <p:stCondLst>
                                            <p:cond delay="0"/>
                                          </p:stCondLst>
                                        </p:cTn>
                                        <p:tgtEl>
                                          <p:spTgt spid="91"/>
                                        </p:tgtEl>
                                        <p:attrNameLst>
                                          <p:attrName>style.visibility</p:attrName>
                                        </p:attrNameLst>
                                      </p:cBhvr>
                                      <p:to>
                                        <p:strVal val="visible"/>
                                      </p:to>
                                    </p:set>
                                    <p:animEffect transition="in" filter="fade">
                                      <p:cBhvr>
                                        <p:cTn id="306" dur="200"/>
                                        <p:tgtEl>
                                          <p:spTgt spid="91"/>
                                        </p:tgtEl>
                                      </p:cBhvr>
                                    </p:animEffect>
                                  </p:childTnLst>
                                </p:cTn>
                              </p:par>
                            </p:childTnLst>
                          </p:cTn>
                        </p:par>
                        <p:par>
                          <p:cTn id="307" fill="hold">
                            <p:stCondLst>
                              <p:cond delay="25100"/>
                            </p:stCondLst>
                            <p:childTnLst>
                              <p:par>
                                <p:cTn id="308" presetID="10" presetClass="entr" presetSubtype="0" fill="hold" grpId="0" nodeType="afterEffect">
                                  <p:stCondLst>
                                    <p:cond delay="0"/>
                                  </p:stCondLst>
                                  <p:childTnLst>
                                    <p:set>
                                      <p:cBhvr>
                                        <p:cTn id="309" dur="1" fill="hold">
                                          <p:stCondLst>
                                            <p:cond delay="0"/>
                                          </p:stCondLst>
                                        </p:cTn>
                                        <p:tgtEl>
                                          <p:spTgt spid="92"/>
                                        </p:tgtEl>
                                        <p:attrNameLst>
                                          <p:attrName>style.visibility</p:attrName>
                                        </p:attrNameLst>
                                      </p:cBhvr>
                                      <p:to>
                                        <p:strVal val="visible"/>
                                      </p:to>
                                    </p:set>
                                    <p:animEffect transition="in" filter="fade">
                                      <p:cBhvr>
                                        <p:cTn id="310" dur="200"/>
                                        <p:tgtEl>
                                          <p:spTgt spid="92"/>
                                        </p:tgtEl>
                                      </p:cBhvr>
                                    </p:animEffect>
                                  </p:childTnLst>
                                </p:cTn>
                              </p:par>
                            </p:childTnLst>
                          </p:cTn>
                        </p:par>
                        <p:par>
                          <p:cTn id="311" fill="hold">
                            <p:stCondLst>
                              <p:cond delay="25300"/>
                            </p:stCondLst>
                            <p:childTnLst>
                              <p:par>
                                <p:cTn id="312" presetID="10" presetClass="entr" presetSubtype="0" fill="hold" grpId="0" nodeType="afterEffect">
                                  <p:stCondLst>
                                    <p:cond delay="0"/>
                                  </p:stCondLst>
                                  <p:childTnLst>
                                    <p:set>
                                      <p:cBhvr>
                                        <p:cTn id="313" dur="1" fill="hold">
                                          <p:stCondLst>
                                            <p:cond delay="0"/>
                                          </p:stCondLst>
                                        </p:cTn>
                                        <p:tgtEl>
                                          <p:spTgt spid="93"/>
                                        </p:tgtEl>
                                        <p:attrNameLst>
                                          <p:attrName>style.visibility</p:attrName>
                                        </p:attrNameLst>
                                      </p:cBhvr>
                                      <p:to>
                                        <p:strVal val="visible"/>
                                      </p:to>
                                    </p:set>
                                    <p:animEffect transition="in" filter="fade">
                                      <p:cBhvr>
                                        <p:cTn id="314" dur="200"/>
                                        <p:tgtEl>
                                          <p:spTgt spid="93"/>
                                        </p:tgtEl>
                                      </p:cBhvr>
                                    </p:animEffect>
                                  </p:childTnLst>
                                </p:cTn>
                              </p:par>
                            </p:childTnLst>
                          </p:cTn>
                        </p:par>
                        <p:par>
                          <p:cTn id="315" fill="hold">
                            <p:stCondLst>
                              <p:cond delay="25500"/>
                            </p:stCondLst>
                            <p:childTnLst>
                              <p:par>
                                <p:cTn id="316" presetID="16" presetClass="entr" presetSubtype="21" fill="hold" nodeType="afterEffect">
                                  <p:stCondLst>
                                    <p:cond delay="0"/>
                                  </p:stCondLst>
                                  <p:childTnLst>
                                    <p:set>
                                      <p:cBhvr>
                                        <p:cTn id="317" dur="1" fill="hold">
                                          <p:stCondLst>
                                            <p:cond delay="0"/>
                                          </p:stCondLst>
                                        </p:cTn>
                                        <p:tgtEl>
                                          <p:spTgt spid="102"/>
                                        </p:tgtEl>
                                        <p:attrNameLst>
                                          <p:attrName>style.visibility</p:attrName>
                                        </p:attrNameLst>
                                      </p:cBhvr>
                                      <p:to>
                                        <p:strVal val="visible"/>
                                      </p:to>
                                    </p:set>
                                    <p:animEffect transition="in" filter="barn(inVertical)">
                                      <p:cBhvr>
                                        <p:cTn id="318" dur="3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13"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AF5D6-DB30-304E-3368-2295ABEB85DB}"/>
            </a:ext>
          </a:extLst>
        </p:cNvPr>
        <p:cNvGrpSpPr/>
        <p:nvPr/>
      </p:nvGrpSpPr>
      <p:grpSpPr>
        <a:xfrm>
          <a:off x="0" y="0"/>
          <a:ext cx="0" cy="0"/>
          <a:chOff x="0" y="0"/>
          <a:chExt cx="0" cy="0"/>
        </a:xfrm>
      </p:grpSpPr>
      <p:pic>
        <p:nvPicPr>
          <p:cNvPr id="89" name="Picture 88" descr="A white and grey background&#10;&#10;Description automatically generated">
            <a:extLst>
              <a:ext uri="{FF2B5EF4-FFF2-40B4-BE49-F238E27FC236}">
                <a16:creationId xmlns:a16="http://schemas.microsoft.com/office/drawing/2014/main" id="{A4A39E27-70DC-6C32-7BC3-38A85C833849}"/>
              </a:ext>
            </a:extLst>
          </p:cNvPr>
          <p:cNvPicPr>
            <a:picLocks noChangeAspect="1"/>
          </p:cNvPicPr>
          <p:nvPr/>
        </p:nvPicPr>
        <p:blipFill rotWithShape="1">
          <a:blip r:embed="rId3">
            <a:extLst>
              <a:ext uri="{28A0092B-C50C-407E-A947-70E740481C1C}">
                <a14:useLocalDpi xmlns:a14="http://schemas.microsoft.com/office/drawing/2010/main" val="0"/>
              </a:ext>
            </a:extLst>
          </a:blip>
          <a:srcRect t="78938" r="28799" b="141"/>
          <a:stretch/>
        </p:blipFill>
        <p:spPr>
          <a:xfrm>
            <a:off x="279143" y="2127934"/>
            <a:ext cx="11942674" cy="3509063"/>
          </a:xfrm>
          <a:prstGeom prst="rect">
            <a:avLst/>
          </a:prstGeom>
        </p:spPr>
      </p:pic>
      <p:sp>
        <p:nvSpPr>
          <p:cNvPr id="3" name="Title 2">
            <a:extLst>
              <a:ext uri="{FF2B5EF4-FFF2-40B4-BE49-F238E27FC236}">
                <a16:creationId xmlns:a16="http://schemas.microsoft.com/office/drawing/2014/main" id="{F0E8B96A-9170-EBA7-5185-44F7F7B304D7}"/>
              </a:ext>
            </a:extLst>
          </p:cNvPr>
          <p:cNvSpPr>
            <a:spLocks noGrp="1"/>
          </p:cNvSpPr>
          <p:nvPr>
            <p:ph type="title"/>
          </p:nvPr>
        </p:nvSpPr>
        <p:spPr>
          <a:xfrm>
            <a:off x="947739" y="-287099"/>
            <a:ext cx="10944225" cy="915035"/>
          </a:xfrm>
        </p:spPr>
        <p:txBody>
          <a:bodyPr/>
          <a:lstStyle/>
          <a:p>
            <a:r>
              <a:rPr lang="en-GB" dirty="0"/>
              <a:t>Building your Retirement Plan</a:t>
            </a:r>
          </a:p>
        </p:txBody>
      </p:sp>
      <p:sp>
        <p:nvSpPr>
          <p:cNvPr id="2" name="Rectangle 12">
            <a:extLst>
              <a:ext uri="{FF2B5EF4-FFF2-40B4-BE49-F238E27FC236}">
                <a16:creationId xmlns:a16="http://schemas.microsoft.com/office/drawing/2014/main" id="{C4A61BF4-B768-4BCA-96CF-D90040EAFFA4}"/>
              </a:ext>
            </a:extLst>
          </p:cNvPr>
          <p:cNvSpPr>
            <a:spLocks noChangeArrowheads="1"/>
          </p:cNvSpPr>
          <p:nvPr/>
        </p:nvSpPr>
        <p:spPr bwMode="auto">
          <a:xfrm>
            <a:off x="918405" y="1221003"/>
            <a:ext cx="117256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0188" indent="-230188" eaLnBrk="0" hangingPunct="0">
              <a:spcAft>
                <a:spcPts val="600"/>
              </a:spcAft>
              <a:buClr>
                <a:schemeClr val="bg2"/>
              </a:buClr>
              <a:buFont typeface="Wingdings" panose="05000000000000000000" pitchFamily="2" charset="2"/>
              <a:buChar char="§"/>
              <a:defRPr sz="2000">
                <a:solidFill>
                  <a:schemeClr val="tx1"/>
                </a:solidFill>
                <a:latin typeface="Arial" panose="020B0604020202020204" pitchFamily="34" charset="0"/>
              </a:defRPr>
            </a:lvl1pPr>
            <a:lvl2pPr marL="742950" indent="-285750" eaLnBrk="0" hangingPunct="0">
              <a:spcAft>
                <a:spcPts val="300"/>
              </a:spcAft>
              <a:buClr>
                <a:schemeClr val="bg2"/>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5pPr>
            <a:lvl6pPr marL="25146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6pPr>
            <a:lvl7pPr marL="29718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7pPr>
            <a:lvl8pPr marL="34290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8pPr>
            <a:lvl9pPr marL="38862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ts val="439"/>
              </a:spcBef>
              <a:spcAft>
                <a:spcPct val="0"/>
              </a:spcAft>
              <a:buClr>
                <a:srgbClr val="FFFFFF"/>
              </a:buClr>
              <a:buSzTx/>
              <a:buFont typeface="Wingdings" panose="05000000000000000000" pitchFamily="2" charset="2"/>
              <a:buNone/>
              <a:tabLst/>
              <a:defRPr/>
            </a:pPr>
            <a:r>
              <a:rPr kumimoji="0" lang="en-GB"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It’s normal for people to feel that their income will be inadequate in retirement…</a:t>
            </a:r>
          </a:p>
        </p:txBody>
      </p:sp>
      <p:grpSp>
        <p:nvGrpSpPr>
          <p:cNvPr id="4" name="Group 3">
            <a:extLst>
              <a:ext uri="{FF2B5EF4-FFF2-40B4-BE49-F238E27FC236}">
                <a16:creationId xmlns:a16="http://schemas.microsoft.com/office/drawing/2014/main" id="{E6FAE21B-69DB-A261-2889-295508E115C5}"/>
              </a:ext>
            </a:extLst>
          </p:cNvPr>
          <p:cNvGrpSpPr/>
          <p:nvPr/>
        </p:nvGrpSpPr>
        <p:grpSpPr>
          <a:xfrm>
            <a:off x="878121" y="1971138"/>
            <a:ext cx="4511953" cy="3202548"/>
            <a:chOff x="878121" y="1971138"/>
            <a:chExt cx="4511953" cy="3202548"/>
          </a:xfrm>
        </p:grpSpPr>
        <p:grpSp>
          <p:nvGrpSpPr>
            <p:cNvPr id="63" name="Group 62">
              <a:extLst>
                <a:ext uri="{FF2B5EF4-FFF2-40B4-BE49-F238E27FC236}">
                  <a16:creationId xmlns:a16="http://schemas.microsoft.com/office/drawing/2014/main" id="{41C498CE-05C0-161F-BE2D-34EE215758A2}"/>
                </a:ext>
              </a:extLst>
            </p:cNvPr>
            <p:cNvGrpSpPr/>
            <p:nvPr/>
          </p:nvGrpSpPr>
          <p:grpSpPr>
            <a:xfrm>
              <a:off x="878121" y="2696934"/>
              <a:ext cx="4436230" cy="2413303"/>
              <a:chOff x="878121" y="2558459"/>
              <a:chExt cx="4436230" cy="2413303"/>
            </a:xfrm>
          </p:grpSpPr>
          <p:sp>
            <p:nvSpPr>
              <p:cNvPr id="43" name="Rectangle 42">
                <a:extLst>
                  <a:ext uri="{FF2B5EF4-FFF2-40B4-BE49-F238E27FC236}">
                    <a16:creationId xmlns:a16="http://schemas.microsoft.com/office/drawing/2014/main" id="{0794EAC9-D3D6-8961-A3D6-F4F15B1AF4C6}"/>
                  </a:ext>
                </a:extLst>
              </p:cNvPr>
              <p:cNvSpPr/>
              <p:nvPr/>
            </p:nvSpPr>
            <p:spPr>
              <a:xfrm>
                <a:off x="1113099" y="2716274"/>
                <a:ext cx="4201252" cy="2255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BBB442F8-60EE-E1A8-48D4-94453383BA4A}"/>
                  </a:ext>
                </a:extLst>
              </p:cNvPr>
              <p:cNvSpPr/>
              <p:nvPr/>
            </p:nvSpPr>
            <p:spPr>
              <a:xfrm rot="2700000">
                <a:off x="1023997" y="2412583"/>
                <a:ext cx="356762" cy="648513"/>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6" name="Group 15">
              <a:extLst>
                <a:ext uri="{FF2B5EF4-FFF2-40B4-BE49-F238E27FC236}">
                  <a16:creationId xmlns:a16="http://schemas.microsoft.com/office/drawing/2014/main" id="{8E565661-C8A9-8454-41A3-60F6A165E5DE}"/>
                </a:ext>
              </a:extLst>
            </p:cNvPr>
            <p:cNvGrpSpPr/>
            <p:nvPr/>
          </p:nvGrpSpPr>
          <p:grpSpPr>
            <a:xfrm>
              <a:off x="905431" y="2694070"/>
              <a:ext cx="4484643" cy="2479616"/>
              <a:chOff x="4407034" y="1113907"/>
              <a:chExt cx="3811211" cy="1994451"/>
            </a:xfrm>
          </p:grpSpPr>
          <p:sp>
            <p:nvSpPr>
              <p:cNvPr id="18" name="Rectangle 2">
                <a:extLst>
                  <a:ext uri="{FF2B5EF4-FFF2-40B4-BE49-F238E27FC236}">
                    <a16:creationId xmlns:a16="http://schemas.microsoft.com/office/drawing/2014/main" id="{026FA5ED-F55A-7DE5-5224-800BE839A5E2}"/>
                  </a:ext>
                </a:extLst>
              </p:cNvPr>
              <p:cNvSpPr>
                <a:spLocks noChangeArrowheads="1"/>
              </p:cNvSpPr>
              <p:nvPr/>
            </p:nvSpPr>
            <p:spPr bwMode="auto">
              <a:xfrm>
                <a:off x="6084093" y="2518171"/>
                <a:ext cx="1134666" cy="37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377"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a:ln>
                    <a:noFill/>
                  </a:ln>
                  <a:solidFill>
                    <a:srgbClr val="000066"/>
                  </a:solidFill>
                  <a:effectLst/>
                  <a:uLnTx/>
                  <a:uFillTx/>
                  <a:latin typeface="Arial" panose="020B0604020202020204" pitchFamily="34" charset="0"/>
                  <a:ea typeface="+mn-ea"/>
                  <a:cs typeface="Arial" charset="0"/>
                </a:endParaRPr>
              </a:p>
            </p:txBody>
          </p:sp>
          <p:grpSp>
            <p:nvGrpSpPr>
              <p:cNvPr id="31" name="Group 30">
                <a:extLst>
                  <a:ext uri="{FF2B5EF4-FFF2-40B4-BE49-F238E27FC236}">
                    <a16:creationId xmlns:a16="http://schemas.microsoft.com/office/drawing/2014/main" id="{C2DAE6B3-06A9-9740-F433-789F461C9631}"/>
                  </a:ext>
                </a:extLst>
              </p:cNvPr>
              <p:cNvGrpSpPr/>
              <p:nvPr/>
            </p:nvGrpSpPr>
            <p:grpSpPr>
              <a:xfrm>
                <a:off x="4407034" y="1113907"/>
                <a:ext cx="3811211" cy="1994451"/>
                <a:chOff x="570857" y="513371"/>
                <a:chExt cx="6670594" cy="3492660"/>
              </a:xfrm>
            </p:grpSpPr>
            <p:sp>
              <p:nvSpPr>
                <p:cNvPr id="35" name="Freeform 13">
                  <a:extLst>
                    <a:ext uri="{FF2B5EF4-FFF2-40B4-BE49-F238E27FC236}">
                      <a16:creationId xmlns:a16="http://schemas.microsoft.com/office/drawing/2014/main" id="{D092218D-7870-4DF6-1B35-0909E9570284}"/>
                    </a:ext>
                  </a:extLst>
                </p:cNvPr>
                <p:cNvSpPr>
                  <a:spLocks noEditPoints="1"/>
                </p:cNvSpPr>
                <p:nvPr/>
              </p:nvSpPr>
              <p:spPr bwMode="auto">
                <a:xfrm>
                  <a:off x="570857" y="513371"/>
                  <a:ext cx="576772" cy="452648"/>
                </a:xfrm>
                <a:custGeom>
                  <a:avLst/>
                  <a:gdLst>
                    <a:gd name="T0" fmla="*/ 5 w 190"/>
                    <a:gd name="T1" fmla="*/ 44 h 161"/>
                    <a:gd name="T2" fmla="*/ 46 w 190"/>
                    <a:gd name="T3" fmla="*/ 0 h 161"/>
                    <a:gd name="T4" fmla="*/ 87 w 190"/>
                    <a:gd name="T5" fmla="*/ 54 h 161"/>
                    <a:gd name="T6" fmla="*/ 4 w 190"/>
                    <a:gd name="T7" fmla="*/ 161 h 161"/>
                    <a:gd name="T8" fmla="*/ 0 w 190"/>
                    <a:gd name="T9" fmla="*/ 145 h 161"/>
                    <a:gd name="T10" fmla="*/ 44 w 190"/>
                    <a:gd name="T11" fmla="*/ 84 h 161"/>
                    <a:gd name="T12" fmla="*/ 5 w 190"/>
                    <a:gd name="T13" fmla="*/ 44 h 161"/>
                    <a:gd name="T14" fmla="*/ 108 w 190"/>
                    <a:gd name="T15" fmla="*/ 44 h 161"/>
                    <a:gd name="T16" fmla="*/ 149 w 190"/>
                    <a:gd name="T17" fmla="*/ 0 h 161"/>
                    <a:gd name="T18" fmla="*/ 190 w 190"/>
                    <a:gd name="T19" fmla="*/ 54 h 161"/>
                    <a:gd name="T20" fmla="*/ 107 w 190"/>
                    <a:gd name="T21" fmla="*/ 161 h 161"/>
                    <a:gd name="T22" fmla="*/ 103 w 190"/>
                    <a:gd name="T23" fmla="*/ 145 h 161"/>
                    <a:gd name="T24" fmla="*/ 147 w 190"/>
                    <a:gd name="T25" fmla="*/ 84 h 161"/>
                    <a:gd name="T26" fmla="*/ 108 w 190"/>
                    <a:gd name="T27"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161">
                      <a:moveTo>
                        <a:pt x="5" y="44"/>
                      </a:moveTo>
                      <a:cubicBezTo>
                        <a:pt x="5" y="20"/>
                        <a:pt x="22" y="0"/>
                        <a:pt x="46" y="0"/>
                      </a:cubicBezTo>
                      <a:cubicBezTo>
                        <a:pt x="74" y="0"/>
                        <a:pt x="87" y="26"/>
                        <a:pt x="87" y="54"/>
                      </a:cubicBezTo>
                      <a:cubicBezTo>
                        <a:pt x="87" y="98"/>
                        <a:pt x="58" y="149"/>
                        <a:pt x="4" y="161"/>
                      </a:cubicBezTo>
                      <a:cubicBezTo>
                        <a:pt x="0" y="145"/>
                        <a:pt x="0" y="145"/>
                        <a:pt x="0" y="145"/>
                      </a:cubicBezTo>
                      <a:cubicBezTo>
                        <a:pt x="27" y="134"/>
                        <a:pt x="44" y="111"/>
                        <a:pt x="44" y="84"/>
                      </a:cubicBezTo>
                      <a:cubicBezTo>
                        <a:pt x="21" y="84"/>
                        <a:pt x="5" y="67"/>
                        <a:pt x="5" y="44"/>
                      </a:cubicBezTo>
                      <a:close/>
                      <a:moveTo>
                        <a:pt x="108" y="44"/>
                      </a:moveTo>
                      <a:cubicBezTo>
                        <a:pt x="108" y="20"/>
                        <a:pt x="125" y="0"/>
                        <a:pt x="149" y="0"/>
                      </a:cubicBezTo>
                      <a:cubicBezTo>
                        <a:pt x="177" y="0"/>
                        <a:pt x="190" y="26"/>
                        <a:pt x="190" y="54"/>
                      </a:cubicBezTo>
                      <a:cubicBezTo>
                        <a:pt x="190" y="98"/>
                        <a:pt x="161" y="149"/>
                        <a:pt x="107" y="161"/>
                      </a:cubicBezTo>
                      <a:cubicBezTo>
                        <a:pt x="103" y="145"/>
                        <a:pt x="103" y="145"/>
                        <a:pt x="103" y="145"/>
                      </a:cubicBezTo>
                      <a:cubicBezTo>
                        <a:pt x="130" y="134"/>
                        <a:pt x="147" y="111"/>
                        <a:pt x="147" y="84"/>
                      </a:cubicBezTo>
                      <a:cubicBezTo>
                        <a:pt x="124" y="84"/>
                        <a:pt x="108" y="67"/>
                        <a:pt x="108" y="44"/>
                      </a:cubicBezTo>
                      <a:close/>
                    </a:path>
                  </a:pathLst>
                </a:custGeom>
                <a:solidFill>
                  <a:schemeClr val="tx2"/>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36" name="Group 35">
                  <a:extLst>
                    <a:ext uri="{FF2B5EF4-FFF2-40B4-BE49-F238E27FC236}">
                      <a16:creationId xmlns:a16="http://schemas.microsoft.com/office/drawing/2014/main" id="{575359C3-E6A1-84E9-BC63-4524DB79D835}"/>
                    </a:ext>
                  </a:extLst>
                </p:cNvPr>
                <p:cNvGrpSpPr/>
                <p:nvPr/>
              </p:nvGrpSpPr>
              <p:grpSpPr>
                <a:xfrm>
                  <a:off x="1338349" y="609547"/>
                  <a:ext cx="5903102" cy="3382579"/>
                  <a:chOff x="1338349" y="609547"/>
                  <a:chExt cx="5903102" cy="3382579"/>
                </a:xfrm>
              </p:grpSpPr>
              <p:cxnSp>
                <p:nvCxnSpPr>
                  <p:cNvPr id="40" name="Straight Connector 39">
                    <a:extLst>
                      <a:ext uri="{FF2B5EF4-FFF2-40B4-BE49-F238E27FC236}">
                        <a16:creationId xmlns:a16="http://schemas.microsoft.com/office/drawing/2014/main" id="{EE00FBFC-2E92-11DA-FB72-8A0FDE0E2ED8}"/>
                      </a:ext>
                    </a:extLst>
                  </p:cNvPr>
                  <p:cNvCxnSpPr>
                    <a:cxnSpLocks/>
                  </p:cNvCxnSpPr>
                  <p:nvPr/>
                </p:nvCxnSpPr>
                <p:spPr>
                  <a:xfrm>
                    <a:off x="1338349" y="623455"/>
                    <a:ext cx="5903102"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A4BDC5F-4DEA-CDBC-6A58-2304F0EB2ADA}"/>
                      </a:ext>
                    </a:extLst>
                  </p:cNvPr>
                  <p:cNvCxnSpPr>
                    <a:cxnSpLocks/>
                  </p:cNvCxnSpPr>
                  <p:nvPr/>
                </p:nvCxnSpPr>
                <p:spPr>
                  <a:xfrm>
                    <a:off x="7241451" y="609547"/>
                    <a:ext cx="0" cy="338257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0993A4B2-7007-B6B0-5221-34E73594D7B1}"/>
                    </a:ext>
                  </a:extLst>
                </p:cNvPr>
                <p:cNvGrpSpPr/>
                <p:nvPr/>
              </p:nvGrpSpPr>
              <p:grpSpPr>
                <a:xfrm flipH="1" flipV="1">
                  <a:off x="791061" y="1137468"/>
                  <a:ext cx="6450390" cy="2868563"/>
                  <a:chOff x="1833416" y="609547"/>
                  <a:chExt cx="6450390" cy="2868563"/>
                </a:xfrm>
              </p:grpSpPr>
              <p:cxnSp>
                <p:nvCxnSpPr>
                  <p:cNvPr id="38" name="Straight Connector 37">
                    <a:extLst>
                      <a:ext uri="{FF2B5EF4-FFF2-40B4-BE49-F238E27FC236}">
                        <a16:creationId xmlns:a16="http://schemas.microsoft.com/office/drawing/2014/main" id="{B32330B6-8CBF-D5BF-087B-3946D81B14EC}"/>
                      </a:ext>
                    </a:extLst>
                  </p:cNvPr>
                  <p:cNvCxnSpPr>
                    <a:cxnSpLocks/>
                  </p:cNvCxnSpPr>
                  <p:nvPr/>
                </p:nvCxnSpPr>
                <p:spPr>
                  <a:xfrm flipV="1">
                    <a:off x="1833416" y="623455"/>
                    <a:ext cx="6450390"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283F0FE-2346-C153-2AC8-0A7CB60401B0}"/>
                      </a:ext>
                    </a:extLst>
                  </p:cNvPr>
                  <p:cNvCxnSpPr>
                    <a:cxnSpLocks/>
                  </p:cNvCxnSpPr>
                  <p:nvPr/>
                </p:nvCxnSpPr>
                <p:spPr>
                  <a:xfrm>
                    <a:off x="8267180" y="609547"/>
                    <a:ext cx="0" cy="2868563"/>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sp>
            <p:nvSpPr>
              <p:cNvPr id="32" name="Rectangle 12">
                <a:extLst>
                  <a:ext uri="{FF2B5EF4-FFF2-40B4-BE49-F238E27FC236}">
                    <a16:creationId xmlns:a16="http://schemas.microsoft.com/office/drawing/2014/main" id="{0A2E96B4-AA42-D53A-90E5-59B437DE4D09}"/>
                  </a:ext>
                </a:extLst>
              </p:cNvPr>
              <p:cNvSpPr>
                <a:spLocks noChangeArrowheads="1"/>
              </p:cNvSpPr>
              <p:nvPr/>
            </p:nvSpPr>
            <p:spPr bwMode="auto">
              <a:xfrm>
                <a:off x="4648426" y="1423717"/>
                <a:ext cx="2616952" cy="150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0188" indent="-230188" eaLnBrk="0" hangingPunct="0">
                  <a:spcAft>
                    <a:spcPts val="600"/>
                  </a:spcAft>
                  <a:buClr>
                    <a:schemeClr val="bg2"/>
                  </a:buClr>
                  <a:buFont typeface="Wingdings" panose="05000000000000000000" pitchFamily="2" charset="2"/>
                  <a:buChar char="§"/>
                  <a:defRPr sz="2000">
                    <a:solidFill>
                      <a:schemeClr val="tx1"/>
                    </a:solidFill>
                    <a:latin typeface="Arial" panose="020B0604020202020204" pitchFamily="34" charset="0"/>
                  </a:defRPr>
                </a:lvl1pPr>
                <a:lvl2pPr marL="742950" indent="-285750" eaLnBrk="0" hangingPunct="0">
                  <a:spcAft>
                    <a:spcPts val="300"/>
                  </a:spcAft>
                  <a:buClr>
                    <a:schemeClr val="bg2"/>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5pPr>
                <a:lvl6pPr marL="25146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6pPr>
                <a:lvl7pPr marL="29718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7pPr>
                <a:lvl8pPr marL="34290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8pPr>
                <a:lvl9pPr marL="38862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ct val="50000"/>
                  </a:spcBef>
                  <a:spcAft>
                    <a:spcPts val="800"/>
                  </a:spcAft>
                  <a:buClr>
                    <a:srgbClr val="D9D9D9"/>
                  </a:buClr>
                  <a:buSzTx/>
                  <a:buFont typeface="Wingdings" panose="05000000000000000000" pitchFamily="2" charset="2"/>
                  <a:buNone/>
                  <a:tabLst/>
                  <a:defRPr/>
                </a:pPr>
                <a:r>
                  <a:rPr kumimoji="0" lang="en-GB"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“If we take a late retirement and an early death, we’ll </a:t>
                </a:r>
                <a:br>
                  <a:rPr kumimoji="0" lang="en-GB"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br>
                <a:r>
                  <a:rPr kumimoji="0" lang="en-GB"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just squeak by”</a:t>
                </a:r>
              </a:p>
              <a:p>
                <a:pPr marL="0" marR="0" lvl="0" indent="0" algn="l" defTabSz="914377" rtl="0" eaLnBrk="1" fontAlgn="auto" latinLnBrk="0" hangingPunct="1">
                  <a:lnSpc>
                    <a:spcPct val="100000"/>
                  </a:lnSpc>
                  <a:spcBef>
                    <a:spcPct val="50000"/>
                  </a:spcBef>
                  <a:spcAft>
                    <a:spcPts val="0"/>
                  </a:spcAft>
                  <a:buClr>
                    <a:srgbClr val="D9D9D9"/>
                  </a:buClr>
                  <a:buSzTx/>
                  <a:buFont typeface="Wingdings" panose="05000000000000000000" pitchFamily="2" charset="2"/>
                  <a:buNone/>
                  <a:tabLst/>
                  <a:defRPr/>
                </a:pPr>
                <a:r>
                  <a:rPr kumimoji="0" lang="en-GB" sz="1600" b="1" i="0" u="none" strike="noStrike" kern="1200" cap="none" spc="0" normalizeH="0" baseline="0" noProof="0" dirty="0">
                    <a:ln>
                      <a:noFill/>
                    </a:ln>
                    <a:solidFill>
                      <a:srgbClr val="0F7B3F"/>
                    </a:solidFill>
                    <a:effectLst/>
                    <a:uLnTx/>
                    <a:uFillTx/>
                    <a:latin typeface="Arial" panose="020B0604020202020204" pitchFamily="34" charset="0"/>
                    <a:ea typeface="+mn-ea"/>
                    <a:cs typeface="Arial" charset="0"/>
                  </a:rPr>
                  <a:t>Barbara Smaller</a:t>
                </a:r>
              </a:p>
            </p:txBody>
          </p:sp>
        </p:grpSp>
        <p:pic>
          <p:nvPicPr>
            <p:cNvPr id="45" name="Picture 44" descr="A person with her arms crossed&#10;&#10;Description automatically generated">
              <a:extLst>
                <a:ext uri="{FF2B5EF4-FFF2-40B4-BE49-F238E27FC236}">
                  <a16:creationId xmlns:a16="http://schemas.microsoft.com/office/drawing/2014/main" id="{6F6F2351-A979-5065-EEB1-99955C125BEA}"/>
                </a:ext>
              </a:extLst>
            </p:cNvPr>
            <p:cNvPicPr>
              <a:picLocks noChangeAspect="1"/>
            </p:cNvPicPr>
            <p:nvPr/>
          </p:nvPicPr>
          <p:blipFill rotWithShape="1">
            <a:blip r:embed="rId4">
              <a:extLst>
                <a:ext uri="{28A0092B-C50C-407E-A947-70E740481C1C}">
                  <a14:useLocalDpi xmlns:a14="http://schemas.microsoft.com/office/drawing/2010/main" val="0"/>
                </a:ext>
              </a:extLst>
            </a:blip>
            <a:srcRect l="11228" r="12226" b="8561"/>
            <a:stretch/>
          </p:blipFill>
          <p:spPr>
            <a:xfrm>
              <a:off x="3431444" y="1971138"/>
              <a:ext cx="1882906" cy="3139100"/>
            </a:xfrm>
            <a:prstGeom prst="rect">
              <a:avLst/>
            </a:prstGeom>
          </p:spPr>
        </p:pic>
      </p:grpSp>
      <p:grpSp>
        <p:nvGrpSpPr>
          <p:cNvPr id="5" name="Group 4">
            <a:extLst>
              <a:ext uri="{FF2B5EF4-FFF2-40B4-BE49-F238E27FC236}">
                <a16:creationId xmlns:a16="http://schemas.microsoft.com/office/drawing/2014/main" id="{57CDFF37-20F8-3CB3-E06B-7E28B04CD1B6}"/>
              </a:ext>
            </a:extLst>
          </p:cNvPr>
          <p:cNvGrpSpPr/>
          <p:nvPr/>
        </p:nvGrpSpPr>
        <p:grpSpPr>
          <a:xfrm>
            <a:off x="6226208" y="2694070"/>
            <a:ext cx="4511953" cy="2479616"/>
            <a:chOff x="6226208" y="2694070"/>
            <a:chExt cx="4511953" cy="2479616"/>
          </a:xfrm>
        </p:grpSpPr>
        <p:grpSp>
          <p:nvGrpSpPr>
            <p:cNvPr id="67" name="Group 66">
              <a:extLst>
                <a:ext uri="{FF2B5EF4-FFF2-40B4-BE49-F238E27FC236}">
                  <a16:creationId xmlns:a16="http://schemas.microsoft.com/office/drawing/2014/main" id="{9C3C9C78-1D86-136D-5ABF-41B28D9792F1}"/>
                </a:ext>
              </a:extLst>
            </p:cNvPr>
            <p:cNvGrpSpPr/>
            <p:nvPr/>
          </p:nvGrpSpPr>
          <p:grpSpPr>
            <a:xfrm>
              <a:off x="6226208" y="2696934"/>
              <a:ext cx="4436230" cy="2413303"/>
              <a:chOff x="878121" y="2558459"/>
              <a:chExt cx="4436230" cy="2413303"/>
            </a:xfrm>
          </p:grpSpPr>
          <p:sp>
            <p:nvSpPr>
              <p:cNvPr id="68" name="Rectangle 67">
                <a:extLst>
                  <a:ext uri="{FF2B5EF4-FFF2-40B4-BE49-F238E27FC236}">
                    <a16:creationId xmlns:a16="http://schemas.microsoft.com/office/drawing/2014/main" id="{8ED87859-C65F-FF0B-B844-7E3ACF046E1C}"/>
                  </a:ext>
                </a:extLst>
              </p:cNvPr>
              <p:cNvSpPr/>
              <p:nvPr/>
            </p:nvSpPr>
            <p:spPr>
              <a:xfrm>
                <a:off x="1113099" y="2716274"/>
                <a:ext cx="4201252" cy="2255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CC62AD45-F357-78BB-B1B5-6C725DADA9CB}"/>
                  </a:ext>
                </a:extLst>
              </p:cNvPr>
              <p:cNvSpPr/>
              <p:nvPr/>
            </p:nvSpPr>
            <p:spPr>
              <a:xfrm rot="2700000">
                <a:off x="1023997" y="2412583"/>
                <a:ext cx="356762" cy="64851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70" name="Group 69">
              <a:extLst>
                <a:ext uri="{FF2B5EF4-FFF2-40B4-BE49-F238E27FC236}">
                  <a16:creationId xmlns:a16="http://schemas.microsoft.com/office/drawing/2014/main" id="{7B216809-5B3B-CF32-33A7-EA5A35191BC2}"/>
                </a:ext>
              </a:extLst>
            </p:cNvPr>
            <p:cNvGrpSpPr/>
            <p:nvPr/>
          </p:nvGrpSpPr>
          <p:grpSpPr>
            <a:xfrm>
              <a:off x="6253518" y="2694070"/>
              <a:ext cx="4484643" cy="2479616"/>
              <a:chOff x="4407034" y="1113907"/>
              <a:chExt cx="3811211" cy="1994451"/>
            </a:xfrm>
          </p:grpSpPr>
          <p:sp>
            <p:nvSpPr>
              <p:cNvPr id="71" name="Rectangle 2">
                <a:extLst>
                  <a:ext uri="{FF2B5EF4-FFF2-40B4-BE49-F238E27FC236}">
                    <a16:creationId xmlns:a16="http://schemas.microsoft.com/office/drawing/2014/main" id="{5AE99F07-3BD1-B73B-6BD3-A6EC749F6435}"/>
                  </a:ext>
                </a:extLst>
              </p:cNvPr>
              <p:cNvSpPr>
                <a:spLocks noChangeArrowheads="1"/>
              </p:cNvSpPr>
              <p:nvPr/>
            </p:nvSpPr>
            <p:spPr bwMode="auto">
              <a:xfrm>
                <a:off x="6084093" y="2518171"/>
                <a:ext cx="1134666" cy="37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377"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a:ln>
                    <a:noFill/>
                  </a:ln>
                  <a:solidFill>
                    <a:srgbClr val="000066"/>
                  </a:solidFill>
                  <a:effectLst/>
                  <a:uLnTx/>
                  <a:uFillTx/>
                  <a:latin typeface="Arial" panose="020B0604020202020204" pitchFamily="34" charset="0"/>
                  <a:ea typeface="+mn-ea"/>
                  <a:cs typeface="Arial" charset="0"/>
                </a:endParaRPr>
              </a:p>
            </p:txBody>
          </p:sp>
          <p:grpSp>
            <p:nvGrpSpPr>
              <p:cNvPr id="72" name="Group 71">
                <a:extLst>
                  <a:ext uri="{FF2B5EF4-FFF2-40B4-BE49-F238E27FC236}">
                    <a16:creationId xmlns:a16="http://schemas.microsoft.com/office/drawing/2014/main" id="{1CBE609D-B4EF-3FA2-E4BF-838E2FC8642D}"/>
                  </a:ext>
                </a:extLst>
              </p:cNvPr>
              <p:cNvGrpSpPr/>
              <p:nvPr/>
            </p:nvGrpSpPr>
            <p:grpSpPr>
              <a:xfrm>
                <a:off x="4407034" y="1113907"/>
                <a:ext cx="3811211" cy="1994451"/>
                <a:chOff x="570857" y="513371"/>
                <a:chExt cx="6670594" cy="3492660"/>
              </a:xfrm>
            </p:grpSpPr>
            <p:sp>
              <p:nvSpPr>
                <p:cNvPr id="74" name="Freeform 13">
                  <a:extLst>
                    <a:ext uri="{FF2B5EF4-FFF2-40B4-BE49-F238E27FC236}">
                      <a16:creationId xmlns:a16="http://schemas.microsoft.com/office/drawing/2014/main" id="{568B5A9B-A9BE-57B3-2733-82E831AA0990}"/>
                    </a:ext>
                  </a:extLst>
                </p:cNvPr>
                <p:cNvSpPr>
                  <a:spLocks noEditPoints="1"/>
                </p:cNvSpPr>
                <p:nvPr/>
              </p:nvSpPr>
              <p:spPr bwMode="auto">
                <a:xfrm>
                  <a:off x="570857" y="513371"/>
                  <a:ext cx="576772" cy="452648"/>
                </a:xfrm>
                <a:custGeom>
                  <a:avLst/>
                  <a:gdLst>
                    <a:gd name="T0" fmla="*/ 5 w 190"/>
                    <a:gd name="T1" fmla="*/ 44 h 161"/>
                    <a:gd name="T2" fmla="*/ 46 w 190"/>
                    <a:gd name="T3" fmla="*/ 0 h 161"/>
                    <a:gd name="T4" fmla="*/ 87 w 190"/>
                    <a:gd name="T5" fmla="*/ 54 h 161"/>
                    <a:gd name="T6" fmla="*/ 4 w 190"/>
                    <a:gd name="T7" fmla="*/ 161 h 161"/>
                    <a:gd name="T8" fmla="*/ 0 w 190"/>
                    <a:gd name="T9" fmla="*/ 145 h 161"/>
                    <a:gd name="T10" fmla="*/ 44 w 190"/>
                    <a:gd name="T11" fmla="*/ 84 h 161"/>
                    <a:gd name="T12" fmla="*/ 5 w 190"/>
                    <a:gd name="T13" fmla="*/ 44 h 161"/>
                    <a:gd name="T14" fmla="*/ 108 w 190"/>
                    <a:gd name="T15" fmla="*/ 44 h 161"/>
                    <a:gd name="T16" fmla="*/ 149 w 190"/>
                    <a:gd name="T17" fmla="*/ 0 h 161"/>
                    <a:gd name="T18" fmla="*/ 190 w 190"/>
                    <a:gd name="T19" fmla="*/ 54 h 161"/>
                    <a:gd name="T20" fmla="*/ 107 w 190"/>
                    <a:gd name="T21" fmla="*/ 161 h 161"/>
                    <a:gd name="T22" fmla="*/ 103 w 190"/>
                    <a:gd name="T23" fmla="*/ 145 h 161"/>
                    <a:gd name="T24" fmla="*/ 147 w 190"/>
                    <a:gd name="T25" fmla="*/ 84 h 161"/>
                    <a:gd name="T26" fmla="*/ 108 w 190"/>
                    <a:gd name="T27"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161">
                      <a:moveTo>
                        <a:pt x="5" y="44"/>
                      </a:moveTo>
                      <a:cubicBezTo>
                        <a:pt x="5" y="20"/>
                        <a:pt x="22" y="0"/>
                        <a:pt x="46" y="0"/>
                      </a:cubicBezTo>
                      <a:cubicBezTo>
                        <a:pt x="74" y="0"/>
                        <a:pt x="87" y="26"/>
                        <a:pt x="87" y="54"/>
                      </a:cubicBezTo>
                      <a:cubicBezTo>
                        <a:pt x="87" y="98"/>
                        <a:pt x="58" y="149"/>
                        <a:pt x="4" y="161"/>
                      </a:cubicBezTo>
                      <a:cubicBezTo>
                        <a:pt x="0" y="145"/>
                        <a:pt x="0" y="145"/>
                        <a:pt x="0" y="145"/>
                      </a:cubicBezTo>
                      <a:cubicBezTo>
                        <a:pt x="27" y="134"/>
                        <a:pt x="44" y="111"/>
                        <a:pt x="44" y="84"/>
                      </a:cubicBezTo>
                      <a:cubicBezTo>
                        <a:pt x="21" y="84"/>
                        <a:pt x="5" y="67"/>
                        <a:pt x="5" y="44"/>
                      </a:cubicBezTo>
                      <a:close/>
                      <a:moveTo>
                        <a:pt x="108" y="44"/>
                      </a:moveTo>
                      <a:cubicBezTo>
                        <a:pt x="108" y="20"/>
                        <a:pt x="125" y="0"/>
                        <a:pt x="149" y="0"/>
                      </a:cubicBezTo>
                      <a:cubicBezTo>
                        <a:pt x="177" y="0"/>
                        <a:pt x="190" y="26"/>
                        <a:pt x="190" y="54"/>
                      </a:cubicBezTo>
                      <a:cubicBezTo>
                        <a:pt x="190" y="98"/>
                        <a:pt x="161" y="149"/>
                        <a:pt x="107" y="161"/>
                      </a:cubicBezTo>
                      <a:cubicBezTo>
                        <a:pt x="103" y="145"/>
                        <a:pt x="103" y="145"/>
                        <a:pt x="103" y="145"/>
                      </a:cubicBezTo>
                      <a:cubicBezTo>
                        <a:pt x="130" y="134"/>
                        <a:pt x="147" y="111"/>
                        <a:pt x="147" y="84"/>
                      </a:cubicBezTo>
                      <a:cubicBezTo>
                        <a:pt x="124" y="84"/>
                        <a:pt x="108" y="67"/>
                        <a:pt x="108" y="44"/>
                      </a:cubicBezTo>
                      <a:close/>
                    </a:path>
                  </a:pathLst>
                </a:custGeom>
                <a:solidFill>
                  <a:schemeClr val="tx2"/>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75" name="Group 74">
                  <a:extLst>
                    <a:ext uri="{FF2B5EF4-FFF2-40B4-BE49-F238E27FC236}">
                      <a16:creationId xmlns:a16="http://schemas.microsoft.com/office/drawing/2014/main" id="{3AF59655-64A7-43CE-D6BE-606B370E8870}"/>
                    </a:ext>
                  </a:extLst>
                </p:cNvPr>
                <p:cNvGrpSpPr/>
                <p:nvPr/>
              </p:nvGrpSpPr>
              <p:grpSpPr>
                <a:xfrm>
                  <a:off x="1338349" y="609547"/>
                  <a:ext cx="5903102" cy="3382579"/>
                  <a:chOff x="1338349" y="609547"/>
                  <a:chExt cx="5903102" cy="3382579"/>
                </a:xfrm>
              </p:grpSpPr>
              <p:cxnSp>
                <p:nvCxnSpPr>
                  <p:cNvPr id="79" name="Straight Connector 78">
                    <a:extLst>
                      <a:ext uri="{FF2B5EF4-FFF2-40B4-BE49-F238E27FC236}">
                        <a16:creationId xmlns:a16="http://schemas.microsoft.com/office/drawing/2014/main" id="{0236E803-7825-FE27-1222-2208A43C128C}"/>
                      </a:ext>
                    </a:extLst>
                  </p:cNvPr>
                  <p:cNvCxnSpPr>
                    <a:cxnSpLocks/>
                  </p:cNvCxnSpPr>
                  <p:nvPr/>
                </p:nvCxnSpPr>
                <p:spPr>
                  <a:xfrm>
                    <a:off x="1338349" y="623455"/>
                    <a:ext cx="5903102"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6890E3F-47B3-1A3B-F1E3-72FBFD5DA819}"/>
                      </a:ext>
                    </a:extLst>
                  </p:cNvPr>
                  <p:cNvCxnSpPr>
                    <a:cxnSpLocks/>
                  </p:cNvCxnSpPr>
                  <p:nvPr/>
                </p:nvCxnSpPr>
                <p:spPr>
                  <a:xfrm>
                    <a:off x="7241451" y="609547"/>
                    <a:ext cx="0" cy="338257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B69E357E-E8A4-C752-5F82-51634FA25CB6}"/>
                    </a:ext>
                  </a:extLst>
                </p:cNvPr>
                <p:cNvGrpSpPr/>
                <p:nvPr/>
              </p:nvGrpSpPr>
              <p:grpSpPr>
                <a:xfrm flipH="1" flipV="1">
                  <a:off x="791061" y="1137468"/>
                  <a:ext cx="6450390" cy="2868563"/>
                  <a:chOff x="1833416" y="609547"/>
                  <a:chExt cx="6450390" cy="2868563"/>
                </a:xfrm>
              </p:grpSpPr>
              <p:cxnSp>
                <p:nvCxnSpPr>
                  <p:cNvPr id="77" name="Straight Connector 76">
                    <a:extLst>
                      <a:ext uri="{FF2B5EF4-FFF2-40B4-BE49-F238E27FC236}">
                        <a16:creationId xmlns:a16="http://schemas.microsoft.com/office/drawing/2014/main" id="{6107BA74-10D3-D608-7B0B-41B76424EE7D}"/>
                      </a:ext>
                    </a:extLst>
                  </p:cNvPr>
                  <p:cNvCxnSpPr>
                    <a:cxnSpLocks/>
                  </p:cNvCxnSpPr>
                  <p:nvPr/>
                </p:nvCxnSpPr>
                <p:spPr>
                  <a:xfrm flipV="1">
                    <a:off x="1833416" y="623455"/>
                    <a:ext cx="6450390"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7F7D23B-A2F8-93EF-E3D6-04BC240970BD}"/>
                      </a:ext>
                    </a:extLst>
                  </p:cNvPr>
                  <p:cNvCxnSpPr>
                    <a:cxnSpLocks/>
                  </p:cNvCxnSpPr>
                  <p:nvPr/>
                </p:nvCxnSpPr>
                <p:spPr>
                  <a:xfrm>
                    <a:off x="8267180" y="609547"/>
                    <a:ext cx="0" cy="2868563"/>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sp>
          <p:nvSpPr>
            <p:cNvPr id="82" name="Rectangle 12">
              <a:extLst>
                <a:ext uri="{FF2B5EF4-FFF2-40B4-BE49-F238E27FC236}">
                  <a16:creationId xmlns:a16="http://schemas.microsoft.com/office/drawing/2014/main" id="{A040D970-4853-71CD-05DA-9DC03880AEF1}"/>
                </a:ext>
              </a:extLst>
            </p:cNvPr>
            <p:cNvSpPr>
              <a:spLocks noChangeArrowheads="1"/>
            </p:cNvSpPr>
            <p:nvPr/>
          </p:nvSpPr>
          <p:spPr bwMode="auto">
            <a:xfrm>
              <a:off x="6599137" y="3075106"/>
              <a:ext cx="3106630" cy="187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0188" indent="-230188" eaLnBrk="0" hangingPunct="0">
                <a:spcAft>
                  <a:spcPts val="600"/>
                </a:spcAft>
                <a:buClr>
                  <a:schemeClr val="bg2"/>
                </a:buClr>
                <a:buFont typeface="Wingdings" panose="05000000000000000000" pitchFamily="2" charset="2"/>
                <a:buChar char="§"/>
                <a:defRPr sz="2000">
                  <a:solidFill>
                    <a:schemeClr val="tx1"/>
                  </a:solidFill>
                  <a:latin typeface="Arial" panose="020B0604020202020204" pitchFamily="34" charset="0"/>
                </a:defRPr>
              </a:lvl1pPr>
              <a:lvl2pPr marL="742950" indent="-285750" eaLnBrk="0" hangingPunct="0">
                <a:spcAft>
                  <a:spcPts val="300"/>
                </a:spcAft>
                <a:buClr>
                  <a:schemeClr val="bg2"/>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5pPr>
              <a:lvl6pPr marL="25146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6pPr>
              <a:lvl7pPr marL="29718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7pPr>
              <a:lvl8pPr marL="34290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8pPr>
              <a:lvl9pPr marL="38862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ct val="50000"/>
                </a:spcBef>
                <a:spcAft>
                  <a:spcPts val="800"/>
                </a:spcAft>
                <a:buClr>
                  <a:srgbClr val="D9D9D9"/>
                </a:buClr>
                <a:buSzTx/>
                <a:buFont typeface="Wingdings" panose="05000000000000000000" pitchFamily="2" charset="2"/>
                <a:buNone/>
                <a:tabLst/>
                <a:defRPr/>
              </a:pPr>
              <a:r>
                <a:rPr kumimoji="0" lang="en-GB"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“You can afford to retire at 65 sir, but you’ll need to die </a:t>
              </a:r>
              <a:br>
                <a:rPr kumimoji="0" lang="en-GB"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br>
              <a:r>
                <a:rPr kumimoji="0" lang="en-GB"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at 70…”</a:t>
              </a:r>
            </a:p>
            <a:p>
              <a:pPr marL="0" marR="0" lvl="0" indent="0" algn="l" defTabSz="914377" rtl="0" eaLnBrk="1" fontAlgn="auto" latinLnBrk="0" hangingPunct="1">
                <a:lnSpc>
                  <a:spcPct val="100000"/>
                </a:lnSpc>
                <a:spcBef>
                  <a:spcPct val="50000"/>
                </a:spcBef>
                <a:spcAft>
                  <a:spcPts val="0"/>
                </a:spcAft>
                <a:buClr>
                  <a:srgbClr val="D9D9D9"/>
                </a:buClr>
                <a:buSzTx/>
                <a:buFont typeface="Wingdings" panose="05000000000000000000" pitchFamily="2" charset="2"/>
                <a:buNone/>
                <a:tabLst/>
                <a:defRPr/>
              </a:pPr>
              <a:r>
                <a:rPr kumimoji="0" lang="en-GB" sz="1600" b="1" i="0" u="none" strike="noStrike" kern="1200" cap="none" spc="0" normalizeH="0" baseline="0" noProof="0" dirty="0">
                  <a:ln>
                    <a:noFill/>
                  </a:ln>
                  <a:solidFill>
                    <a:srgbClr val="0F7B3F"/>
                  </a:solidFill>
                  <a:effectLst/>
                  <a:uLnTx/>
                  <a:uFillTx/>
                  <a:latin typeface="Arial" panose="020B0604020202020204" pitchFamily="34" charset="0"/>
                  <a:ea typeface="+mn-ea"/>
                  <a:cs typeface="Arial" charset="0"/>
                </a:rPr>
                <a:t>Phil Witte</a:t>
              </a:r>
            </a:p>
          </p:txBody>
        </p:sp>
      </p:grpSp>
      <p:pic>
        <p:nvPicPr>
          <p:cNvPr id="88" name="Picture 87" descr="A person with his finger on his chin&#10;&#10;Description automatically generated">
            <a:extLst>
              <a:ext uri="{FF2B5EF4-FFF2-40B4-BE49-F238E27FC236}">
                <a16:creationId xmlns:a16="http://schemas.microsoft.com/office/drawing/2014/main" id="{2C0A5A81-6C8C-8E31-2C95-EB033BD518D0}"/>
              </a:ext>
            </a:extLst>
          </p:cNvPr>
          <p:cNvPicPr>
            <a:picLocks noChangeAspect="1"/>
          </p:cNvPicPr>
          <p:nvPr/>
        </p:nvPicPr>
        <p:blipFill rotWithShape="1">
          <a:blip r:embed="rId5">
            <a:extLst>
              <a:ext uri="{28A0092B-C50C-407E-A947-70E740481C1C}">
                <a14:useLocalDpi xmlns:a14="http://schemas.microsoft.com/office/drawing/2010/main" val="0"/>
              </a:ext>
            </a:extLst>
          </a:blip>
          <a:srcRect l="-1628" t="-14138" r="38185" b="934"/>
          <a:stretch/>
        </p:blipFill>
        <p:spPr>
          <a:xfrm>
            <a:off x="7934371" y="1864998"/>
            <a:ext cx="2728066" cy="3245239"/>
          </a:xfrm>
          <a:prstGeom prst="rect">
            <a:avLst/>
          </a:prstGeom>
        </p:spPr>
      </p:pic>
    </p:spTree>
    <p:extLst>
      <p:ext uri="{BB962C8B-B14F-4D97-AF65-F5344CB8AC3E}">
        <p14:creationId xmlns:p14="http://schemas.microsoft.com/office/powerpoint/2010/main" val="384516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9906F-7593-6DBF-CCFF-B5E6687B896C}"/>
            </a:ext>
          </a:extLst>
        </p:cNvPr>
        <p:cNvGrpSpPr/>
        <p:nvPr/>
      </p:nvGrpSpPr>
      <p:grpSpPr>
        <a:xfrm>
          <a:off x="0" y="0"/>
          <a:ext cx="0" cy="0"/>
          <a:chOff x="0" y="0"/>
          <a:chExt cx="0" cy="0"/>
        </a:xfrm>
      </p:grpSpPr>
      <p:sp>
        <p:nvSpPr>
          <p:cNvPr id="30" name="Rounded Rectangle 8">
            <a:extLst>
              <a:ext uri="{FF2B5EF4-FFF2-40B4-BE49-F238E27FC236}">
                <a16:creationId xmlns:a16="http://schemas.microsoft.com/office/drawing/2014/main" id="{D6CEEA9D-8E13-DB57-6D18-B2E4B2366080}"/>
              </a:ext>
            </a:extLst>
          </p:cNvPr>
          <p:cNvSpPr/>
          <p:nvPr/>
        </p:nvSpPr>
        <p:spPr>
          <a:xfrm>
            <a:off x="266541" y="2379877"/>
            <a:ext cx="11925459" cy="3563723"/>
          </a:xfrm>
          <a:prstGeom prst="rect">
            <a:avLst/>
          </a:prstGeom>
          <a:solidFill>
            <a:srgbClr val="0F7B3F">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188C5911-697C-9E51-5026-ACB78C77C6F4}"/>
              </a:ext>
            </a:extLst>
          </p:cNvPr>
          <p:cNvSpPr>
            <a:spLocks noGrp="1"/>
          </p:cNvSpPr>
          <p:nvPr>
            <p:ph type="title"/>
          </p:nvPr>
        </p:nvSpPr>
        <p:spPr/>
        <p:txBody>
          <a:bodyPr/>
          <a:lstStyle/>
          <a:p>
            <a:r>
              <a:rPr lang="en-GB" dirty="0"/>
              <a:t>The benefit of starting now</a:t>
            </a:r>
          </a:p>
        </p:txBody>
      </p:sp>
      <p:sp>
        <p:nvSpPr>
          <p:cNvPr id="3" name="TextBox 2">
            <a:extLst>
              <a:ext uri="{FF2B5EF4-FFF2-40B4-BE49-F238E27FC236}">
                <a16:creationId xmlns:a16="http://schemas.microsoft.com/office/drawing/2014/main" id="{5B4604FF-FB8A-3A7A-E237-5CC2E97DAD03}"/>
              </a:ext>
            </a:extLst>
          </p:cNvPr>
          <p:cNvSpPr txBox="1"/>
          <p:nvPr/>
        </p:nvSpPr>
        <p:spPr>
          <a:xfrm>
            <a:off x="1032387" y="1258529"/>
            <a:ext cx="652422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“My goal is for my investment to be </a:t>
            </a:r>
            <a:r>
              <a:rPr kumimoji="0" lang="en-GB" sz="1800" b="1" i="0" u="none" strike="noStrike" kern="1200" cap="none" spc="0" normalizeH="0" baseline="0" noProof="0" dirty="0">
                <a:ln>
                  <a:noFill/>
                </a:ln>
                <a:solidFill>
                  <a:srgbClr val="0F7B3F"/>
                </a:solidFill>
                <a:effectLst/>
                <a:uLnTx/>
                <a:uFillTx/>
                <a:latin typeface="Arial"/>
                <a:ea typeface="+mn-ea"/>
                <a:cs typeface="+mn-cs"/>
              </a:rPr>
              <a:t>£100,000 </a:t>
            </a:r>
            <a:r>
              <a:rPr kumimoji="0" lang="en-GB" sz="1800" b="0" i="0" u="none" strike="noStrike" kern="1200" cap="none" spc="0" normalizeH="0" baseline="0" noProof="0" dirty="0">
                <a:ln>
                  <a:noFill/>
                </a:ln>
                <a:solidFill>
                  <a:srgbClr val="000000"/>
                </a:solidFill>
                <a:effectLst/>
                <a:uLnTx/>
                <a:uFillTx/>
                <a:latin typeface="Arial"/>
                <a:ea typeface="+mn-ea"/>
                <a:cs typeface="+mn-cs"/>
              </a:rPr>
              <a:t>in </a:t>
            </a:r>
            <a:r>
              <a:rPr kumimoji="0" lang="en-GB" sz="1800" b="1" i="0" u="none" strike="noStrike" kern="1200" cap="none" spc="0" normalizeH="0" baseline="0" noProof="0" dirty="0">
                <a:ln>
                  <a:noFill/>
                </a:ln>
                <a:solidFill>
                  <a:srgbClr val="0F7B3F"/>
                </a:solidFill>
                <a:effectLst/>
                <a:uLnTx/>
                <a:uFillTx/>
                <a:latin typeface="Arial"/>
                <a:ea typeface="+mn-ea"/>
                <a:cs typeface="+mn-cs"/>
              </a:rPr>
              <a:t>30 years</a:t>
            </a:r>
            <a:r>
              <a:rPr kumimoji="0" lang="en-GB" sz="1800" b="0" i="0" u="none" strike="noStrike" kern="1200" cap="none" spc="0" normalizeH="0" baseline="0" noProof="0" dirty="0">
                <a:ln>
                  <a:noFill/>
                </a:ln>
                <a:solidFill>
                  <a:srgbClr val="0F7B3F"/>
                </a:solidFill>
                <a:effectLst/>
                <a:uLnTx/>
                <a:uFillTx/>
                <a:latin typeface="Arial"/>
                <a:ea typeface="+mn-ea"/>
                <a:cs typeface="+mn-cs"/>
              </a:rPr>
              <a:t>' </a:t>
            </a:r>
            <a:r>
              <a:rPr kumimoji="0" lang="en-GB" sz="1800" b="0" i="0" u="none" strike="noStrike" kern="1200" cap="none" spc="0" normalizeH="0" baseline="0" noProof="0" dirty="0">
                <a:ln>
                  <a:noFill/>
                </a:ln>
                <a:solidFill>
                  <a:srgbClr val="000000"/>
                </a:solidFill>
                <a:effectLst/>
                <a:uLnTx/>
                <a:uFillTx/>
                <a:latin typeface="Arial"/>
                <a:ea typeface="+mn-ea"/>
                <a:cs typeface="+mn-cs"/>
              </a:rPr>
              <a:t>time.”</a:t>
            </a:r>
          </a:p>
        </p:txBody>
      </p:sp>
      <p:sp>
        <p:nvSpPr>
          <p:cNvPr id="4" name="TextBox 3">
            <a:extLst>
              <a:ext uri="{FF2B5EF4-FFF2-40B4-BE49-F238E27FC236}">
                <a16:creationId xmlns:a16="http://schemas.microsoft.com/office/drawing/2014/main" id="{0EF81BC4-D160-56CB-A9AF-1187DE851814}"/>
              </a:ext>
            </a:extLst>
          </p:cNvPr>
          <p:cNvSpPr txBox="1"/>
          <p:nvPr/>
        </p:nvSpPr>
        <p:spPr>
          <a:xfrm>
            <a:off x="1032387" y="1661601"/>
            <a:ext cx="7848239"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To reach your goal, here’s what you would need to invest each month…</a:t>
            </a:r>
          </a:p>
        </p:txBody>
      </p:sp>
      <p:sp>
        <p:nvSpPr>
          <p:cNvPr id="20" name="TextBox 19">
            <a:extLst>
              <a:ext uri="{FF2B5EF4-FFF2-40B4-BE49-F238E27FC236}">
                <a16:creationId xmlns:a16="http://schemas.microsoft.com/office/drawing/2014/main" id="{982648FF-CCEF-AF99-5763-C6E5251C4AD4}"/>
              </a:ext>
            </a:extLst>
          </p:cNvPr>
          <p:cNvSpPr txBox="1"/>
          <p:nvPr/>
        </p:nvSpPr>
        <p:spPr>
          <a:xfrm>
            <a:off x="568346" y="6219714"/>
            <a:ext cx="6424516"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000000"/>
                </a:solidFill>
                <a:effectLst/>
                <a:uLnTx/>
                <a:uFillTx/>
                <a:latin typeface="Arial"/>
                <a:ea typeface="+mn-ea"/>
                <a:cs typeface="+mn-cs"/>
              </a:rPr>
              <a:t>Figures assume 2% net growth rate after charges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dirty="0">
                <a:solidFill>
                  <a:srgbClr val="000000"/>
                </a:solidFill>
                <a:latin typeface="Arial"/>
              </a:rPr>
              <a:t>Source: </a:t>
            </a:r>
            <a:r>
              <a:rPr lang="en-GB" sz="1400" i="1" dirty="0">
                <a:solidFill>
                  <a:srgbClr val="000000"/>
                </a:solidFill>
                <a:latin typeface="Arial"/>
                <a:hlinkClick r:id="rId3"/>
              </a:rPr>
              <a:t>https://www.moneysavingexpert.com/savings/regular-savings-calculator/</a:t>
            </a:r>
            <a:r>
              <a:rPr lang="en-GB" sz="1400" i="1" dirty="0">
                <a:solidFill>
                  <a:srgbClr val="000000"/>
                </a:solidFill>
                <a:latin typeface="Arial"/>
              </a:rPr>
              <a:t> </a:t>
            </a:r>
            <a:endParaRPr kumimoji="0" lang="en-GB" sz="1400" b="0" i="1" u="none" strike="noStrike" kern="1200" cap="none" spc="0" normalizeH="0" baseline="0" noProof="0" dirty="0">
              <a:ln>
                <a:noFill/>
              </a:ln>
              <a:solidFill>
                <a:srgbClr val="000000"/>
              </a:solidFill>
              <a:effectLst/>
              <a:uLnTx/>
              <a:uFillTx/>
              <a:latin typeface="Arial"/>
              <a:ea typeface="+mn-ea"/>
              <a:cs typeface="+mn-cs"/>
            </a:endParaRPr>
          </a:p>
        </p:txBody>
      </p:sp>
      <p:cxnSp>
        <p:nvCxnSpPr>
          <p:cNvPr id="10" name="Straight Connector 9">
            <a:extLst>
              <a:ext uri="{FF2B5EF4-FFF2-40B4-BE49-F238E27FC236}">
                <a16:creationId xmlns:a16="http://schemas.microsoft.com/office/drawing/2014/main" id="{0D5F4E00-5FC4-B0D2-D2E4-FD4FDF1EDF20}"/>
              </a:ext>
            </a:extLst>
          </p:cNvPr>
          <p:cNvCxnSpPr>
            <a:cxnSpLocks/>
          </p:cNvCxnSpPr>
          <p:nvPr/>
        </p:nvCxnSpPr>
        <p:spPr>
          <a:xfrm>
            <a:off x="947739" y="4610272"/>
            <a:ext cx="10514554"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5D515621-3083-7E69-43BD-331852850BE8}"/>
              </a:ext>
            </a:extLst>
          </p:cNvPr>
          <p:cNvSpPr/>
          <p:nvPr/>
        </p:nvSpPr>
        <p:spPr>
          <a:xfrm>
            <a:off x="1946852" y="4531749"/>
            <a:ext cx="180000" cy="180000"/>
          </a:xfrm>
          <a:prstGeom prst="ellipse">
            <a:avLst/>
          </a:prstGeom>
          <a:solidFill>
            <a:srgbClr val="D68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Oval 12">
            <a:extLst>
              <a:ext uri="{FF2B5EF4-FFF2-40B4-BE49-F238E27FC236}">
                <a16:creationId xmlns:a16="http://schemas.microsoft.com/office/drawing/2014/main" id="{E89E564B-B28D-D214-8233-0AEF0629AFEC}"/>
              </a:ext>
            </a:extLst>
          </p:cNvPr>
          <p:cNvSpPr/>
          <p:nvPr/>
        </p:nvSpPr>
        <p:spPr>
          <a:xfrm>
            <a:off x="4455976" y="4531749"/>
            <a:ext cx="180000" cy="180000"/>
          </a:xfrm>
          <a:prstGeom prst="ellipse">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25A062BF-603C-A001-088C-A72F59128BD0}"/>
              </a:ext>
            </a:extLst>
          </p:cNvPr>
          <p:cNvSpPr/>
          <p:nvPr/>
        </p:nvSpPr>
        <p:spPr>
          <a:xfrm>
            <a:off x="6992862" y="4531749"/>
            <a:ext cx="180000" cy="180000"/>
          </a:xfrm>
          <a:prstGeom prst="ellipse">
            <a:avLst/>
          </a:prstGeom>
          <a:solidFill>
            <a:srgbClr val="E8B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C6778D58-04DC-3C69-985C-E4D7DF70CF8A}"/>
              </a:ext>
            </a:extLst>
          </p:cNvPr>
          <p:cNvSpPr/>
          <p:nvPr/>
        </p:nvSpPr>
        <p:spPr>
          <a:xfrm>
            <a:off x="9874319" y="4531750"/>
            <a:ext cx="180000" cy="180000"/>
          </a:xfrm>
          <a:prstGeom prst="ellipse">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BDDC3441-F7EE-B546-6D20-B23804167C89}"/>
              </a:ext>
            </a:extLst>
          </p:cNvPr>
          <p:cNvSpPr txBox="1"/>
          <p:nvPr/>
        </p:nvSpPr>
        <p:spPr>
          <a:xfrm>
            <a:off x="1705575" y="4968241"/>
            <a:ext cx="66255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D68063"/>
                </a:solidFill>
                <a:effectLst/>
                <a:uLnTx/>
                <a:uFillTx/>
                <a:latin typeface="Arial"/>
                <a:ea typeface="+mn-ea"/>
                <a:cs typeface="+mn-cs"/>
              </a:rPr>
              <a:t>Today</a:t>
            </a:r>
          </a:p>
        </p:txBody>
      </p:sp>
      <p:sp>
        <p:nvSpPr>
          <p:cNvPr id="17" name="TextBox 16">
            <a:extLst>
              <a:ext uri="{FF2B5EF4-FFF2-40B4-BE49-F238E27FC236}">
                <a16:creationId xmlns:a16="http://schemas.microsoft.com/office/drawing/2014/main" id="{699067FC-D614-53E9-FAEC-65374505F4DA}"/>
              </a:ext>
            </a:extLst>
          </p:cNvPr>
          <p:cNvSpPr txBox="1"/>
          <p:nvPr/>
        </p:nvSpPr>
        <p:spPr>
          <a:xfrm>
            <a:off x="3706135" y="4968238"/>
            <a:ext cx="1679682"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A4371"/>
                </a:solidFill>
                <a:effectLst/>
                <a:uLnTx/>
                <a:uFillTx/>
                <a:latin typeface="Arial"/>
                <a:ea typeface="+mn-ea"/>
                <a:cs typeface="+mn-cs"/>
              </a:rPr>
              <a:t>In 1 year</a:t>
            </a: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£10 more than if you started today</a:t>
            </a:r>
          </a:p>
        </p:txBody>
      </p:sp>
      <p:sp>
        <p:nvSpPr>
          <p:cNvPr id="18" name="TextBox 17">
            <a:extLst>
              <a:ext uri="{FF2B5EF4-FFF2-40B4-BE49-F238E27FC236}">
                <a16:creationId xmlns:a16="http://schemas.microsoft.com/office/drawing/2014/main" id="{DADEB788-6052-0EFF-BD3C-FA953487D2D6}"/>
              </a:ext>
            </a:extLst>
          </p:cNvPr>
          <p:cNvSpPr txBox="1"/>
          <p:nvPr/>
        </p:nvSpPr>
        <p:spPr>
          <a:xfrm>
            <a:off x="6243021" y="4968238"/>
            <a:ext cx="1679682"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8BC64"/>
                </a:solidFill>
                <a:effectLst/>
                <a:uLnTx/>
                <a:uFillTx/>
                <a:latin typeface="Arial"/>
                <a:ea typeface="+mn-ea"/>
                <a:cs typeface="+mn-cs"/>
              </a:rPr>
              <a:t>In 5 years</a:t>
            </a: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£54 more than if you started today</a:t>
            </a:r>
          </a:p>
        </p:txBody>
      </p:sp>
      <p:sp>
        <p:nvSpPr>
          <p:cNvPr id="19" name="TextBox 18">
            <a:extLst>
              <a:ext uri="{FF2B5EF4-FFF2-40B4-BE49-F238E27FC236}">
                <a16:creationId xmlns:a16="http://schemas.microsoft.com/office/drawing/2014/main" id="{303BE5BE-1D1A-0834-1CB1-1AC3229F4F62}"/>
              </a:ext>
            </a:extLst>
          </p:cNvPr>
          <p:cNvSpPr txBox="1"/>
          <p:nvPr/>
        </p:nvSpPr>
        <p:spPr>
          <a:xfrm>
            <a:off x="9124479" y="4968238"/>
            <a:ext cx="167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81294C"/>
                </a:solidFill>
                <a:effectLst/>
                <a:uLnTx/>
                <a:uFillTx/>
                <a:latin typeface="Arial"/>
                <a:ea typeface="+mn-ea"/>
                <a:cs typeface="+mn-cs"/>
              </a:rPr>
              <a:t>In 10 years</a:t>
            </a: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£136 more than if </a:t>
            </a:r>
            <a:br>
              <a:rPr kumimoji="0" lang="en-GB" sz="1100" b="0" i="0" u="none" strike="noStrike" kern="1200" cap="none" spc="0" normalizeH="0" baseline="0" noProof="0" dirty="0">
                <a:ln>
                  <a:noFill/>
                </a:ln>
                <a:solidFill>
                  <a:srgbClr val="000000"/>
                </a:solidFill>
                <a:effectLst/>
                <a:uLnTx/>
                <a:uFillTx/>
                <a:latin typeface="Arial"/>
                <a:ea typeface="+mn-ea"/>
                <a:cs typeface="+mn-cs"/>
              </a:rPr>
            </a:br>
            <a:r>
              <a:rPr kumimoji="0" lang="en-GB" sz="1100" b="0" i="0" u="none" strike="noStrike" kern="1200" cap="none" spc="0" normalizeH="0" baseline="0" noProof="0" dirty="0">
                <a:ln>
                  <a:noFill/>
                </a:ln>
                <a:solidFill>
                  <a:srgbClr val="000000"/>
                </a:solidFill>
                <a:effectLst/>
                <a:uLnTx/>
                <a:uFillTx/>
                <a:latin typeface="Arial"/>
                <a:ea typeface="+mn-ea"/>
                <a:cs typeface="+mn-cs"/>
              </a:rPr>
              <a:t>you started today</a:t>
            </a:r>
          </a:p>
        </p:txBody>
      </p:sp>
      <p:grpSp>
        <p:nvGrpSpPr>
          <p:cNvPr id="9" name="Group 8">
            <a:extLst>
              <a:ext uri="{FF2B5EF4-FFF2-40B4-BE49-F238E27FC236}">
                <a16:creationId xmlns:a16="http://schemas.microsoft.com/office/drawing/2014/main" id="{1D9E437A-3B7B-3662-1716-43A02CFAAE11}"/>
              </a:ext>
            </a:extLst>
          </p:cNvPr>
          <p:cNvGrpSpPr/>
          <p:nvPr/>
        </p:nvGrpSpPr>
        <p:grpSpPr>
          <a:xfrm>
            <a:off x="1392252" y="2903831"/>
            <a:ext cx="1289200" cy="1289200"/>
            <a:chOff x="1392252" y="2903831"/>
            <a:chExt cx="1289200" cy="1289200"/>
          </a:xfrm>
        </p:grpSpPr>
        <p:sp>
          <p:nvSpPr>
            <p:cNvPr id="5" name="Oval 4">
              <a:extLst>
                <a:ext uri="{FF2B5EF4-FFF2-40B4-BE49-F238E27FC236}">
                  <a16:creationId xmlns:a16="http://schemas.microsoft.com/office/drawing/2014/main" id="{D844334B-2F84-49DA-125E-7CBC4E9F94C7}"/>
                </a:ext>
              </a:extLst>
            </p:cNvPr>
            <p:cNvSpPr>
              <a:spLocks noChangeAspect="1"/>
            </p:cNvSpPr>
            <p:nvPr/>
          </p:nvSpPr>
          <p:spPr>
            <a:xfrm>
              <a:off x="1392252" y="2903831"/>
              <a:ext cx="1289200" cy="1289200"/>
            </a:xfrm>
            <a:prstGeom prst="ellipse">
              <a:avLst/>
            </a:prstGeom>
            <a:solidFill>
              <a:srgbClr val="D68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p:txBody>
        </p:sp>
        <p:pic>
          <p:nvPicPr>
            <p:cNvPr id="23" name="Graphic 22" descr="Coins outline">
              <a:extLst>
                <a:ext uri="{FF2B5EF4-FFF2-40B4-BE49-F238E27FC236}">
                  <a16:creationId xmlns:a16="http://schemas.microsoft.com/office/drawing/2014/main" id="{D0679CDB-D287-09D2-44CB-38152D9C0E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03439" y="3008802"/>
              <a:ext cx="666827" cy="666827"/>
            </a:xfrm>
            <a:prstGeom prst="rect">
              <a:avLst/>
            </a:prstGeom>
          </p:spPr>
        </p:pic>
        <p:sp>
          <p:nvSpPr>
            <p:cNvPr id="26" name="TextBox 25">
              <a:extLst>
                <a:ext uri="{FF2B5EF4-FFF2-40B4-BE49-F238E27FC236}">
                  <a16:creationId xmlns:a16="http://schemas.microsoft.com/office/drawing/2014/main" id="{53125A92-D735-2B2C-7EFA-79B73722901F}"/>
                </a:ext>
              </a:extLst>
            </p:cNvPr>
            <p:cNvSpPr txBox="1"/>
            <p:nvPr/>
          </p:nvSpPr>
          <p:spPr>
            <a:xfrm>
              <a:off x="1780372" y="3712320"/>
              <a:ext cx="51296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£203</a:t>
              </a:r>
            </a:p>
          </p:txBody>
        </p:sp>
      </p:grpSp>
      <p:grpSp>
        <p:nvGrpSpPr>
          <p:cNvPr id="22" name="Group 21">
            <a:extLst>
              <a:ext uri="{FF2B5EF4-FFF2-40B4-BE49-F238E27FC236}">
                <a16:creationId xmlns:a16="http://schemas.microsoft.com/office/drawing/2014/main" id="{E4360D65-644F-4914-5B02-F4A4877F220B}"/>
              </a:ext>
            </a:extLst>
          </p:cNvPr>
          <p:cNvGrpSpPr/>
          <p:nvPr/>
        </p:nvGrpSpPr>
        <p:grpSpPr>
          <a:xfrm>
            <a:off x="3834694" y="2773653"/>
            <a:ext cx="1422565" cy="1422565"/>
            <a:chOff x="3834694" y="2773653"/>
            <a:chExt cx="1422565" cy="1422565"/>
          </a:xfrm>
        </p:grpSpPr>
        <p:sp>
          <p:nvSpPr>
            <p:cNvPr id="6" name="Oval 5">
              <a:extLst>
                <a:ext uri="{FF2B5EF4-FFF2-40B4-BE49-F238E27FC236}">
                  <a16:creationId xmlns:a16="http://schemas.microsoft.com/office/drawing/2014/main" id="{F98553CF-CF95-99E9-9D2B-18F3CD601BD3}"/>
                </a:ext>
              </a:extLst>
            </p:cNvPr>
            <p:cNvSpPr>
              <a:spLocks noChangeAspect="1"/>
            </p:cNvSpPr>
            <p:nvPr/>
          </p:nvSpPr>
          <p:spPr>
            <a:xfrm>
              <a:off x="3834694" y="2773653"/>
              <a:ext cx="1422565" cy="1422565"/>
            </a:xfrm>
            <a:prstGeom prst="ellipse">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21" name="Graphic 20" descr="Coins outline">
              <a:extLst>
                <a:ext uri="{FF2B5EF4-FFF2-40B4-BE49-F238E27FC236}">
                  <a16:creationId xmlns:a16="http://schemas.microsoft.com/office/drawing/2014/main" id="{F4066E98-96A8-AA86-2157-8A6DC560AC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01449" y="2929246"/>
              <a:ext cx="689055" cy="689055"/>
            </a:xfrm>
            <a:prstGeom prst="rect">
              <a:avLst/>
            </a:prstGeom>
          </p:spPr>
        </p:pic>
        <p:sp>
          <p:nvSpPr>
            <p:cNvPr id="27" name="TextBox 26">
              <a:extLst>
                <a:ext uri="{FF2B5EF4-FFF2-40B4-BE49-F238E27FC236}">
                  <a16:creationId xmlns:a16="http://schemas.microsoft.com/office/drawing/2014/main" id="{450370A7-024E-A607-5300-9599BDA399BB}"/>
                </a:ext>
              </a:extLst>
            </p:cNvPr>
            <p:cNvSpPr txBox="1"/>
            <p:nvPr/>
          </p:nvSpPr>
          <p:spPr>
            <a:xfrm>
              <a:off x="4289496" y="3698552"/>
              <a:ext cx="51296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£213</a:t>
              </a:r>
            </a:p>
          </p:txBody>
        </p:sp>
      </p:grpSp>
      <p:grpSp>
        <p:nvGrpSpPr>
          <p:cNvPr id="25" name="Group 24">
            <a:extLst>
              <a:ext uri="{FF2B5EF4-FFF2-40B4-BE49-F238E27FC236}">
                <a16:creationId xmlns:a16="http://schemas.microsoft.com/office/drawing/2014/main" id="{0CD4A8E9-10C5-0C50-CD32-06B348AE827B}"/>
              </a:ext>
            </a:extLst>
          </p:cNvPr>
          <p:cNvGrpSpPr/>
          <p:nvPr/>
        </p:nvGrpSpPr>
        <p:grpSpPr>
          <a:xfrm>
            <a:off x="6238214" y="2503734"/>
            <a:ext cx="1689296" cy="1689296"/>
            <a:chOff x="6238214" y="2503734"/>
            <a:chExt cx="1689296" cy="1689296"/>
          </a:xfrm>
        </p:grpSpPr>
        <p:sp>
          <p:nvSpPr>
            <p:cNvPr id="7" name="Oval 6">
              <a:extLst>
                <a:ext uri="{FF2B5EF4-FFF2-40B4-BE49-F238E27FC236}">
                  <a16:creationId xmlns:a16="http://schemas.microsoft.com/office/drawing/2014/main" id="{1667E5C2-6C6F-A8F2-6219-7B1FC9191580}"/>
                </a:ext>
              </a:extLst>
            </p:cNvPr>
            <p:cNvSpPr>
              <a:spLocks noChangeAspect="1"/>
            </p:cNvSpPr>
            <p:nvPr/>
          </p:nvSpPr>
          <p:spPr>
            <a:xfrm>
              <a:off x="6238214" y="2503734"/>
              <a:ext cx="1689296" cy="1689296"/>
            </a:xfrm>
            <a:prstGeom prst="ellipse">
              <a:avLst/>
            </a:prstGeom>
            <a:solidFill>
              <a:srgbClr val="E8B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24" name="Graphic 23" descr="Coins outline">
              <a:extLst>
                <a:ext uri="{FF2B5EF4-FFF2-40B4-BE49-F238E27FC236}">
                  <a16:creationId xmlns:a16="http://schemas.microsoft.com/office/drawing/2014/main" id="{1A5835CA-E844-61B7-D519-C27FA13D28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660538" y="2773653"/>
              <a:ext cx="844648" cy="844648"/>
            </a:xfrm>
            <a:prstGeom prst="rect">
              <a:avLst/>
            </a:prstGeom>
          </p:spPr>
        </p:pic>
        <p:sp>
          <p:nvSpPr>
            <p:cNvPr id="28" name="TextBox 27">
              <a:extLst>
                <a:ext uri="{FF2B5EF4-FFF2-40B4-BE49-F238E27FC236}">
                  <a16:creationId xmlns:a16="http://schemas.microsoft.com/office/drawing/2014/main" id="{C9EB2687-B5A2-D2D8-5758-C69F4678C627}"/>
                </a:ext>
              </a:extLst>
            </p:cNvPr>
            <p:cNvSpPr txBox="1"/>
            <p:nvPr/>
          </p:nvSpPr>
          <p:spPr>
            <a:xfrm>
              <a:off x="6797528" y="3672219"/>
              <a:ext cx="570669"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a:ea typeface="+mn-ea"/>
                  <a:cs typeface="+mn-cs"/>
                </a:rPr>
                <a:t>£257</a:t>
              </a:r>
            </a:p>
          </p:txBody>
        </p:sp>
      </p:grpSp>
      <p:grpSp>
        <p:nvGrpSpPr>
          <p:cNvPr id="31" name="Group 30">
            <a:extLst>
              <a:ext uri="{FF2B5EF4-FFF2-40B4-BE49-F238E27FC236}">
                <a16:creationId xmlns:a16="http://schemas.microsoft.com/office/drawing/2014/main" id="{FD1EE336-F658-05FC-06FA-33F967EC17E0}"/>
              </a:ext>
            </a:extLst>
          </p:cNvPr>
          <p:cNvGrpSpPr/>
          <p:nvPr/>
        </p:nvGrpSpPr>
        <p:grpSpPr>
          <a:xfrm>
            <a:off x="8852940" y="1976805"/>
            <a:ext cx="2222758" cy="2222758"/>
            <a:chOff x="8852940" y="1976805"/>
            <a:chExt cx="2222758" cy="2222758"/>
          </a:xfrm>
        </p:grpSpPr>
        <p:sp>
          <p:nvSpPr>
            <p:cNvPr id="8" name="Oval 7">
              <a:extLst>
                <a:ext uri="{FF2B5EF4-FFF2-40B4-BE49-F238E27FC236}">
                  <a16:creationId xmlns:a16="http://schemas.microsoft.com/office/drawing/2014/main" id="{26F8E004-64AB-6053-0A57-9324E292020C}"/>
                </a:ext>
              </a:extLst>
            </p:cNvPr>
            <p:cNvSpPr>
              <a:spLocks noChangeAspect="1"/>
            </p:cNvSpPr>
            <p:nvPr/>
          </p:nvSpPr>
          <p:spPr>
            <a:xfrm>
              <a:off x="8852940" y="1976805"/>
              <a:ext cx="2222758" cy="2222758"/>
            </a:xfrm>
            <a:prstGeom prst="ellipse">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9" name="TextBox 28">
              <a:extLst>
                <a:ext uri="{FF2B5EF4-FFF2-40B4-BE49-F238E27FC236}">
                  <a16:creationId xmlns:a16="http://schemas.microsoft.com/office/drawing/2014/main" id="{3E2DBAAA-838D-5813-A361-7B5ADAD4B9F1}"/>
                </a:ext>
              </a:extLst>
            </p:cNvPr>
            <p:cNvSpPr txBox="1"/>
            <p:nvPr/>
          </p:nvSpPr>
          <p:spPr>
            <a:xfrm>
              <a:off x="9621277" y="3584930"/>
              <a:ext cx="686085"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mn-cs"/>
                </a:rPr>
                <a:t>£339</a:t>
              </a:r>
            </a:p>
          </p:txBody>
        </p:sp>
        <p:pic>
          <p:nvPicPr>
            <p:cNvPr id="11" name="Graphic 10" descr="Coins outline">
              <a:extLst>
                <a:ext uri="{FF2B5EF4-FFF2-40B4-BE49-F238E27FC236}">
                  <a16:creationId xmlns:a16="http://schemas.microsoft.com/office/drawing/2014/main" id="{05653340-BD5D-1FC7-5508-1B8EB7CD8B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30857" y="2391267"/>
              <a:ext cx="1066924" cy="1066924"/>
            </a:xfrm>
            <a:prstGeom prst="rect">
              <a:avLst/>
            </a:prstGeom>
          </p:spPr>
        </p:pic>
      </p:grpSp>
    </p:spTree>
    <p:extLst>
      <p:ext uri="{BB962C8B-B14F-4D97-AF65-F5344CB8AC3E}">
        <p14:creationId xmlns:p14="http://schemas.microsoft.com/office/powerpoint/2010/main" val="22173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45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55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64F27-39C2-EC9D-FD1F-F7C8F31B896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1CE4D00-BFAF-BA27-9648-94780237A0CE}"/>
              </a:ext>
            </a:extLst>
          </p:cNvPr>
          <p:cNvSpPr>
            <a:spLocks noGrp="1"/>
          </p:cNvSpPr>
          <p:nvPr>
            <p:ph type="title"/>
          </p:nvPr>
        </p:nvSpPr>
        <p:spPr/>
        <p:txBody>
          <a:bodyPr/>
          <a:lstStyle/>
          <a:p>
            <a:r>
              <a:rPr lang="en-GB" dirty="0"/>
              <a:t>Why do you want to plan for retirement?</a:t>
            </a:r>
          </a:p>
        </p:txBody>
      </p:sp>
      <p:sp>
        <p:nvSpPr>
          <p:cNvPr id="24" name="TextBox 23">
            <a:extLst>
              <a:ext uri="{FF2B5EF4-FFF2-40B4-BE49-F238E27FC236}">
                <a16:creationId xmlns:a16="http://schemas.microsoft.com/office/drawing/2014/main" id="{B1401758-83DE-10F9-18BE-3BF88F19C9A5}"/>
              </a:ext>
            </a:extLst>
          </p:cNvPr>
          <p:cNvSpPr txBox="1"/>
          <p:nvPr/>
        </p:nvSpPr>
        <p:spPr>
          <a:xfrm>
            <a:off x="947739" y="1053692"/>
            <a:ext cx="600170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What’s your ‘why’? </a:t>
            </a:r>
            <a:r>
              <a:rPr kumimoji="0" lang="en-GB" sz="1800" b="0" i="0" u="none" strike="noStrike" kern="1200" cap="none" spc="0" normalizeH="0" baseline="0" noProof="0" dirty="0">
                <a:ln>
                  <a:noFill/>
                </a:ln>
                <a:solidFill>
                  <a:srgbClr val="000000"/>
                </a:solidFill>
                <a:effectLst/>
                <a:uLnTx/>
                <a:uFillTx/>
                <a:latin typeface="Arial"/>
                <a:ea typeface="+mn-ea"/>
                <a:cs typeface="+mn-cs"/>
              </a:rPr>
              <a:t>Here’s what lots of our customers say</a:t>
            </a:r>
          </a:p>
        </p:txBody>
      </p:sp>
      <p:grpSp>
        <p:nvGrpSpPr>
          <p:cNvPr id="3" name="Group 2">
            <a:extLst>
              <a:ext uri="{FF2B5EF4-FFF2-40B4-BE49-F238E27FC236}">
                <a16:creationId xmlns:a16="http://schemas.microsoft.com/office/drawing/2014/main" id="{1B085398-3609-AE3A-C7A0-2C5FFEA5363E}"/>
              </a:ext>
            </a:extLst>
          </p:cNvPr>
          <p:cNvGrpSpPr/>
          <p:nvPr/>
        </p:nvGrpSpPr>
        <p:grpSpPr>
          <a:xfrm>
            <a:off x="254976" y="1538513"/>
            <a:ext cx="11937023" cy="1357998"/>
            <a:chOff x="254976" y="1538513"/>
            <a:chExt cx="11937023" cy="1357998"/>
          </a:xfrm>
        </p:grpSpPr>
        <p:sp>
          <p:nvSpPr>
            <p:cNvPr id="5" name="Rectangle 4">
              <a:extLst>
                <a:ext uri="{FF2B5EF4-FFF2-40B4-BE49-F238E27FC236}">
                  <a16:creationId xmlns:a16="http://schemas.microsoft.com/office/drawing/2014/main" id="{F395A6B1-445E-0A50-F9A9-86769E0E4DA5}"/>
                </a:ext>
              </a:extLst>
            </p:cNvPr>
            <p:cNvSpPr/>
            <p:nvPr/>
          </p:nvSpPr>
          <p:spPr>
            <a:xfrm>
              <a:off x="254976" y="1538513"/>
              <a:ext cx="11937023" cy="1357998"/>
            </a:xfrm>
            <a:prstGeom prst="rect">
              <a:avLst/>
            </a:prstGeom>
            <a:solidFill>
              <a:srgbClr val="3A4371">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53D1ACD1-85BC-F5AB-E4A7-BFC2270E7345}"/>
                </a:ext>
              </a:extLst>
            </p:cNvPr>
            <p:cNvSpPr>
              <a:spLocks noChangeAspect="1"/>
            </p:cNvSpPr>
            <p:nvPr/>
          </p:nvSpPr>
          <p:spPr>
            <a:xfrm>
              <a:off x="3083499" y="1635019"/>
              <a:ext cx="1128185" cy="1128185"/>
            </a:xfrm>
            <a:prstGeom prst="ellipse">
              <a:avLst/>
            </a:prstGeom>
            <a:solidFill>
              <a:srgbClr val="3A437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2EC83751-82EB-D204-97FA-022DE56E565E}"/>
                </a:ext>
              </a:extLst>
            </p:cNvPr>
            <p:cNvSpPr>
              <a:spLocks noChangeAspect="1"/>
            </p:cNvSpPr>
            <p:nvPr/>
          </p:nvSpPr>
          <p:spPr>
            <a:xfrm>
              <a:off x="5698723" y="1635019"/>
              <a:ext cx="1128185" cy="1128185"/>
            </a:xfrm>
            <a:prstGeom prst="ellipse">
              <a:avLst/>
            </a:prstGeom>
            <a:solidFill>
              <a:srgbClr val="3A437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id="{3043D83C-13E9-87BE-631D-FA23DDF1CDD5}"/>
                </a:ext>
              </a:extLst>
            </p:cNvPr>
            <p:cNvSpPr>
              <a:spLocks noChangeAspect="1"/>
            </p:cNvSpPr>
            <p:nvPr/>
          </p:nvSpPr>
          <p:spPr>
            <a:xfrm>
              <a:off x="8616064" y="1635019"/>
              <a:ext cx="1128185" cy="1128185"/>
            </a:xfrm>
            <a:prstGeom prst="ellipse">
              <a:avLst/>
            </a:prstGeom>
            <a:solidFill>
              <a:srgbClr val="3A437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E1E80803-3F52-1BC7-E7B0-7BE92DB6F9E2}"/>
                </a:ext>
              </a:extLst>
            </p:cNvPr>
            <p:cNvSpPr txBox="1"/>
            <p:nvPr/>
          </p:nvSpPr>
          <p:spPr>
            <a:xfrm>
              <a:off x="947739" y="2085971"/>
              <a:ext cx="88485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A4371"/>
                  </a:solidFill>
                  <a:effectLst/>
                  <a:uLnTx/>
                  <a:uFillTx/>
                  <a:latin typeface="Arial"/>
                  <a:ea typeface="+mn-ea"/>
                  <a:cs typeface="+mn-cs"/>
                </a:rPr>
                <a:t>I want…</a:t>
              </a:r>
            </a:p>
          </p:txBody>
        </p:sp>
        <p:sp>
          <p:nvSpPr>
            <p:cNvPr id="14" name="TextBox 13">
              <a:extLst>
                <a:ext uri="{FF2B5EF4-FFF2-40B4-BE49-F238E27FC236}">
                  <a16:creationId xmlns:a16="http://schemas.microsoft.com/office/drawing/2014/main" id="{4A5C228B-6C9D-96E2-5244-243BF5D4A928}"/>
                </a:ext>
              </a:extLst>
            </p:cNvPr>
            <p:cNvSpPr txBox="1"/>
            <p:nvPr/>
          </p:nvSpPr>
          <p:spPr>
            <a:xfrm>
              <a:off x="6901006" y="1993602"/>
              <a:ext cx="1829839"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Freedom and flexibility.</a:t>
              </a:r>
            </a:p>
          </p:txBody>
        </p:sp>
        <p:sp>
          <p:nvSpPr>
            <p:cNvPr id="2" name="TextBox 1">
              <a:extLst>
                <a:ext uri="{FF2B5EF4-FFF2-40B4-BE49-F238E27FC236}">
                  <a16:creationId xmlns:a16="http://schemas.microsoft.com/office/drawing/2014/main" id="{D43F190E-456B-BF96-046D-D6C7CCD282B9}"/>
                </a:ext>
              </a:extLst>
            </p:cNvPr>
            <p:cNvSpPr txBox="1"/>
            <p:nvPr/>
          </p:nvSpPr>
          <p:spPr>
            <a:xfrm>
              <a:off x="4398057" y="1993602"/>
              <a:ext cx="1415446"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Financial security.</a:t>
              </a:r>
            </a:p>
          </p:txBody>
        </p:sp>
        <p:sp>
          <p:nvSpPr>
            <p:cNvPr id="4" name="TextBox 3">
              <a:extLst>
                <a:ext uri="{FF2B5EF4-FFF2-40B4-BE49-F238E27FC236}">
                  <a16:creationId xmlns:a16="http://schemas.microsoft.com/office/drawing/2014/main" id="{749EF285-36DF-061C-31DE-80DB595595F7}"/>
                </a:ext>
              </a:extLst>
            </p:cNvPr>
            <p:cNvSpPr txBox="1"/>
            <p:nvPr/>
          </p:nvSpPr>
          <p:spPr>
            <a:xfrm>
              <a:off x="9893151" y="1993602"/>
              <a:ext cx="194313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To maintain the lifestyle I’m used to.</a:t>
              </a:r>
            </a:p>
          </p:txBody>
        </p:sp>
        <p:pic>
          <p:nvPicPr>
            <p:cNvPr id="28" name="Picture 27" descr="A green shield with a pound symbol on it&#10;&#10;Description automatically generated">
              <a:extLst>
                <a:ext uri="{FF2B5EF4-FFF2-40B4-BE49-F238E27FC236}">
                  <a16:creationId xmlns:a16="http://schemas.microsoft.com/office/drawing/2014/main" id="{C1DF65B3-A38F-2906-0731-3DA23BE6DE30}"/>
                </a:ext>
              </a:extLst>
            </p:cNvPr>
            <p:cNvPicPr>
              <a:picLocks noChangeAspect="1"/>
            </p:cNvPicPr>
            <p:nvPr/>
          </p:nvPicPr>
          <p:blipFill>
            <a:blip r:embed="rId3" cstate="print">
              <a:biLevel thresh="25000"/>
              <a:extLst>
                <a:ext uri="{28A0092B-C50C-407E-A947-70E740481C1C}">
                  <a14:useLocalDpi xmlns:a14="http://schemas.microsoft.com/office/drawing/2010/main"/>
                </a:ext>
              </a:extLst>
            </a:blip>
            <a:stretch>
              <a:fillRect/>
            </a:stretch>
          </p:blipFill>
          <p:spPr>
            <a:xfrm>
              <a:off x="3251591" y="1804911"/>
              <a:ext cx="792000" cy="792000"/>
            </a:xfrm>
            <a:prstGeom prst="rect">
              <a:avLst/>
            </a:prstGeom>
          </p:spPr>
        </p:pic>
        <p:pic>
          <p:nvPicPr>
            <p:cNvPr id="32" name="Picture 31" descr="A green arrow pointing to three arrows&#10;&#10;Description automatically generated">
              <a:extLst>
                <a:ext uri="{FF2B5EF4-FFF2-40B4-BE49-F238E27FC236}">
                  <a16:creationId xmlns:a16="http://schemas.microsoft.com/office/drawing/2014/main" id="{6BC7EF2D-5DA3-FE40-5988-D0608A57BA18}"/>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5876848" y="1801311"/>
              <a:ext cx="795600" cy="795600"/>
            </a:xfrm>
            <a:prstGeom prst="rect">
              <a:avLst/>
            </a:prstGeom>
          </p:spPr>
        </p:pic>
        <p:pic>
          <p:nvPicPr>
            <p:cNvPr id="34" name="Picture 33" descr="A green palm tree on a black background&#10;&#10;Description automatically generated">
              <a:extLst>
                <a:ext uri="{FF2B5EF4-FFF2-40B4-BE49-F238E27FC236}">
                  <a16:creationId xmlns:a16="http://schemas.microsoft.com/office/drawing/2014/main" id="{214EED27-DC60-88DA-1A24-B17632FE5C2D}"/>
                </a:ext>
              </a:extLst>
            </p:cNvPr>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8785437" y="1765650"/>
              <a:ext cx="792000" cy="792000"/>
            </a:xfrm>
            <a:prstGeom prst="rect">
              <a:avLst/>
            </a:prstGeom>
          </p:spPr>
        </p:pic>
      </p:grpSp>
      <p:grpSp>
        <p:nvGrpSpPr>
          <p:cNvPr id="21" name="Group 20">
            <a:extLst>
              <a:ext uri="{FF2B5EF4-FFF2-40B4-BE49-F238E27FC236}">
                <a16:creationId xmlns:a16="http://schemas.microsoft.com/office/drawing/2014/main" id="{04D668A6-FE95-8CE7-264C-D0A898C0D631}"/>
              </a:ext>
            </a:extLst>
          </p:cNvPr>
          <p:cNvGrpSpPr/>
          <p:nvPr/>
        </p:nvGrpSpPr>
        <p:grpSpPr>
          <a:xfrm>
            <a:off x="254976" y="3035330"/>
            <a:ext cx="11937023" cy="1357998"/>
            <a:chOff x="254976" y="3035330"/>
            <a:chExt cx="11937023" cy="1357998"/>
          </a:xfrm>
        </p:grpSpPr>
        <p:sp>
          <p:nvSpPr>
            <p:cNvPr id="7" name="Rectangle 6">
              <a:extLst>
                <a:ext uri="{FF2B5EF4-FFF2-40B4-BE49-F238E27FC236}">
                  <a16:creationId xmlns:a16="http://schemas.microsoft.com/office/drawing/2014/main" id="{87C30B3C-8191-181C-8305-26272297CFFA}"/>
                </a:ext>
              </a:extLst>
            </p:cNvPr>
            <p:cNvSpPr/>
            <p:nvPr/>
          </p:nvSpPr>
          <p:spPr>
            <a:xfrm>
              <a:off x="254976" y="3035330"/>
              <a:ext cx="11937023" cy="1357998"/>
            </a:xfrm>
            <a:prstGeom prst="rect">
              <a:avLst/>
            </a:prstGeom>
            <a:solidFill>
              <a:srgbClr val="6DB4B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54CCAD66-A97D-6C08-4E46-FE3FE9FCCA73}"/>
                </a:ext>
              </a:extLst>
            </p:cNvPr>
            <p:cNvSpPr>
              <a:spLocks noChangeAspect="1"/>
            </p:cNvSpPr>
            <p:nvPr/>
          </p:nvSpPr>
          <p:spPr>
            <a:xfrm>
              <a:off x="3083499" y="3151525"/>
              <a:ext cx="1128185" cy="1128185"/>
            </a:xfrm>
            <a:prstGeom prst="ellipse">
              <a:avLst/>
            </a:prstGeom>
            <a:solidFill>
              <a:srgbClr val="6DB4B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39E7BE92-FF61-8403-5986-6391C58E852A}"/>
                </a:ext>
              </a:extLst>
            </p:cNvPr>
            <p:cNvSpPr txBox="1"/>
            <p:nvPr/>
          </p:nvSpPr>
          <p:spPr>
            <a:xfrm>
              <a:off x="4398057" y="3521003"/>
              <a:ext cx="2428851"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Becoming a financial burden on others.</a:t>
              </a:r>
            </a:p>
          </p:txBody>
        </p:sp>
        <p:sp>
          <p:nvSpPr>
            <p:cNvPr id="22" name="TextBox 21">
              <a:extLst>
                <a:ext uri="{FF2B5EF4-FFF2-40B4-BE49-F238E27FC236}">
                  <a16:creationId xmlns:a16="http://schemas.microsoft.com/office/drawing/2014/main" id="{B8F8BA43-B58A-23A1-180A-82E02EAE0472}"/>
                </a:ext>
              </a:extLst>
            </p:cNvPr>
            <p:cNvSpPr txBox="1"/>
            <p:nvPr/>
          </p:nvSpPr>
          <p:spPr>
            <a:xfrm>
              <a:off x="947739" y="3624865"/>
              <a:ext cx="183383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6DB4BA"/>
                  </a:solidFill>
                  <a:effectLst/>
                  <a:uLnTx/>
                  <a:uFillTx/>
                  <a:latin typeface="Arial"/>
                  <a:ea typeface="+mn-ea"/>
                  <a:cs typeface="+mn-cs"/>
                </a:rPr>
                <a:t>I want to avoid…</a:t>
              </a:r>
            </a:p>
          </p:txBody>
        </p:sp>
        <p:pic>
          <p:nvPicPr>
            <p:cNvPr id="36" name="Picture 35" descr="A green line art of a person working at a desk with a computer&#10;&#10;Description automatically generated">
              <a:extLst>
                <a:ext uri="{FF2B5EF4-FFF2-40B4-BE49-F238E27FC236}">
                  <a16:creationId xmlns:a16="http://schemas.microsoft.com/office/drawing/2014/main" id="{EB102AB1-107C-5C80-C1FD-4DF90761EAA8}"/>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3285916" y="3353942"/>
              <a:ext cx="723350" cy="723350"/>
            </a:xfrm>
            <a:prstGeom prst="rect">
              <a:avLst/>
            </a:prstGeom>
          </p:spPr>
        </p:pic>
      </p:grpSp>
      <p:grpSp>
        <p:nvGrpSpPr>
          <p:cNvPr id="23" name="Group 22">
            <a:extLst>
              <a:ext uri="{FF2B5EF4-FFF2-40B4-BE49-F238E27FC236}">
                <a16:creationId xmlns:a16="http://schemas.microsoft.com/office/drawing/2014/main" id="{5F3C0EB5-BF36-8A96-79BE-A7FE7FE34329}"/>
              </a:ext>
            </a:extLst>
          </p:cNvPr>
          <p:cNvGrpSpPr/>
          <p:nvPr/>
        </p:nvGrpSpPr>
        <p:grpSpPr>
          <a:xfrm>
            <a:off x="254976" y="4543982"/>
            <a:ext cx="11937023" cy="1357998"/>
            <a:chOff x="254976" y="4543982"/>
            <a:chExt cx="11937023" cy="1357998"/>
          </a:xfrm>
        </p:grpSpPr>
        <p:sp>
          <p:nvSpPr>
            <p:cNvPr id="8" name="Rectangle 7">
              <a:extLst>
                <a:ext uri="{FF2B5EF4-FFF2-40B4-BE49-F238E27FC236}">
                  <a16:creationId xmlns:a16="http://schemas.microsoft.com/office/drawing/2014/main" id="{657D2444-A33C-952A-7DB9-A75BD813C708}"/>
                </a:ext>
              </a:extLst>
            </p:cNvPr>
            <p:cNvSpPr/>
            <p:nvPr/>
          </p:nvSpPr>
          <p:spPr>
            <a:xfrm>
              <a:off x="254976" y="4543982"/>
              <a:ext cx="11937023" cy="1357998"/>
            </a:xfrm>
            <a:prstGeom prst="rect">
              <a:avLst/>
            </a:prstGeom>
            <a:solidFill>
              <a:srgbClr val="D68063">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Oval 16">
              <a:extLst>
                <a:ext uri="{FF2B5EF4-FFF2-40B4-BE49-F238E27FC236}">
                  <a16:creationId xmlns:a16="http://schemas.microsoft.com/office/drawing/2014/main" id="{E591734B-EBEB-3F1C-E9B0-F8D6D4CF15C1}"/>
                </a:ext>
              </a:extLst>
            </p:cNvPr>
            <p:cNvSpPr>
              <a:spLocks noChangeAspect="1"/>
            </p:cNvSpPr>
            <p:nvPr/>
          </p:nvSpPr>
          <p:spPr>
            <a:xfrm>
              <a:off x="3083499" y="4630759"/>
              <a:ext cx="1128185" cy="1128185"/>
            </a:xfrm>
            <a:prstGeom prst="ellipse">
              <a:avLst/>
            </a:prstGeom>
            <a:solidFill>
              <a:srgbClr val="D6806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Oval 19">
              <a:extLst>
                <a:ext uri="{FF2B5EF4-FFF2-40B4-BE49-F238E27FC236}">
                  <a16:creationId xmlns:a16="http://schemas.microsoft.com/office/drawing/2014/main" id="{E2927E44-392F-8E4B-3DBA-0B09D043A3CF}"/>
                </a:ext>
              </a:extLst>
            </p:cNvPr>
            <p:cNvSpPr>
              <a:spLocks noChangeAspect="1"/>
            </p:cNvSpPr>
            <p:nvPr/>
          </p:nvSpPr>
          <p:spPr>
            <a:xfrm>
              <a:off x="6672448" y="4630759"/>
              <a:ext cx="1128185" cy="1128185"/>
            </a:xfrm>
            <a:prstGeom prst="ellipse">
              <a:avLst/>
            </a:prstGeom>
            <a:solidFill>
              <a:srgbClr val="D6806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146B186A-E114-1EC3-9D60-C4105349EC63}"/>
                </a:ext>
              </a:extLst>
            </p:cNvPr>
            <p:cNvSpPr txBox="1"/>
            <p:nvPr/>
          </p:nvSpPr>
          <p:spPr>
            <a:xfrm>
              <a:off x="4360891" y="4977309"/>
              <a:ext cx="1679946"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Live happily in retirement.</a:t>
              </a:r>
            </a:p>
          </p:txBody>
        </p:sp>
        <p:sp>
          <p:nvSpPr>
            <p:cNvPr id="18" name="TextBox 17">
              <a:extLst>
                <a:ext uri="{FF2B5EF4-FFF2-40B4-BE49-F238E27FC236}">
                  <a16:creationId xmlns:a16="http://schemas.microsoft.com/office/drawing/2014/main" id="{722059CA-29D9-9462-5067-CF9D5DA003B8}"/>
                </a:ext>
              </a:extLst>
            </p:cNvPr>
            <p:cNvSpPr txBox="1"/>
            <p:nvPr/>
          </p:nvSpPr>
          <p:spPr>
            <a:xfrm>
              <a:off x="8014313" y="4977309"/>
              <a:ext cx="273105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Have a long retirement and have the money to cover it.</a:t>
              </a:r>
            </a:p>
          </p:txBody>
        </p:sp>
        <p:sp>
          <p:nvSpPr>
            <p:cNvPr id="19" name="TextBox 18">
              <a:extLst>
                <a:ext uri="{FF2B5EF4-FFF2-40B4-BE49-F238E27FC236}">
                  <a16:creationId xmlns:a16="http://schemas.microsoft.com/office/drawing/2014/main" id="{03564B45-0547-AEB7-8C35-165AF359B62F}"/>
                </a:ext>
              </a:extLst>
            </p:cNvPr>
            <p:cNvSpPr txBox="1"/>
            <p:nvPr/>
          </p:nvSpPr>
          <p:spPr>
            <a:xfrm>
              <a:off x="947739" y="5073266"/>
              <a:ext cx="167994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D68063"/>
                  </a:solidFill>
                  <a:effectLst/>
                  <a:uLnTx/>
                  <a:uFillTx/>
                  <a:latin typeface="Arial"/>
                  <a:ea typeface="+mn-ea"/>
                  <a:cs typeface="+mn-cs"/>
                </a:rPr>
                <a:t>I’m hoping to…</a:t>
              </a:r>
            </a:p>
          </p:txBody>
        </p:sp>
        <p:pic>
          <p:nvPicPr>
            <p:cNvPr id="38" name="Picture 37" descr="A green outline of a person reading a book&#10;&#10;Description automatically generated">
              <a:extLst>
                <a:ext uri="{FF2B5EF4-FFF2-40B4-BE49-F238E27FC236}">
                  <a16:creationId xmlns:a16="http://schemas.microsoft.com/office/drawing/2014/main" id="{0B8FF5D4-B0FD-881C-D936-581625B545E9}"/>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3285916" y="4827530"/>
              <a:ext cx="792000" cy="792000"/>
            </a:xfrm>
            <a:prstGeom prst="rect">
              <a:avLst/>
            </a:prstGeom>
          </p:spPr>
        </p:pic>
        <p:pic>
          <p:nvPicPr>
            <p:cNvPr id="40" name="Picture 39" descr="A green and black rocking chair&#10;&#10;Description automatically generated">
              <a:extLst>
                <a:ext uri="{FF2B5EF4-FFF2-40B4-BE49-F238E27FC236}">
                  <a16:creationId xmlns:a16="http://schemas.microsoft.com/office/drawing/2014/main" id="{66A3346C-C3A8-9C32-1878-80A8B1FFB21F}"/>
                </a:ext>
              </a:extLst>
            </p:cNvPr>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a:off x="6907934" y="4798851"/>
              <a:ext cx="792000" cy="792000"/>
            </a:xfrm>
            <a:prstGeom prst="rect">
              <a:avLst/>
            </a:prstGeom>
          </p:spPr>
        </p:pic>
      </p:grpSp>
    </p:spTree>
    <p:extLst>
      <p:ext uri="{BB962C8B-B14F-4D97-AF65-F5344CB8AC3E}">
        <p14:creationId xmlns:p14="http://schemas.microsoft.com/office/powerpoint/2010/main" val="95862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A46E761A-A15D-193E-F001-BB13783CDE08}"/>
              </a:ext>
            </a:extLst>
          </p:cNvPr>
          <p:cNvSpPr>
            <a:spLocks/>
          </p:cNvSpPr>
          <p:nvPr/>
        </p:nvSpPr>
        <p:spPr bwMode="auto">
          <a:xfrm rot="16200000">
            <a:off x="0" y="4763"/>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chemeClr val="accent6">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itle 2">
            <a:extLst>
              <a:ext uri="{FF2B5EF4-FFF2-40B4-BE49-F238E27FC236}">
                <a16:creationId xmlns:a16="http://schemas.microsoft.com/office/drawing/2014/main" id="{E049A3E4-85A7-7AF4-6BDB-32306B6A6978}"/>
              </a:ext>
            </a:extLst>
          </p:cNvPr>
          <p:cNvSpPr txBox="1">
            <a:spLocks/>
          </p:cNvSpPr>
          <p:nvPr/>
        </p:nvSpPr>
        <p:spPr>
          <a:xfrm>
            <a:off x="6245582" y="2228699"/>
            <a:ext cx="4865512" cy="1118293"/>
          </a:xfrm>
          <a:prstGeom prst="rect">
            <a:avLst/>
          </a:prstGeom>
        </p:spPr>
        <p:txBody>
          <a:bodyPr vert="horz" lIns="0" tIns="0" rIns="0" bIns="0" rtlCol="0" anchor="b" anchorCtr="0">
            <a:noAutofit/>
          </a:bodyPr>
          <a:lstStyle>
            <a:lvl1pPr algn="l" defTabSz="914377" rtl="0" eaLnBrk="1" latinLnBrk="0" hangingPunct="1">
              <a:lnSpc>
                <a:spcPct val="90000"/>
              </a:lnSpc>
              <a:spcBef>
                <a:spcPct val="0"/>
              </a:spcBef>
              <a:buNone/>
              <a:defRPr sz="26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F7B3F"/>
                </a:solidFill>
                <a:effectLst/>
                <a:uLnTx/>
                <a:uFillTx/>
                <a:latin typeface="Arial" panose="020B0604020202020204" pitchFamily="34" charset="0"/>
                <a:ea typeface="Open Sans SemiBold" panose="020B0706030804020204" pitchFamily="34" charset="0"/>
                <a:cs typeface="Arial" panose="020B0604020202020204" pitchFamily="34" charset="0"/>
              </a:rPr>
              <a:t>The essential steps to retirement planning</a:t>
            </a:r>
          </a:p>
        </p:txBody>
      </p:sp>
      <p:grpSp>
        <p:nvGrpSpPr>
          <p:cNvPr id="6" name="Group 5">
            <a:extLst>
              <a:ext uri="{FF2B5EF4-FFF2-40B4-BE49-F238E27FC236}">
                <a16:creationId xmlns:a16="http://schemas.microsoft.com/office/drawing/2014/main" id="{8755C607-6800-F960-EAD2-5FEBE1CE2755}"/>
              </a:ext>
            </a:extLst>
          </p:cNvPr>
          <p:cNvGrpSpPr/>
          <p:nvPr/>
        </p:nvGrpSpPr>
        <p:grpSpPr>
          <a:xfrm>
            <a:off x="-3000" y="-10699"/>
            <a:ext cx="6870939" cy="6868697"/>
            <a:chOff x="-3000" y="-98165"/>
            <a:chExt cx="6958435" cy="6956164"/>
          </a:xfrm>
        </p:grpSpPr>
        <p:sp>
          <p:nvSpPr>
            <p:cNvPr id="7" name="Freeform 5">
              <a:extLst>
                <a:ext uri="{FF2B5EF4-FFF2-40B4-BE49-F238E27FC236}">
                  <a16:creationId xmlns:a16="http://schemas.microsoft.com/office/drawing/2014/main" id="{E050468E-C3E2-F6AC-E460-E4B9F69F3946}"/>
                </a:ext>
              </a:extLst>
            </p:cNvPr>
            <p:cNvSpPr>
              <a:spLocks/>
            </p:cNvSpPr>
            <p:nvPr/>
          </p:nvSpPr>
          <p:spPr bwMode="auto">
            <a:xfrm rot="10800000">
              <a:off x="-3000" y="-98165"/>
              <a:ext cx="6958435" cy="6956163"/>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rgbClr val="0F7B3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10">
              <a:extLst>
                <a:ext uri="{FF2B5EF4-FFF2-40B4-BE49-F238E27FC236}">
                  <a16:creationId xmlns:a16="http://schemas.microsoft.com/office/drawing/2014/main" id="{7BB1ED14-3817-5CD3-84FD-765678FF8078}"/>
                </a:ext>
              </a:extLst>
            </p:cNvPr>
            <p:cNvSpPr>
              <a:spLocks/>
            </p:cNvSpPr>
            <p:nvPr/>
          </p:nvSpPr>
          <p:spPr bwMode="auto">
            <a:xfrm>
              <a:off x="1037" y="3383954"/>
              <a:ext cx="3475180" cy="347404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9" name="AutoShape 8">
            <a:extLst>
              <a:ext uri="{FF2B5EF4-FFF2-40B4-BE49-F238E27FC236}">
                <a16:creationId xmlns:a16="http://schemas.microsoft.com/office/drawing/2014/main" id="{87A2AAD6-8AAC-8D6C-A596-FBAD6EC89B70}"/>
              </a:ext>
            </a:extLst>
          </p:cNvPr>
          <p:cNvSpPr>
            <a:spLocks noChangeAspect="1" noChangeArrowheads="1" noTextEdit="1"/>
          </p:cNvSpPr>
          <p:nvPr/>
        </p:nvSpPr>
        <p:spPr bwMode="auto">
          <a:xfrm>
            <a:off x="0" y="0"/>
            <a:ext cx="4865688" cy="48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11">
            <a:extLst>
              <a:ext uri="{FF2B5EF4-FFF2-40B4-BE49-F238E27FC236}">
                <a16:creationId xmlns:a16="http://schemas.microsoft.com/office/drawing/2014/main" id="{DE9614C3-8EFD-DC8F-50AC-CA6596B4E2CC}"/>
              </a:ext>
            </a:extLst>
          </p:cNvPr>
          <p:cNvSpPr>
            <a:spLocks/>
          </p:cNvSpPr>
          <p:nvPr/>
        </p:nvSpPr>
        <p:spPr bwMode="auto">
          <a:xfrm>
            <a:off x="0" y="4763"/>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Oval 11">
            <a:extLst>
              <a:ext uri="{FF2B5EF4-FFF2-40B4-BE49-F238E27FC236}">
                <a16:creationId xmlns:a16="http://schemas.microsoft.com/office/drawing/2014/main" id="{DB1CE331-8740-74BF-9C8F-B1C96842E73B}"/>
              </a:ext>
            </a:extLst>
          </p:cNvPr>
          <p:cNvSpPr>
            <a:spLocks noChangeAspect="1" noChangeArrowheads="1"/>
          </p:cNvSpPr>
          <p:nvPr/>
        </p:nvSpPr>
        <p:spPr bwMode="auto">
          <a:xfrm>
            <a:off x="4579412" y="2228699"/>
            <a:ext cx="1195774" cy="1198937"/>
          </a:xfrm>
          <a:prstGeom prst="ellipse">
            <a:avLst/>
          </a:prstGeom>
          <a:solidFill>
            <a:srgbClr val="6EB4B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6" name="Shape 3681">
            <a:extLst>
              <a:ext uri="{FF2B5EF4-FFF2-40B4-BE49-F238E27FC236}">
                <a16:creationId xmlns:a16="http://schemas.microsoft.com/office/drawing/2014/main" id="{C6A80DD7-0511-6E4D-AE90-54224EB0FA4B}"/>
              </a:ext>
            </a:extLst>
          </p:cNvPr>
          <p:cNvSpPr>
            <a:spLocks noChangeAspect="1"/>
          </p:cNvSpPr>
          <p:nvPr/>
        </p:nvSpPr>
        <p:spPr>
          <a:xfrm>
            <a:off x="4859387" y="2568058"/>
            <a:ext cx="635825" cy="520219"/>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5"/>
                  <a:pt x="879" y="4800"/>
                  <a:pt x="1964" y="4800"/>
                </a:cubicBezTo>
                <a:cubicBezTo>
                  <a:pt x="3048" y="4800"/>
                  <a:pt x="3927" y="3725"/>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5"/>
                  <a:pt x="879" y="13200"/>
                  <a:pt x="1964" y="13200"/>
                </a:cubicBezTo>
                <a:cubicBezTo>
                  <a:pt x="3048" y="13200"/>
                  <a:pt x="3927" y="12125"/>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5"/>
                  <a:pt x="6770" y="13200"/>
                  <a:pt x="7855" y="13200"/>
                </a:cubicBezTo>
                <a:lnTo>
                  <a:pt x="19636" y="13200"/>
                </a:lnTo>
                <a:cubicBezTo>
                  <a:pt x="20721" y="13200"/>
                  <a:pt x="21600" y="12125"/>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5"/>
                  <a:pt x="6770" y="21600"/>
                  <a:pt x="7855" y="21600"/>
                </a:cubicBezTo>
                <a:lnTo>
                  <a:pt x="19636" y="21600"/>
                </a:lnTo>
                <a:cubicBezTo>
                  <a:pt x="20721" y="21600"/>
                  <a:pt x="21600" y="20525"/>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5"/>
                  <a:pt x="21600" y="2400"/>
                </a:cubicBezTo>
                <a:cubicBezTo>
                  <a:pt x="21600" y="1075"/>
                  <a:pt x="20721" y="1"/>
                  <a:pt x="19636" y="1"/>
                </a:cubicBezTo>
                <a:lnTo>
                  <a:pt x="7855" y="1"/>
                </a:lnTo>
                <a:cubicBezTo>
                  <a:pt x="6770" y="1"/>
                  <a:pt x="5891" y="1075"/>
                  <a:pt x="5891" y="2400"/>
                </a:cubicBezTo>
                <a:cubicBezTo>
                  <a:pt x="5891" y="3725"/>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5"/>
                  <a:pt x="879" y="21600"/>
                  <a:pt x="1964" y="21600"/>
                </a:cubicBezTo>
                <a:cubicBezTo>
                  <a:pt x="3048" y="21600"/>
                  <a:pt x="3927" y="20525"/>
                  <a:pt x="3927" y="19200"/>
                </a:cubicBezTo>
                <a:cubicBezTo>
                  <a:pt x="3927" y="17875"/>
                  <a:pt x="3048" y="16800"/>
                  <a:pt x="1964" y="16800"/>
                </a:cubicBezTo>
              </a:path>
            </a:pathLst>
          </a:custGeom>
          <a:solidFill>
            <a:schemeClr val="bg1"/>
          </a:solidFill>
          <a:ln w="12700">
            <a:no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6137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38D76-ABED-FF89-2173-FCE67B48A9A0}"/>
            </a:ext>
          </a:extLst>
        </p:cNvPr>
        <p:cNvGrpSpPr/>
        <p:nvPr/>
      </p:nvGrpSpPr>
      <p:grpSpPr>
        <a:xfrm>
          <a:off x="0" y="0"/>
          <a:ext cx="0" cy="0"/>
          <a:chOff x="0" y="0"/>
          <a:chExt cx="0" cy="0"/>
        </a:xfrm>
      </p:grpSpPr>
      <p:pic>
        <p:nvPicPr>
          <p:cNvPr id="3" name="Picture 2" descr="A white and grey background&#10;&#10;Description automatically generated">
            <a:extLst>
              <a:ext uri="{FF2B5EF4-FFF2-40B4-BE49-F238E27FC236}">
                <a16:creationId xmlns:a16="http://schemas.microsoft.com/office/drawing/2014/main" id="{5D0ABF00-D366-1A75-AB01-88E384B1B554}"/>
              </a:ext>
            </a:extLst>
          </p:cNvPr>
          <p:cNvPicPr>
            <a:picLocks noChangeAspect="1"/>
          </p:cNvPicPr>
          <p:nvPr/>
        </p:nvPicPr>
        <p:blipFill rotWithShape="1">
          <a:blip r:embed="rId3">
            <a:extLst>
              <a:ext uri="{28A0092B-C50C-407E-A947-70E740481C1C}">
                <a14:useLocalDpi xmlns:a14="http://schemas.microsoft.com/office/drawing/2010/main" val="0"/>
              </a:ext>
            </a:extLst>
          </a:blip>
          <a:srcRect t="71828" r="28799" b="3795"/>
          <a:stretch/>
        </p:blipFill>
        <p:spPr>
          <a:xfrm>
            <a:off x="279143" y="1384735"/>
            <a:ext cx="11942674" cy="4088529"/>
          </a:xfrm>
          <a:prstGeom prst="rect">
            <a:avLst/>
          </a:prstGeom>
        </p:spPr>
      </p:pic>
      <p:cxnSp>
        <p:nvCxnSpPr>
          <p:cNvPr id="93" name="Straight Connector 92">
            <a:extLst>
              <a:ext uri="{FF2B5EF4-FFF2-40B4-BE49-F238E27FC236}">
                <a16:creationId xmlns:a16="http://schemas.microsoft.com/office/drawing/2014/main" id="{60B97691-D47C-3E2E-37E8-239537F51B14}"/>
              </a:ext>
            </a:extLst>
          </p:cNvPr>
          <p:cNvCxnSpPr>
            <a:cxnSpLocks/>
            <a:stCxn id="19" idx="6"/>
          </p:cNvCxnSpPr>
          <p:nvPr/>
        </p:nvCxnSpPr>
        <p:spPr>
          <a:xfrm>
            <a:off x="3058440" y="3196637"/>
            <a:ext cx="112925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823C3EE0-DB87-CA7B-F238-05014C11F4CF}"/>
              </a:ext>
            </a:extLst>
          </p:cNvPr>
          <p:cNvSpPr/>
          <p:nvPr/>
        </p:nvSpPr>
        <p:spPr>
          <a:xfrm>
            <a:off x="3623066" y="4373007"/>
            <a:ext cx="2340073" cy="580672"/>
          </a:xfrm>
          <a:prstGeom prst="rect">
            <a:avLst/>
          </a:prstGeom>
        </p:spPr>
        <p:txBody>
          <a:bodyPr wrap="square" lIns="91440" tIns="45720" rIns="91440" bIns="45720">
            <a:spAutoFit/>
          </a:bodyP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1670" b="1" i="0" u="none" strike="noStrike" kern="1200" cap="none" spc="0" normalizeH="0" baseline="0" noProof="0" dirty="0">
                <a:ln>
                  <a:noFill/>
                </a:ln>
                <a:solidFill>
                  <a:srgbClr val="6EB4BB"/>
                </a:solidFill>
                <a:effectLst/>
                <a:uLnTx/>
                <a:uFillTx/>
                <a:latin typeface="Arial"/>
                <a:ea typeface="+mn-ea"/>
                <a:cs typeface="+mn-cs"/>
              </a:rPr>
              <a:t>2. </a:t>
            </a:r>
            <a:r>
              <a:rPr kumimoji="0" lang="en-US" sz="1670" b="0" i="0" u="none" strike="noStrike" kern="1200" cap="none" spc="0" normalizeH="0" baseline="0" noProof="0" dirty="0">
                <a:ln>
                  <a:noFill/>
                </a:ln>
                <a:solidFill>
                  <a:srgbClr val="000000"/>
                </a:solidFill>
                <a:effectLst/>
                <a:uLnTx/>
                <a:uFillTx/>
                <a:latin typeface="Arial"/>
                <a:ea typeface="+mn-ea"/>
                <a:cs typeface="+mn-cs"/>
              </a:rPr>
              <a:t>Work out how much money you’ll need</a:t>
            </a:r>
          </a:p>
        </p:txBody>
      </p:sp>
      <p:sp>
        <p:nvSpPr>
          <p:cNvPr id="107" name="Rectangle 106">
            <a:extLst>
              <a:ext uri="{FF2B5EF4-FFF2-40B4-BE49-F238E27FC236}">
                <a16:creationId xmlns:a16="http://schemas.microsoft.com/office/drawing/2014/main" id="{F3BD0D96-686F-FC65-C870-2A3CFF620F6F}"/>
              </a:ext>
            </a:extLst>
          </p:cNvPr>
          <p:cNvSpPr/>
          <p:nvPr/>
        </p:nvSpPr>
        <p:spPr>
          <a:xfrm>
            <a:off x="998800" y="4373008"/>
            <a:ext cx="2092747" cy="580672"/>
          </a:xfrm>
          <a:prstGeom prst="rect">
            <a:avLst/>
          </a:prstGeom>
        </p:spPr>
        <p:txBody>
          <a:bodyPr wrap="square" lIns="91440" tIns="45720" rIns="91440" bIns="45720">
            <a:spAutoFit/>
          </a:bodyP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1670" b="1" i="0" u="none" strike="noStrike" kern="1200" cap="none" spc="0" normalizeH="0" baseline="0" noProof="0" dirty="0">
                <a:ln>
                  <a:noFill/>
                </a:ln>
                <a:solidFill>
                  <a:srgbClr val="169F50"/>
                </a:solidFill>
                <a:effectLst/>
                <a:uLnTx/>
                <a:uFillTx/>
                <a:latin typeface="Arial"/>
                <a:ea typeface="+mn-ea"/>
                <a:cs typeface="+mn-cs"/>
              </a:rPr>
              <a:t>1. </a:t>
            </a:r>
            <a:r>
              <a:rPr kumimoji="0" lang="en-US" sz="1670" b="0" i="0" u="none" strike="noStrike" kern="1200" cap="none" spc="0" normalizeH="0" baseline="0" noProof="0" dirty="0">
                <a:ln>
                  <a:noFill/>
                </a:ln>
                <a:solidFill>
                  <a:srgbClr val="000000"/>
                </a:solidFill>
                <a:effectLst/>
                <a:uLnTx/>
                <a:uFillTx/>
                <a:latin typeface="Arial"/>
                <a:ea typeface="+mn-ea"/>
                <a:cs typeface="+mn-cs"/>
              </a:rPr>
              <a:t>Establish your retirement goals</a:t>
            </a:r>
          </a:p>
        </p:txBody>
      </p:sp>
      <p:sp>
        <p:nvSpPr>
          <p:cNvPr id="2" name="Title 1">
            <a:extLst>
              <a:ext uri="{FF2B5EF4-FFF2-40B4-BE49-F238E27FC236}">
                <a16:creationId xmlns:a16="http://schemas.microsoft.com/office/drawing/2014/main" id="{DB71E74C-3816-7308-D309-0BA6E62E7BC9}"/>
              </a:ext>
            </a:extLst>
          </p:cNvPr>
          <p:cNvSpPr>
            <a:spLocks noGrp="1"/>
          </p:cNvSpPr>
          <p:nvPr>
            <p:ph type="title"/>
          </p:nvPr>
        </p:nvSpPr>
        <p:spPr/>
        <p:txBody>
          <a:bodyPr/>
          <a:lstStyle/>
          <a:p>
            <a:r>
              <a:rPr lang="en-GB" dirty="0"/>
              <a:t>Your 4 essential steps to retirement planning</a:t>
            </a:r>
          </a:p>
        </p:txBody>
      </p:sp>
      <p:cxnSp>
        <p:nvCxnSpPr>
          <p:cNvPr id="13" name="Straight Connector 12">
            <a:extLst>
              <a:ext uri="{FF2B5EF4-FFF2-40B4-BE49-F238E27FC236}">
                <a16:creationId xmlns:a16="http://schemas.microsoft.com/office/drawing/2014/main" id="{47B69B05-927A-95D7-A0B6-EB05F870E829}"/>
              </a:ext>
            </a:extLst>
          </p:cNvPr>
          <p:cNvCxnSpPr>
            <a:cxnSpLocks/>
            <a:stCxn id="5" idx="6"/>
            <a:endCxn id="6" idx="2"/>
          </p:cNvCxnSpPr>
          <p:nvPr/>
        </p:nvCxnSpPr>
        <p:spPr>
          <a:xfrm>
            <a:off x="5730703" y="3196637"/>
            <a:ext cx="697487" cy="115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384266-D329-69D6-8802-2592FEB9C9B8}"/>
              </a:ext>
            </a:extLst>
          </p:cNvPr>
          <p:cNvCxnSpPr>
            <a:cxnSpLocks/>
          </p:cNvCxnSpPr>
          <p:nvPr/>
        </p:nvCxnSpPr>
        <p:spPr>
          <a:xfrm>
            <a:off x="8402966" y="3193059"/>
            <a:ext cx="697487" cy="115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05A2C6E-5402-089C-A466-15DFD453A3A2}"/>
              </a:ext>
            </a:extLst>
          </p:cNvPr>
          <p:cNvSpPr/>
          <p:nvPr/>
        </p:nvSpPr>
        <p:spPr>
          <a:xfrm>
            <a:off x="6419851" y="4381923"/>
            <a:ext cx="2092747" cy="580672"/>
          </a:xfrm>
          <a:prstGeom prst="rect">
            <a:avLst/>
          </a:prstGeom>
        </p:spPr>
        <p:txBody>
          <a:bodyPr wrap="square" lIns="91440" tIns="45720" rIns="91440" bIns="45720">
            <a:spAutoFit/>
          </a:bodyP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1670" b="1" i="0" u="none" strike="noStrike" kern="1200" cap="none" spc="0" normalizeH="0" baseline="0" noProof="0" dirty="0">
                <a:ln>
                  <a:noFill/>
                </a:ln>
                <a:solidFill>
                  <a:srgbClr val="D68063"/>
                </a:solidFill>
                <a:effectLst/>
                <a:uLnTx/>
                <a:uFillTx/>
                <a:latin typeface="Arial"/>
                <a:ea typeface="+mn-ea"/>
                <a:cs typeface="+mn-cs"/>
              </a:rPr>
              <a:t>3. </a:t>
            </a:r>
            <a:r>
              <a:rPr kumimoji="0" lang="en-US" sz="1670" b="0" i="0" u="none" strike="noStrike" kern="1200" cap="none" spc="0" normalizeH="0" baseline="0" noProof="0" dirty="0">
                <a:ln>
                  <a:noFill/>
                </a:ln>
                <a:solidFill>
                  <a:srgbClr val="000000"/>
                </a:solidFill>
                <a:effectLst/>
                <a:uLnTx/>
                <a:uFillTx/>
                <a:latin typeface="Arial"/>
                <a:ea typeface="+mn-ea"/>
                <a:cs typeface="+mn-cs"/>
              </a:rPr>
              <a:t>Assess your income options</a:t>
            </a:r>
          </a:p>
        </p:txBody>
      </p:sp>
      <p:sp>
        <p:nvSpPr>
          <p:cNvPr id="27" name="Rectangle 26">
            <a:extLst>
              <a:ext uri="{FF2B5EF4-FFF2-40B4-BE49-F238E27FC236}">
                <a16:creationId xmlns:a16="http://schemas.microsoft.com/office/drawing/2014/main" id="{4480FCB6-2210-0762-EC69-F049F785447B}"/>
              </a:ext>
            </a:extLst>
          </p:cNvPr>
          <p:cNvSpPr/>
          <p:nvPr/>
        </p:nvSpPr>
        <p:spPr>
          <a:xfrm>
            <a:off x="9100453" y="4381923"/>
            <a:ext cx="2092747" cy="580672"/>
          </a:xfrm>
          <a:prstGeom prst="rect">
            <a:avLst/>
          </a:prstGeom>
        </p:spPr>
        <p:txBody>
          <a:bodyPr wrap="square" lIns="91440" tIns="45720" rIns="91440" bIns="45720">
            <a:spAutoFit/>
          </a:bodyP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1670" b="1" i="0" u="none" strike="noStrike" kern="1200" cap="none" spc="0" normalizeH="0" baseline="0" noProof="0" dirty="0">
                <a:ln>
                  <a:noFill/>
                </a:ln>
                <a:solidFill>
                  <a:srgbClr val="81284B"/>
                </a:solidFill>
                <a:effectLst/>
                <a:uLnTx/>
                <a:uFillTx/>
                <a:latin typeface="Arial"/>
                <a:ea typeface="+mn-ea"/>
                <a:cs typeface="+mn-cs"/>
              </a:rPr>
              <a:t>4. </a:t>
            </a:r>
            <a:r>
              <a:rPr kumimoji="0" lang="en-US" sz="1670" b="0" i="0" u="none" strike="noStrike" kern="1200" cap="none" spc="0" normalizeH="0" baseline="0" noProof="0" dirty="0">
                <a:ln>
                  <a:noFill/>
                </a:ln>
                <a:solidFill>
                  <a:srgbClr val="000000"/>
                </a:solidFill>
                <a:effectLst/>
                <a:uLnTx/>
                <a:uFillTx/>
                <a:latin typeface="Arial"/>
                <a:ea typeface="+mn-ea"/>
                <a:cs typeface="+mn-cs"/>
              </a:rPr>
              <a:t>Consider tax implications</a:t>
            </a:r>
          </a:p>
        </p:txBody>
      </p:sp>
      <p:grpSp>
        <p:nvGrpSpPr>
          <p:cNvPr id="4" name="Group 3">
            <a:extLst>
              <a:ext uri="{FF2B5EF4-FFF2-40B4-BE49-F238E27FC236}">
                <a16:creationId xmlns:a16="http://schemas.microsoft.com/office/drawing/2014/main" id="{FB7A484B-E14B-23D3-6745-2645A4A070C2}"/>
              </a:ext>
            </a:extLst>
          </p:cNvPr>
          <p:cNvGrpSpPr/>
          <p:nvPr/>
        </p:nvGrpSpPr>
        <p:grpSpPr>
          <a:xfrm>
            <a:off x="1083664" y="2206637"/>
            <a:ext cx="1974776" cy="1980000"/>
            <a:chOff x="1083664" y="2206637"/>
            <a:chExt cx="1974776" cy="1980000"/>
          </a:xfrm>
        </p:grpSpPr>
        <p:sp>
          <p:nvSpPr>
            <p:cNvPr id="19" name="Oval 18">
              <a:extLst>
                <a:ext uri="{FF2B5EF4-FFF2-40B4-BE49-F238E27FC236}">
                  <a16:creationId xmlns:a16="http://schemas.microsoft.com/office/drawing/2014/main" id="{8639A216-26C3-EF23-0240-8F2CE2C1F483}"/>
                </a:ext>
              </a:extLst>
            </p:cNvPr>
            <p:cNvSpPr>
              <a:spLocks noChangeAspect="1" noChangeArrowheads="1"/>
            </p:cNvSpPr>
            <p:nvPr/>
          </p:nvSpPr>
          <p:spPr bwMode="auto">
            <a:xfrm>
              <a:off x="1083664" y="2206637"/>
              <a:ext cx="1974776" cy="1980000"/>
            </a:xfrm>
            <a:prstGeom prst="ellipse">
              <a:avLst/>
            </a:prstGeom>
            <a:solidFill>
              <a:srgbClr val="169F50"/>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38" name="Picture 37" descr="A white line drawing of a dart board&#10;&#10;Description automatically generated">
              <a:extLst>
                <a:ext uri="{FF2B5EF4-FFF2-40B4-BE49-F238E27FC236}">
                  <a16:creationId xmlns:a16="http://schemas.microsoft.com/office/drawing/2014/main" id="{81B3CE16-FD31-C7BB-FE58-A9CDF97FB6E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47636" y="2693407"/>
              <a:ext cx="968400" cy="968400"/>
            </a:xfrm>
            <a:prstGeom prst="rect">
              <a:avLst/>
            </a:prstGeom>
          </p:spPr>
        </p:pic>
      </p:grpSp>
      <p:grpSp>
        <p:nvGrpSpPr>
          <p:cNvPr id="9" name="Group 8">
            <a:extLst>
              <a:ext uri="{FF2B5EF4-FFF2-40B4-BE49-F238E27FC236}">
                <a16:creationId xmlns:a16="http://schemas.microsoft.com/office/drawing/2014/main" id="{34248840-73E8-7BE2-4017-1CE8886C6969}"/>
              </a:ext>
            </a:extLst>
          </p:cNvPr>
          <p:cNvGrpSpPr/>
          <p:nvPr/>
        </p:nvGrpSpPr>
        <p:grpSpPr>
          <a:xfrm>
            <a:off x="6428190" y="2207795"/>
            <a:ext cx="1974776" cy="1980000"/>
            <a:chOff x="6428190" y="2207795"/>
            <a:chExt cx="1974776" cy="1980000"/>
          </a:xfrm>
        </p:grpSpPr>
        <p:sp>
          <p:nvSpPr>
            <p:cNvPr id="6" name="Oval 5">
              <a:extLst>
                <a:ext uri="{FF2B5EF4-FFF2-40B4-BE49-F238E27FC236}">
                  <a16:creationId xmlns:a16="http://schemas.microsoft.com/office/drawing/2014/main" id="{1650CAD6-04CB-F574-D389-FFFBA1B31AB2}"/>
                </a:ext>
              </a:extLst>
            </p:cNvPr>
            <p:cNvSpPr>
              <a:spLocks noChangeAspect="1" noChangeArrowheads="1"/>
            </p:cNvSpPr>
            <p:nvPr/>
          </p:nvSpPr>
          <p:spPr bwMode="auto">
            <a:xfrm>
              <a:off x="6428190" y="2207795"/>
              <a:ext cx="1974776" cy="1980000"/>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42" name="Picture 41" descr="A hand pointing at a check box&#10;&#10;Description automatically generated">
              <a:extLst>
                <a:ext uri="{FF2B5EF4-FFF2-40B4-BE49-F238E27FC236}">
                  <a16:creationId xmlns:a16="http://schemas.microsoft.com/office/drawing/2014/main" id="{314F5DFC-7146-3B6B-D1A1-DCDF47701F0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24484" y="2711795"/>
              <a:ext cx="972000" cy="972000"/>
            </a:xfrm>
            <a:prstGeom prst="rect">
              <a:avLst/>
            </a:prstGeom>
          </p:spPr>
        </p:pic>
      </p:grpSp>
      <p:grpSp>
        <p:nvGrpSpPr>
          <p:cNvPr id="10" name="Group 9">
            <a:extLst>
              <a:ext uri="{FF2B5EF4-FFF2-40B4-BE49-F238E27FC236}">
                <a16:creationId xmlns:a16="http://schemas.microsoft.com/office/drawing/2014/main" id="{F45EB541-F6CC-0D62-41D9-AF0BF8056AF3}"/>
              </a:ext>
            </a:extLst>
          </p:cNvPr>
          <p:cNvGrpSpPr/>
          <p:nvPr/>
        </p:nvGrpSpPr>
        <p:grpSpPr>
          <a:xfrm>
            <a:off x="9100454" y="2204217"/>
            <a:ext cx="1974776" cy="1980000"/>
            <a:chOff x="9100454" y="2204217"/>
            <a:chExt cx="1974776" cy="1980000"/>
          </a:xfrm>
        </p:grpSpPr>
        <p:sp>
          <p:nvSpPr>
            <p:cNvPr id="7" name="Oval 6">
              <a:extLst>
                <a:ext uri="{FF2B5EF4-FFF2-40B4-BE49-F238E27FC236}">
                  <a16:creationId xmlns:a16="http://schemas.microsoft.com/office/drawing/2014/main" id="{04156DE0-35C4-2CF0-6EF1-C811082BF0A3}"/>
                </a:ext>
              </a:extLst>
            </p:cNvPr>
            <p:cNvSpPr>
              <a:spLocks noChangeAspect="1" noChangeArrowheads="1"/>
            </p:cNvSpPr>
            <p:nvPr/>
          </p:nvSpPr>
          <p:spPr bwMode="auto">
            <a:xfrm>
              <a:off x="9100454" y="2204217"/>
              <a:ext cx="1974776" cy="1980000"/>
            </a:xfrm>
            <a:prstGeom prst="ellipse">
              <a:avLst/>
            </a:prstGeom>
            <a:solidFill>
              <a:srgbClr val="81284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44" name="Picture 43" descr="A white line drawing of a paper with a percent sign&#10;&#10;Description automatically generated">
              <a:extLst>
                <a:ext uri="{FF2B5EF4-FFF2-40B4-BE49-F238E27FC236}">
                  <a16:creationId xmlns:a16="http://schemas.microsoft.com/office/drawing/2014/main" id="{C7E793FD-F6CC-134B-25AE-FEC9EBB3301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60826" y="2705259"/>
              <a:ext cx="972000" cy="972000"/>
            </a:xfrm>
            <a:prstGeom prst="rect">
              <a:avLst/>
            </a:prstGeom>
          </p:spPr>
        </p:pic>
      </p:grpSp>
      <p:grpSp>
        <p:nvGrpSpPr>
          <p:cNvPr id="8" name="Group 7">
            <a:extLst>
              <a:ext uri="{FF2B5EF4-FFF2-40B4-BE49-F238E27FC236}">
                <a16:creationId xmlns:a16="http://schemas.microsoft.com/office/drawing/2014/main" id="{4C08EBD4-0EE7-0BA1-A4F1-3F99F33284DE}"/>
              </a:ext>
            </a:extLst>
          </p:cNvPr>
          <p:cNvGrpSpPr/>
          <p:nvPr/>
        </p:nvGrpSpPr>
        <p:grpSpPr>
          <a:xfrm>
            <a:off x="3755927" y="2206637"/>
            <a:ext cx="1974776" cy="1980000"/>
            <a:chOff x="3755927" y="2206637"/>
            <a:chExt cx="1974776" cy="1980000"/>
          </a:xfrm>
        </p:grpSpPr>
        <p:sp>
          <p:nvSpPr>
            <p:cNvPr id="5" name="Oval 4">
              <a:extLst>
                <a:ext uri="{FF2B5EF4-FFF2-40B4-BE49-F238E27FC236}">
                  <a16:creationId xmlns:a16="http://schemas.microsoft.com/office/drawing/2014/main" id="{9196ADC1-DE15-D6EE-5DF9-80CA9C84DDC8}"/>
                </a:ext>
              </a:extLst>
            </p:cNvPr>
            <p:cNvSpPr>
              <a:spLocks noChangeAspect="1" noChangeArrowheads="1"/>
            </p:cNvSpPr>
            <p:nvPr/>
          </p:nvSpPr>
          <p:spPr bwMode="auto">
            <a:xfrm>
              <a:off x="3755927" y="2206637"/>
              <a:ext cx="1974776" cy="1980000"/>
            </a:xfrm>
            <a:prstGeom prst="ellipse">
              <a:avLst/>
            </a:prstGeom>
            <a:solidFill>
              <a:srgbClr val="6EB4B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11" name="Picture 10" descr="A white line drawing of a coin on a stack of coins&#10;&#10;Description automatically generated">
              <a:extLst>
                <a:ext uri="{FF2B5EF4-FFF2-40B4-BE49-F238E27FC236}">
                  <a16:creationId xmlns:a16="http://schemas.microsoft.com/office/drawing/2014/main" id="{EC1C5657-32A7-F8FB-8D30-AD01C8134B5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257315" y="2705259"/>
              <a:ext cx="972000" cy="972000"/>
            </a:xfrm>
            <a:prstGeom prst="rect">
              <a:avLst/>
            </a:prstGeom>
          </p:spPr>
        </p:pic>
      </p:grpSp>
    </p:spTree>
    <p:extLst>
      <p:ext uri="{BB962C8B-B14F-4D97-AF65-F5344CB8AC3E}">
        <p14:creationId xmlns:p14="http://schemas.microsoft.com/office/powerpoint/2010/main" val="291695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3"/>
                                        </p:tgtEl>
                                        <p:attrNameLst>
                                          <p:attrName>style.visibility</p:attrName>
                                        </p:attrNameLst>
                                      </p:cBhvr>
                                      <p:to>
                                        <p:strVal val="visible"/>
                                      </p:to>
                                    </p:set>
                                    <p:anim calcmode="lin" valueType="num">
                                      <p:cBhvr additive="base">
                                        <p:cTn id="11" dur="500" fill="hold"/>
                                        <p:tgtEl>
                                          <p:spTgt spid="93"/>
                                        </p:tgtEl>
                                        <p:attrNameLst>
                                          <p:attrName>ppt_x</p:attrName>
                                        </p:attrNameLst>
                                      </p:cBhvr>
                                      <p:tavLst>
                                        <p:tav tm="0">
                                          <p:val>
                                            <p:strVal val="0-#ppt_w/2"/>
                                          </p:val>
                                        </p:tav>
                                        <p:tav tm="100000">
                                          <p:val>
                                            <p:strVal val="#ppt_x"/>
                                          </p:val>
                                        </p:tav>
                                      </p:tavLst>
                                    </p:anim>
                                    <p:anim calcmode="lin" valueType="num">
                                      <p:cBhvr additive="base">
                                        <p:cTn id="12" dur="500" fill="hold"/>
                                        <p:tgtEl>
                                          <p:spTgt spid="9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0-#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07"/>
                                        </p:tgtEl>
                                        <p:attrNameLst>
                                          <p:attrName>style.visibility</p:attrName>
                                        </p:attrNameLst>
                                      </p:cBhvr>
                                      <p:to>
                                        <p:strVal val="visible"/>
                                      </p:to>
                                    </p:set>
                                    <p:animEffect transition="in" filter="fade">
                                      <p:cBhvr>
                                        <p:cTn id="36" dur="500"/>
                                        <p:tgtEl>
                                          <p:spTgt spid="107"/>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06"/>
                                        </p:tgtEl>
                                        <p:attrNameLst>
                                          <p:attrName>style.visibility</p:attrName>
                                        </p:attrNameLst>
                                      </p:cBhvr>
                                      <p:to>
                                        <p:strVal val="visible"/>
                                      </p:to>
                                    </p:set>
                                    <p:animEffect transition="in" filter="fade">
                                      <p:cBhvr>
                                        <p:cTn id="40" dur="500"/>
                                        <p:tgtEl>
                                          <p:spTgt spid="106"/>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19604-3F25-05FF-8A5A-54928660349B}"/>
            </a:ext>
          </a:extLst>
        </p:cNvPr>
        <p:cNvGrpSpPr/>
        <p:nvPr/>
      </p:nvGrpSpPr>
      <p:grpSpPr>
        <a:xfrm>
          <a:off x="0" y="0"/>
          <a:ext cx="0" cy="0"/>
          <a:chOff x="0" y="0"/>
          <a:chExt cx="0" cy="0"/>
        </a:xfrm>
      </p:grpSpPr>
      <p:pic>
        <p:nvPicPr>
          <p:cNvPr id="20" name="Picture 19" descr="A collage of people and a child&#10;&#10;Description automatically generated">
            <a:extLst>
              <a:ext uri="{FF2B5EF4-FFF2-40B4-BE49-F238E27FC236}">
                <a16:creationId xmlns:a16="http://schemas.microsoft.com/office/drawing/2014/main" id="{6E7596D6-BDE1-920F-F6A9-34BF90759EDE}"/>
              </a:ext>
            </a:extLst>
          </p:cNvPr>
          <p:cNvPicPr>
            <a:picLocks noChangeAspect="1"/>
          </p:cNvPicPr>
          <p:nvPr/>
        </p:nvPicPr>
        <p:blipFill rotWithShape="1">
          <a:blip r:embed="rId3">
            <a:extLst>
              <a:ext uri="{28A0092B-C50C-407E-A947-70E740481C1C}">
                <a14:useLocalDpi xmlns:a14="http://schemas.microsoft.com/office/drawing/2010/main" val="0"/>
              </a:ext>
            </a:extLst>
          </a:blip>
          <a:srcRect t="8714" b="3826"/>
          <a:stretch/>
        </p:blipFill>
        <p:spPr>
          <a:xfrm>
            <a:off x="271941" y="1703540"/>
            <a:ext cx="11932416" cy="5154460"/>
          </a:xfrm>
          <a:prstGeom prst="rect">
            <a:avLst/>
          </a:prstGeom>
        </p:spPr>
      </p:pic>
      <p:sp>
        <p:nvSpPr>
          <p:cNvPr id="3" name="Title 2">
            <a:extLst>
              <a:ext uri="{FF2B5EF4-FFF2-40B4-BE49-F238E27FC236}">
                <a16:creationId xmlns:a16="http://schemas.microsoft.com/office/drawing/2014/main" id="{43461EF9-2350-0C3B-A2F1-A97E7203BBE9}"/>
              </a:ext>
            </a:extLst>
          </p:cNvPr>
          <p:cNvSpPr>
            <a:spLocks noGrp="1"/>
          </p:cNvSpPr>
          <p:nvPr>
            <p:ph type="title"/>
          </p:nvPr>
        </p:nvSpPr>
        <p:spPr/>
        <p:txBody>
          <a:bodyPr/>
          <a:lstStyle/>
          <a:p>
            <a:r>
              <a:rPr lang="en-GB" dirty="0"/>
              <a:t>Starting from the start</a:t>
            </a:r>
          </a:p>
        </p:txBody>
      </p:sp>
      <p:sp>
        <p:nvSpPr>
          <p:cNvPr id="9" name="Oval 8">
            <a:extLst>
              <a:ext uri="{FF2B5EF4-FFF2-40B4-BE49-F238E27FC236}">
                <a16:creationId xmlns:a16="http://schemas.microsoft.com/office/drawing/2014/main" id="{B7FE6FB0-A127-1FBF-C199-B1B92F52BE7E}"/>
              </a:ext>
            </a:extLst>
          </p:cNvPr>
          <p:cNvSpPr>
            <a:spLocks noChangeAspect="1" noChangeArrowheads="1"/>
          </p:cNvSpPr>
          <p:nvPr/>
        </p:nvSpPr>
        <p:spPr bwMode="auto">
          <a:xfrm>
            <a:off x="9391538" y="181442"/>
            <a:ext cx="538575" cy="540000"/>
          </a:xfrm>
          <a:prstGeom prst="ellipse">
            <a:avLst/>
          </a:prstGeom>
          <a:solidFill>
            <a:schemeClr val="bg1"/>
          </a:solidFill>
          <a:ln w="28575">
            <a:solidFill>
              <a:srgbClr val="169F4F"/>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0" name="Oval 9">
            <a:extLst>
              <a:ext uri="{FF2B5EF4-FFF2-40B4-BE49-F238E27FC236}">
                <a16:creationId xmlns:a16="http://schemas.microsoft.com/office/drawing/2014/main" id="{366922F3-556D-2A50-B6DB-B1DAEA8AA106}"/>
              </a:ext>
            </a:extLst>
          </p:cNvPr>
          <p:cNvSpPr>
            <a:spLocks noChangeAspect="1" noChangeArrowheads="1"/>
          </p:cNvSpPr>
          <p:nvPr/>
        </p:nvSpPr>
        <p:spPr bwMode="auto">
          <a:xfrm>
            <a:off x="10048612" y="18144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1" name="Oval 10">
            <a:extLst>
              <a:ext uri="{FF2B5EF4-FFF2-40B4-BE49-F238E27FC236}">
                <a16:creationId xmlns:a16="http://schemas.microsoft.com/office/drawing/2014/main" id="{7CB8BBB3-0A0D-6BA0-297C-EBA508400B00}"/>
              </a:ext>
            </a:extLst>
          </p:cNvPr>
          <p:cNvSpPr>
            <a:spLocks noChangeAspect="1" noChangeArrowheads="1"/>
          </p:cNvSpPr>
          <p:nvPr/>
        </p:nvSpPr>
        <p:spPr bwMode="auto">
          <a:xfrm>
            <a:off x="10705686" y="17070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2" name="Oval 11">
            <a:extLst>
              <a:ext uri="{FF2B5EF4-FFF2-40B4-BE49-F238E27FC236}">
                <a16:creationId xmlns:a16="http://schemas.microsoft.com/office/drawing/2014/main" id="{F63EDA64-FFDE-7B99-62B3-01C869F6F859}"/>
              </a:ext>
            </a:extLst>
          </p:cNvPr>
          <p:cNvSpPr>
            <a:spLocks noChangeAspect="1" noChangeArrowheads="1"/>
          </p:cNvSpPr>
          <p:nvPr/>
        </p:nvSpPr>
        <p:spPr bwMode="auto">
          <a:xfrm>
            <a:off x="11362760" y="18144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13" name="Picture 12" descr="A green target with a arrow in the center&#10;&#10;Description automatically generated">
            <a:extLst>
              <a:ext uri="{FF2B5EF4-FFF2-40B4-BE49-F238E27FC236}">
                <a16:creationId xmlns:a16="http://schemas.microsoft.com/office/drawing/2014/main" id="{BFB86EF2-EA79-29DB-C9BA-002116EC7B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03363" y="276825"/>
            <a:ext cx="324000" cy="324000"/>
          </a:xfrm>
          <a:prstGeom prst="rect">
            <a:avLst/>
          </a:prstGeom>
        </p:spPr>
      </p:pic>
      <p:sp>
        <p:nvSpPr>
          <p:cNvPr id="18" name="Content Placeholder 2">
            <a:extLst>
              <a:ext uri="{FF2B5EF4-FFF2-40B4-BE49-F238E27FC236}">
                <a16:creationId xmlns:a16="http://schemas.microsoft.com/office/drawing/2014/main" id="{0D5F93F0-ECC6-F983-7096-F9C267BF98E8}"/>
              </a:ext>
            </a:extLst>
          </p:cNvPr>
          <p:cNvSpPr txBox="1">
            <a:spLocks/>
          </p:cNvSpPr>
          <p:nvPr/>
        </p:nvSpPr>
        <p:spPr>
          <a:xfrm>
            <a:off x="854770" y="1085737"/>
            <a:ext cx="11046565" cy="393026"/>
          </a:xfrm>
          <a:prstGeom prst="rect">
            <a:avLst/>
          </a:prstGeom>
        </p:spPr>
        <p:txBody>
          <a:bodyPr/>
          <a:lstStyle>
            <a:lvl1pPr marL="0" indent="0" algn="l" defTabSz="914377" rtl="0" eaLnBrk="1" latinLnBrk="0" hangingPunct="1">
              <a:lnSpc>
                <a:spcPct val="105000"/>
              </a:lnSpc>
              <a:spcBef>
                <a:spcPts val="0"/>
              </a:spcBef>
              <a:spcAft>
                <a:spcPts val="1200"/>
              </a:spcAft>
              <a:buFont typeface="Arial" panose="020B0604020202020204" pitchFamily="34" charset="0"/>
              <a:buNone/>
              <a:defRPr sz="18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vl2pPr marL="0" indent="0" algn="l" defTabSz="914377" rtl="0" eaLnBrk="1" latinLnBrk="0" hangingPunct="1">
              <a:lnSpc>
                <a:spcPct val="105000"/>
              </a:lnSpc>
              <a:spcBef>
                <a:spcPts val="800"/>
              </a:spcBef>
              <a:buFont typeface="Arial" panose="020B0604020202020204" pitchFamily="34" charset="0"/>
              <a:buNone/>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indent="-228594" algn="l" defTabSz="914377" rtl="0" eaLnBrk="1" latinLnBrk="0" hangingPunct="1">
              <a:lnSpc>
                <a:spcPct val="105000"/>
              </a:lnSpc>
              <a:spcBef>
                <a:spcPts val="500"/>
              </a:spcBef>
              <a:buClr>
                <a:schemeClr val="tx2"/>
              </a:buClr>
              <a:buFont typeface="Wingdings" panose="05000000000000000000" pitchFamily="2" charset="2"/>
              <a:buChar char="Ø"/>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indent="-180970"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indent="-177796"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Retirement means different things to different people. </a:t>
            </a:r>
          </a:p>
        </p:txBody>
      </p:sp>
      <p:pic>
        <p:nvPicPr>
          <p:cNvPr id="21"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E24D5A07-5AAB-16AB-8C9F-5958AC0CFAB4}"/>
              </a:ext>
            </a:extLst>
          </p:cNvPr>
          <p:cNvPicPr>
            <a:picLocks noChangeAspect="1" noChangeArrowheads="1"/>
          </p:cNvPicPr>
          <p:nvPr/>
        </p:nvPicPr>
        <p:blipFill>
          <a:blip r:embed="rId5" cstate="print">
            <a:biLevel thresh="25000"/>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76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C2EA7-D605-5CD4-E96F-9AAC845A7980}"/>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50533EDE-AE93-E330-0D7D-1FD3DF91F042}"/>
              </a:ext>
            </a:extLst>
          </p:cNvPr>
          <p:cNvGrpSpPr/>
          <p:nvPr/>
        </p:nvGrpSpPr>
        <p:grpSpPr>
          <a:xfrm>
            <a:off x="7305462" y="844998"/>
            <a:ext cx="4887367" cy="6022528"/>
            <a:chOff x="7305462" y="844998"/>
            <a:chExt cx="4887367" cy="6022528"/>
          </a:xfrm>
        </p:grpSpPr>
        <p:pic>
          <p:nvPicPr>
            <p:cNvPr id="7" name="Picture 6">
              <a:extLst>
                <a:ext uri="{FF2B5EF4-FFF2-40B4-BE49-F238E27FC236}">
                  <a16:creationId xmlns:a16="http://schemas.microsoft.com/office/drawing/2014/main" id="{153D172F-4911-8C24-2800-8262BB03B5B0}"/>
                </a:ext>
              </a:extLst>
            </p:cNvPr>
            <p:cNvPicPr>
              <a:picLocks noChangeAspect="1"/>
            </p:cNvPicPr>
            <p:nvPr/>
          </p:nvPicPr>
          <p:blipFill rotWithShape="1">
            <a:blip r:embed="rId3">
              <a:extLst>
                <a:ext uri="{28A0092B-C50C-407E-A947-70E740481C1C}">
                  <a14:useLocalDpi xmlns:a14="http://schemas.microsoft.com/office/drawing/2010/main" val="0"/>
                </a:ext>
              </a:extLst>
            </a:blip>
            <a:srcRect l="22839" t="12410" r="23045" b="-21"/>
            <a:stretch/>
          </p:blipFill>
          <p:spPr>
            <a:xfrm flipH="1">
              <a:off x="7305462" y="844998"/>
              <a:ext cx="4887367" cy="6022528"/>
            </a:xfrm>
            <a:prstGeom prst="rect">
              <a:avLst/>
            </a:prstGeom>
          </p:spPr>
        </p:pic>
        <p:sp>
          <p:nvSpPr>
            <p:cNvPr id="10" name="Freeform 5">
              <a:extLst>
                <a:ext uri="{FF2B5EF4-FFF2-40B4-BE49-F238E27FC236}">
                  <a16:creationId xmlns:a16="http://schemas.microsoft.com/office/drawing/2014/main" id="{2E6A950F-1269-47A3-7534-EA58E919FA39}"/>
                </a:ext>
              </a:extLst>
            </p:cNvPr>
            <p:cNvSpPr>
              <a:spLocks/>
            </p:cNvSpPr>
            <p:nvPr/>
          </p:nvSpPr>
          <p:spPr bwMode="auto">
            <a:xfrm rot="5400000">
              <a:off x="9061450" y="3736975"/>
              <a:ext cx="3130550" cy="3130550"/>
            </a:xfrm>
            <a:custGeom>
              <a:avLst/>
              <a:gdLst>
                <a:gd name="T0" fmla="*/ 1972 w 1972"/>
                <a:gd name="T1" fmla="*/ 0 h 1972"/>
                <a:gd name="T2" fmla="*/ 0 w 1972"/>
                <a:gd name="T3" fmla="*/ 0 h 1972"/>
                <a:gd name="T4" fmla="*/ 1972 w 1972"/>
                <a:gd name="T5" fmla="*/ 1972 h 1972"/>
                <a:gd name="T6" fmla="*/ 1972 w 1972"/>
                <a:gd name="T7" fmla="*/ 1972 h 1972"/>
                <a:gd name="T8" fmla="*/ 1972 w 1972"/>
                <a:gd name="T9" fmla="*/ 0 h 1972"/>
              </a:gdLst>
              <a:ahLst/>
              <a:cxnLst>
                <a:cxn ang="0">
                  <a:pos x="T0" y="T1"/>
                </a:cxn>
                <a:cxn ang="0">
                  <a:pos x="T2" y="T3"/>
                </a:cxn>
                <a:cxn ang="0">
                  <a:pos x="T4" y="T5"/>
                </a:cxn>
                <a:cxn ang="0">
                  <a:pos x="T6" y="T7"/>
                </a:cxn>
                <a:cxn ang="0">
                  <a:pos x="T8" y="T9"/>
                </a:cxn>
              </a:cxnLst>
              <a:rect l="0" t="0" r="r" b="b"/>
              <a:pathLst>
                <a:path w="1972" h="1972">
                  <a:moveTo>
                    <a:pt x="1972" y="0"/>
                  </a:moveTo>
                  <a:lnTo>
                    <a:pt x="0" y="0"/>
                  </a:lnTo>
                  <a:lnTo>
                    <a:pt x="1972" y="1972"/>
                  </a:lnTo>
                  <a:lnTo>
                    <a:pt x="1972" y="1972"/>
                  </a:lnTo>
                  <a:lnTo>
                    <a:pt x="1972"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pic>
          <p:nvPicPr>
            <p:cNvPr id="11"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3E35E5F2-53EE-4BD9-A690-25409FB48DE1}"/>
                </a:ext>
              </a:extLst>
            </p:cNvPr>
            <p:cNvPicPr>
              <a:picLocks noChangeAspect="1" noChangeArrowheads="1"/>
            </p:cNvPicPr>
            <p:nvPr/>
          </p:nvPicPr>
          <p:blipFill>
            <a:blip r:embed="rId4" cstate="print">
              <a:biLevel thresh="25000"/>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Oval 18">
            <a:extLst>
              <a:ext uri="{FF2B5EF4-FFF2-40B4-BE49-F238E27FC236}">
                <a16:creationId xmlns:a16="http://schemas.microsoft.com/office/drawing/2014/main" id="{B9991DAC-5DB4-3670-6A16-0FE07E4A26C8}"/>
              </a:ext>
            </a:extLst>
          </p:cNvPr>
          <p:cNvSpPr>
            <a:spLocks noChangeAspect="1" noChangeArrowheads="1"/>
          </p:cNvSpPr>
          <p:nvPr/>
        </p:nvSpPr>
        <p:spPr bwMode="auto">
          <a:xfrm>
            <a:off x="9391538" y="181442"/>
            <a:ext cx="538575" cy="540000"/>
          </a:xfrm>
          <a:prstGeom prst="ellipse">
            <a:avLst/>
          </a:prstGeom>
          <a:solidFill>
            <a:schemeClr val="bg1"/>
          </a:solidFill>
          <a:ln w="28575">
            <a:solidFill>
              <a:srgbClr val="169F4F"/>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93445246-8485-E0F3-8F8C-4063F5CB45F6}"/>
              </a:ext>
            </a:extLst>
          </p:cNvPr>
          <p:cNvSpPr>
            <a:spLocks noGrp="1"/>
          </p:cNvSpPr>
          <p:nvPr>
            <p:ph type="title"/>
          </p:nvPr>
        </p:nvSpPr>
        <p:spPr/>
        <p:txBody>
          <a:bodyPr/>
          <a:lstStyle/>
          <a:p>
            <a:r>
              <a:rPr lang="en-GB" b="1" dirty="0"/>
              <a:t>Step 1 - </a:t>
            </a:r>
            <a:r>
              <a:rPr lang="en-GB" dirty="0"/>
              <a:t>Establish your retirement goals</a:t>
            </a:r>
          </a:p>
        </p:txBody>
      </p:sp>
      <p:sp>
        <p:nvSpPr>
          <p:cNvPr id="5" name="Oval 4">
            <a:extLst>
              <a:ext uri="{FF2B5EF4-FFF2-40B4-BE49-F238E27FC236}">
                <a16:creationId xmlns:a16="http://schemas.microsoft.com/office/drawing/2014/main" id="{EC2501B6-E2CB-7A4A-1493-BDC83EC87E26}"/>
              </a:ext>
            </a:extLst>
          </p:cNvPr>
          <p:cNvSpPr>
            <a:spLocks noChangeAspect="1" noChangeArrowheads="1"/>
          </p:cNvSpPr>
          <p:nvPr/>
        </p:nvSpPr>
        <p:spPr bwMode="auto">
          <a:xfrm>
            <a:off x="10048612" y="18144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8" name="Oval 7">
            <a:extLst>
              <a:ext uri="{FF2B5EF4-FFF2-40B4-BE49-F238E27FC236}">
                <a16:creationId xmlns:a16="http://schemas.microsoft.com/office/drawing/2014/main" id="{383D925C-57D2-1635-AEED-9FB37CC3C751}"/>
              </a:ext>
            </a:extLst>
          </p:cNvPr>
          <p:cNvSpPr>
            <a:spLocks noChangeAspect="1" noChangeArrowheads="1"/>
          </p:cNvSpPr>
          <p:nvPr/>
        </p:nvSpPr>
        <p:spPr bwMode="auto">
          <a:xfrm>
            <a:off x="10705686" y="17070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9" name="Oval 8">
            <a:extLst>
              <a:ext uri="{FF2B5EF4-FFF2-40B4-BE49-F238E27FC236}">
                <a16:creationId xmlns:a16="http://schemas.microsoft.com/office/drawing/2014/main" id="{8B9684A8-3FF7-62E7-1705-D0E6B86082C8}"/>
              </a:ext>
            </a:extLst>
          </p:cNvPr>
          <p:cNvSpPr>
            <a:spLocks noChangeAspect="1" noChangeArrowheads="1"/>
          </p:cNvSpPr>
          <p:nvPr/>
        </p:nvSpPr>
        <p:spPr bwMode="auto">
          <a:xfrm>
            <a:off x="11362760" y="18144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16" name="Picture 15" descr="A green target with a arrow in the center&#10;&#10;Description automatically generated">
            <a:extLst>
              <a:ext uri="{FF2B5EF4-FFF2-40B4-BE49-F238E27FC236}">
                <a16:creationId xmlns:a16="http://schemas.microsoft.com/office/drawing/2014/main" id="{B69F787E-C26B-5D8A-5274-F5D8813696D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03363" y="276825"/>
            <a:ext cx="324000" cy="324000"/>
          </a:xfrm>
          <a:prstGeom prst="rect">
            <a:avLst/>
          </a:prstGeom>
        </p:spPr>
      </p:pic>
      <p:sp>
        <p:nvSpPr>
          <p:cNvPr id="17" name="Content Placeholder 2">
            <a:extLst>
              <a:ext uri="{FF2B5EF4-FFF2-40B4-BE49-F238E27FC236}">
                <a16:creationId xmlns:a16="http://schemas.microsoft.com/office/drawing/2014/main" id="{2DA8AED4-A947-BBC5-2682-F4A9A0DCFB39}"/>
              </a:ext>
            </a:extLst>
          </p:cNvPr>
          <p:cNvSpPr txBox="1">
            <a:spLocks/>
          </p:cNvSpPr>
          <p:nvPr/>
        </p:nvSpPr>
        <p:spPr>
          <a:xfrm>
            <a:off x="900114" y="1146313"/>
            <a:ext cx="5336103" cy="4055236"/>
          </a:xfrm>
          <a:prstGeom prst="rect">
            <a:avLst/>
          </a:prstGeom>
        </p:spPr>
        <p:txBody>
          <a:bodyPr/>
          <a:lstStyle>
            <a:lvl1pPr marL="0" indent="0" algn="l" defTabSz="914377" rtl="0" eaLnBrk="1" latinLnBrk="0" hangingPunct="1">
              <a:lnSpc>
                <a:spcPct val="105000"/>
              </a:lnSpc>
              <a:spcBef>
                <a:spcPts val="0"/>
              </a:spcBef>
              <a:spcAft>
                <a:spcPts val="1200"/>
              </a:spcAft>
              <a:buFont typeface="Arial" panose="020B0604020202020204" pitchFamily="34" charset="0"/>
              <a:buNone/>
              <a:defRPr sz="18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vl2pPr marL="0" indent="0" algn="l" defTabSz="914377" rtl="0" eaLnBrk="1" latinLnBrk="0" hangingPunct="1">
              <a:lnSpc>
                <a:spcPct val="105000"/>
              </a:lnSpc>
              <a:spcBef>
                <a:spcPts val="800"/>
              </a:spcBef>
              <a:buFont typeface="Arial" panose="020B0604020202020204" pitchFamily="34" charset="0"/>
              <a:buNone/>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indent="-228594" algn="l" defTabSz="914377" rtl="0" eaLnBrk="1" latinLnBrk="0" hangingPunct="1">
              <a:lnSpc>
                <a:spcPct val="105000"/>
              </a:lnSpc>
              <a:spcBef>
                <a:spcPts val="500"/>
              </a:spcBef>
              <a:buClr>
                <a:schemeClr val="tx2"/>
              </a:buClr>
              <a:buFont typeface="Wingdings" panose="05000000000000000000" pitchFamily="2" charset="2"/>
              <a:buChar char="Ø"/>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indent="-180970"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indent="-177796"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2070" b="1" i="0" u="none" strike="noStrike" kern="1200" cap="none" spc="0" normalizeH="0" baseline="0" noProof="0" dirty="0">
                <a:ln>
                  <a:noFill/>
                </a:ln>
                <a:solidFill>
                  <a:srgbClr val="169F50"/>
                </a:solidFill>
                <a:effectLst/>
                <a:uLnTx/>
                <a:uFillTx/>
                <a:latin typeface="Arial" panose="020B0604020202020204" pitchFamily="34" charset="0"/>
                <a:ea typeface="Open Sans SemiBold" panose="020B0706030804020204" pitchFamily="34" charset="0"/>
                <a:cs typeface="Arial" panose="020B0604020202020204" pitchFamily="34" charset="0"/>
              </a:rPr>
              <a:t>Retirement means different things to different people. </a:t>
            </a: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endParaRPr kumimoji="0" lang="en-GB" sz="2070" b="1" i="0" u="none" strike="noStrike" kern="1200" cap="none" spc="0" normalizeH="0" baseline="0" noProof="0" dirty="0">
              <a:ln>
                <a:noFill/>
              </a:ln>
              <a:solidFill>
                <a:srgbClr val="0F7B3F"/>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It’s important to start by defining what it means for you. Ask yourself:</a:t>
            </a:r>
          </a:p>
        </p:txBody>
      </p:sp>
      <p:grpSp>
        <p:nvGrpSpPr>
          <p:cNvPr id="14" name="Group 13">
            <a:extLst>
              <a:ext uri="{FF2B5EF4-FFF2-40B4-BE49-F238E27FC236}">
                <a16:creationId xmlns:a16="http://schemas.microsoft.com/office/drawing/2014/main" id="{41AD1320-04ED-B76B-ADB2-319AE5322FCE}"/>
              </a:ext>
            </a:extLst>
          </p:cNvPr>
          <p:cNvGrpSpPr/>
          <p:nvPr/>
        </p:nvGrpSpPr>
        <p:grpSpPr>
          <a:xfrm>
            <a:off x="962096" y="3401306"/>
            <a:ext cx="5646199" cy="2522829"/>
            <a:chOff x="962096" y="3401306"/>
            <a:chExt cx="5646199" cy="2522829"/>
          </a:xfrm>
        </p:grpSpPr>
        <p:sp>
          <p:nvSpPr>
            <p:cNvPr id="3" name="Oval 2">
              <a:extLst>
                <a:ext uri="{FF2B5EF4-FFF2-40B4-BE49-F238E27FC236}">
                  <a16:creationId xmlns:a16="http://schemas.microsoft.com/office/drawing/2014/main" id="{5E139D9B-915E-E995-030C-AEE7A9CD839A}"/>
                </a:ext>
              </a:extLst>
            </p:cNvPr>
            <p:cNvSpPr>
              <a:spLocks noChangeAspect="1" noChangeArrowheads="1"/>
            </p:cNvSpPr>
            <p:nvPr/>
          </p:nvSpPr>
          <p:spPr bwMode="auto">
            <a:xfrm>
              <a:off x="962096" y="3401306"/>
              <a:ext cx="702129" cy="703986"/>
            </a:xfrm>
            <a:prstGeom prst="ellipse">
              <a:avLst/>
            </a:prstGeom>
            <a:solidFill>
              <a:srgbClr val="169F50"/>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4" name="Oval 3">
              <a:extLst>
                <a:ext uri="{FF2B5EF4-FFF2-40B4-BE49-F238E27FC236}">
                  <a16:creationId xmlns:a16="http://schemas.microsoft.com/office/drawing/2014/main" id="{47B807E9-B498-D11E-76C3-2B9B0AFB5FF7}"/>
                </a:ext>
              </a:extLst>
            </p:cNvPr>
            <p:cNvSpPr>
              <a:spLocks noChangeAspect="1" noChangeArrowheads="1"/>
            </p:cNvSpPr>
            <p:nvPr/>
          </p:nvSpPr>
          <p:spPr bwMode="auto">
            <a:xfrm>
              <a:off x="962096" y="4370618"/>
              <a:ext cx="702129" cy="703986"/>
            </a:xfrm>
            <a:prstGeom prst="ellipse">
              <a:avLst/>
            </a:prstGeom>
            <a:solidFill>
              <a:srgbClr val="169F50"/>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6" name="Oval 5">
              <a:extLst>
                <a:ext uri="{FF2B5EF4-FFF2-40B4-BE49-F238E27FC236}">
                  <a16:creationId xmlns:a16="http://schemas.microsoft.com/office/drawing/2014/main" id="{1EF92AE1-5C6F-D84E-FFFA-730E78503A6C}"/>
                </a:ext>
              </a:extLst>
            </p:cNvPr>
            <p:cNvSpPr>
              <a:spLocks noChangeAspect="1" noChangeArrowheads="1"/>
            </p:cNvSpPr>
            <p:nvPr/>
          </p:nvSpPr>
          <p:spPr bwMode="auto">
            <a:xfrm>
              <a:off x="962096" y="5220149"/>
              <a:ext cx="702129" cy="703986"/>
            </a:xfrm>
            <a:prstGeom prst="ellipse">
              <a:avLst/>
            </a:prstGeom>
            <a:solidFill>
              <a:srgbClr val="169F50"/>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20" name="Content Placeholder 2">
              <a:extLst>
                <a:ext uri="{FF2B5EF4-FFF2-40B4-BE49-F238E27FC236}">
                  <a16:creationId xmlns:a16="http://schemas.microsoft.com/office/drawing/2014/main" id="{5F18207F-8366-3725-69B5-CB3A2E89532F}"/>
                </a:ext>
              </a:extLst>
            </p:cNvPr>
            <p:cNvSpPr txBox="1">
              <a:spLocks/>
            </p:cNvSpPr>
            <p:nvPr/>
          </p:nvSpPr>
          <p:spPr>
            <a:xfrm>
              <a:off x="1720930" y="3429000"/>
              <a:ext cx="4887365" cy="2351036"/>
            </a:xfrm>
            <a:prstGeom prst="rect">
              <a:avLst/>
            </a:prstGeom>
          </p:spPr>
          <p:txBody>
            <a:bodyPr/>
            <a:lstStyle>
              <a:lvl1pPr marL="0" indent="0" algn="l" defTabSz="914377" rtl="0" eaLnBrk="1" latinLnBrk="0" hangingPunct="1">
                <a:lnSpc>
                  <a:spcPct val="105000"/>
                </a:lnSpc>
                <a:spcBef>
                  <a:spcPts val="0"/>
                </a:spcBef>
                <a:spcAft>
                  <a:spcPts val="1200"/>
                </a:spcAft>
                <a:buFont typeface="Arial" panose="020B0604020202020204" pitchFamily="34" charset="0"/>
                <a:buNone/>
                <a:defRPr sz="18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vl2pPr marL="0" indent="0" algn="l" defTabSz="914377" rtl="0" eaLnBrk="1" latinLnBrk="0" hangingPunct="1">
                <a:lnSpc>
                  <a:spcPct val="105000"/>
                </a:lnSpc>
                <a:spcBef>
                  <a:spcPts val="800"/>
                </a:spcBef>
                <a:buFont typeface="Arial" panose="020B0604020202020204" pitchFamily="34" charset="0"/>
                <a:buNone/>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indent="-228594" algn="l" defTabSz="914377" rtl="0" eaLnBrk="1" latinLnBrk="0" hangingPunct="1">
                <a:lnSpc>
                  <a:spcPct val="105000"/>
                </a:lnSpc>
                <a:spcBef>
                  <a:spcPts val="500"/>
                </a:spcBef>
                <a:buClr>
                  <a:schemeClr val="tx2"/>
                </a:buClr>
                <a:buFont typeface="Wingdings" panose="05000000000000000000" pitchFamily="2" charset="2"/>
                <a:buChar char="Ø"/>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indent="-180970"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indent="-177796"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What does my </a:t>
              </a:r>
              <a:r>
                <a:rPr kumimoji="0" lang="en-GB" sz="1867" b="1" i="0" u="none" strike="noStrike" kern="1200" cap="none" spc="0" normalizeH="0" baseline="0" noProof="0" dirty="0">
                  <a:ln>
                    <a:noFill/>
                  </a:ln>
                  <a:solidFill>
                    <a:srgbClr val="169F50"/>
                  </a:solidFill>
                  <a:effectLst/>
                  <a:uLnTx/>
                  <a:uFillTx/>
                  <a:latin typeface="Arial" panose="020B0604020202020204" pitchFamily="34" charset="0"/>
                  <a:ea typeface="Open Sans SemiBold" panose="020B0706030804020204" pitchFamily="34" charset="0"/>
                  <a:cs typeface="Arial" panose="020B0604020202020204" pitchFamily="34" charset="0"/>
                </a:rPr>
                <a:t>ideal retirement lifestyle</a:t>
              </a:r>
              <a:r>
                <a:rPr kumimoji="0" lang="en-GB" sz="1867" b="0" i="0" u="none" strike="noStrike" kern="1200" cap="none" spc="0" normalizeH="0" baseline="0" noProof="0" dirty="0">
                  <a:ln>
                    <a:noFill/>
                  </a:ln>
                  <a:solidFill>
                    <a:srgbClr val="169F50"/>
                  </a:solidFill>
                  <a:effectLst/>
                  <a:uLnTx/>
                  <a:uFillTx/>
                  <a:latin typeface="Arial" panose="020B0604020202020204" pitchFamily="34" charset="0"/>
                  <a:ea typeface="Open Sans SemiBold" panose="020B0706030804020204" pitchFamily="34" charset="0"/>
                  <a:cs typeface="Arial" panose="020B0604020202020204" pitchFamily="34" charset="0"/>
                </a:rPr>
                <a:t> </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look like?</a:t>
              </a:r>
            </a:p>
            <a:p>
              <a:pPr marL="0" marR="0" lvl="0" indent="0" algn="l" defTabSz="914377" rtl="0" eaLnBrk="1" fontAlgn="auto" latinLnBrk="0" hangingPunct="1">
                <a:lnSpc>
                  <a:spcPct val="105000"/>
                </a:lnSpc>
                <a:spcBef>
                  <a:spcPts val="0"/>
                </a:spcBef>
                <a:spcAft>
                  <a:spcPts val="600"/>
                </a:spcAft>
                <a:buClrTx/>
                <a:buSzTx/>
                <a:buFont typeface="Arial" panose="020B0604020202020204" pitchFamily="34" charset="0"/>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What are my </a:t>
              </a:r>
              <a:r>
                <a:rPr kumimoji="0" lang="en-GB" sz="1867" b="1" i="0" u="none" strike="noStrike" kern="1200" cap="none" spc="0" normalizeH="0" baseline="0" noProof="0" dirty="0">
                  <a:ln>
                    <a:noFill/>
                  </a:ln>
                  <a:solidFill>
                    <a:srgbClr val="169F50"/>
                  </a:solidFill>
                  <a:effectLst/>
                  <a:uLnTx/>
                  <a:uFillTx/>
                  <a:latin typeface="Arial" panose="020B0604020202020204" pitchFamily="34" charset="0"/>
                  <a:ea typeface="Open Sans SemiBold" panose="020B0706030804020204" pitchFamily="34" charset="0"/>
                  <a:cs typeface="Arial" panose="020B0604020202020204" pitchFamily="34" charset="0"/>
                </a:rPr>
                <a:t>financial objectives</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a:t>
              </a:r>
            </a:p>
            <a:p>
              <a:pPr marL="0" marR="0" lvl="0" indent="0" algn="l" defTabSz="914377" rtl="0" eaLnBrk="1" fontAlgn="auto" latinLnBrk="0" hangingPunct="1">
                <a:lnSpc>
                  <a:spcPct val="105000"/>
                </a:lnSpc>
                <a:spcBef>
                  <a:spcPts val="0"/>
                </a:spcBef>
                <a:spcAft>
                  <a:spcPts val="600"/>
                </a:spcAft>
                <a:buClrTx/>
                <a:buSzTx/>
                <a:buFont typeface="Arial" panose="020B0604020202020204" pitchFamily="34" charset="0"/>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When should I </a:t>
              </a:r>
              <a:r>
                <a:rPr kumimoji="0" lang="en-GB" sz="1867" b="1" i="0" u="none" strike="noStrike" kern="1200" cap="none" spc="0" normalizeH="0" baseline="0" noProof="0" dirty="0">
                  <a:ln>
                    <a:noFill/>
                  </a:ln>
                  <a:solidFill>
                    <a:srgbClr val="169F50"/>
                  </a:solidFill>
                  <a:effectLst/>
                  <a:uLnTx/>
                  <a:uFillTx/>
                  <a:latin typeface="Arial" panose="020B0604020202020204" pitchFamily="34" charset="0"/>
                  <a:ea typeface="Open Sans SemiBold" panose="020B0706030804020204" pitchFamily="34" charset="0"/>
                  <a:cs typeface="Arial" panose="020B0604020202020204" pitchFamily="34" charset="0"/>
                </a:rPr>
                <a:t>start saving and planning</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a:t>
              </a:r>
            </a:p>
          </p:txBody>
        </p:sp>
        <p:sp>
          <p:nvSpPr>
            <p:cNvPr id="28" name="Shape 3696">
              <a:extLst>
                <a:ext uri="{FF2B5EF4-FFF2-40B4-BE49-F238E27FC236}">
                  <a16:creationId xmlns:a16="http://schemas.microsoft.com/office/drawing/2014/main" id="{C9E44582-A5E5-AA26-CEC6-417B4863DE1A}"/>
                </a:ext>
              </a:extLst>
            </p:cNvPr>
            <p:cNvSpPr>
              <a:spLocks noChangeAspect="1"/>
            </p:cNvSpPr>
            <p:nvPr/>
          </p:nvSpPr>
          <p:spPr>
            <a:xfrm>
              <a:off x="1126786" y="5394785"/>
              <a:ext cx="368639" cy="368639"/>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6"/>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6"/>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1"/>
                    <a:pt x="17453" y="0"/>
                    <a:pt x="17182" y="0"/>
                  </a:cubicBezTo>
                  <a:cubicBezTo>
                    <a:pt x="16910" y="0"/>
                    <a:pt x="16691" y="221"/>
                    <a:pt x="16691" y="491"/>
                  </a:cubicBezTo>
                  <a:lnTo>
                    <a:pt x="16691" y="1964"/>
                  </a:lnTo>
                  <a:lnTo>
                    <a:pt x="4909" y="1964"/>
                  </a:lnTo>
                  <a:lnTo>
                    <a:pt x="4909" y="491"/>
                  </a:lnTo>
                  <a:cubicBezTo>
                    <a:pt x="4909" y="221"/>
                    <a:pt x="4690" y="0"/>
                    <a:pt x="4418" y="0"/>
                  </a:cubicBezTo>
                  <a:cubicBezTo>
                    <a:pt x="4147" y="0"/>
                    <a:pt x="3927" y="221"/>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chemeClr val="bg1"/>
            </a:solidFill>
            <a:ln w="12700">
              <a:no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2" name="Picture 31" descr="A green line drawing of a mountain&#10;&#10;Description automatically generated">
              <a:extLst>
                <a:ext uri="{FF2B5EF4-FFF2-40B4-BE49-F238E27FC236}">
                  <a16:creationId xmlns:a16="http://schemas.microsoft.com/office/drawing/2014/main" id="{010BA8DA-8F31-53FC-C6AE-F552FA8BE3AE}"/>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1079161" y="4459817"/>
              <a:ext cx="468000" cy="468000"/>
            </a:xfrm>
            <a:prstGeom prst="rect">
              <a:avLst/>
            </a:prstGeom>
          </p:spPr>
        </p:pic>
        <p:pic>
          <p:nvPicPr>
            <p:cNvPr id="34" name="Picture 33" descr="A green palm tree on a black background&#10;&#10;Description automatically generated">
              <a:extLst>
                <a:ext uri="{FF2B5EF4-FFF2-40B4-BE49-F238E27FC236}">
                  <a16:creationId xmlns:a16="http://schemas.microsoft.com/office/drawing/2014/main" id="{D6535995-E24A-0AF3-6C6B-5110EBE8E508}"/>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1059127" y="3489740"/>
              <a:ext cx="508068" cy="508068"/>
            </a:xfrm>
            <a:prstGeom prst="rect">
              <a:avLst/>
            </a:prstGeom>
          </p:spPr>
        </p:pic>
      </p:grpSp>
      <p:cxnSp>
        <p:nvCxnSpPr>
          <p:cNvPr id="13" name="Straight Connector 12">
            <a:extLst>
              <a:ext uri="{FF2B5EF4-FFF2-40B4-BE49-F238E27FC236}">
                <a16:creationId xmlns:a16="http://schemas.microsoft.com/office/drawing/2014/main" id="{0EAC53B6-99D7-B822-67C9-836167803FFD}"/>
              </a:ext>
            </a:extLst>
          </p:cNvPr>
          <p:cNvCxnSpPr/>
          <p:nvPr/>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6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B9896-9D39-298C-6B4E-BF7AA7626404}"/>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2E5D080C-6E40-F075-678A-FC2E73820CCB}"/>
              </a:ext>
            </a:extLst>
          </p:cNvPr>
          <p:cNvPicPr>
            <a:picLocks noChangeAspect="1"/>
          </p:cNvPicPr>
          <p:nvPr/>
        </p:nvPicPr>
        <p:blipFill rotWithShape="1">
          <a:blip r:embed="rId3">
            <a:extLst>
              <a:ext uri="{28A0092B-C50C-407E-A947-70E740481C1C}">
                <a14:useLocalDpi xmlns:a14="http://schemas.microsoft.com/office/drawing/2010/main" val="0"/>
              </a:ext>
            </a:extLst>
          </a:blip>
          <a:srcRect l="17088" t="4629" r="41583" b="19203"/>
          <a:stretch/>
        </p:blipFill>
        <p:spPr>
          <a:xfrm flipH="1">
            <a:off x="7305465" y="846009"/>
            <a:ext cx="4887367" cy="6011990"/>
          </a:xfrm>
          <a:prstGeom prst="rect">
            <a:avLst/>
          </a:prstGeom>
        </p:spPr>
      </p:pic>
      <p:cxnSp>
        <p:nvCxnSpPr>
          <p:cNvPr id="25" name="Straight Connector 24">
            <a:extLst>
              <a:ext uri="{FF2B5EF4-FFF2-40B4-BE49-F238E27FC236}">
                <a16:creationId xmlns:a16="http://schemas.microsoft.com/office/drawing/2014/main" id="{7985AB63-E9D9-6E1B-6191-B1BA1A433143}"/>
              </a:ext>
            </a:extLst>
          </p:cNvPr>
          <p:cNvCxnSpPr/>
          <p:nvPr/>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9" name="Freeform 5">
            <a:extLst>
              <a:ext uri="{FF2B5EF4-FFF2-40B4-BE49-F238E27FC236}">
                <a16:creationId xmlns:a16="http://schemas.microsoft.com/office/drawing/2014/main" id="{9B3BFA43-269F-41BA-DBBD-D04B088F882D}"/>
              </a:ext>
            </a:extLst>
          </p:cNvPr>
          <p:cNvSpPr>
            <a:spLocks/>
          </p:cNvSpPr>
          <p:nvPr/>
        </p:nvSpPr>
        <p:spPr bwMode="auto">
          <a:xfrm rot="5400000">
            <a:off x="9061450" y="3736975"/>
            <a:ext cx="3130550" cy="3130550"/>
          </a:xfrm>
          <a:custGeom>
            <a:avLst/>
            <a:gdLst>
              <a:gd name="T0" fmla="*/ 1972 w 1972"/>
              <a:gd name="T1" fmla="*/ 0 h 1972"/>
              <a:gd name="T2" fmla="*/ 0 w 1972"/>
              <a:gd name="T3" fmla="*/ 0 h 1972"/>
              <a:gd name="T4" fmla="*/ 1972 w 1972"/>
              <a:gd name="T5" fmla="*/ 1972 h 1972"/>
              <a:gd name="T6" fmla="*/ 1972 w 1972"/>
              <a:gd name="T7" fmla="*/ 1972 h 1972"/>
              <a:gd name="T8" fmla="*/ 1972 w 1972"/>
              <a:gd name="T9" fmla="*/ 0 h 1972"/>
            </a:gdLst>
            <a:ahLst/>
            <a:cxnLst>
              <a:cxn ang="0">
                <a:pos x="T0" y="T1"/>
              </a:cxn>
              <a:cxn ang="0">
                <a:pos x="T2" y="T3"/>
              </a:cxn>
              <a:cxn ang="0">
                <a:pos x="T4" y="T5"/>
              </a:cxn>
              <a:cxn ang="0">
                <a:pos x="T6" y="T7"/>
              </a:cxn>
              <a:cxn ang="0">
                <a:pos x="T8" y="T9"/>
              </a:cxn>
            </a:cxnLst>
            <a:rect l="0" t="0" r="r" b="b"/>
            <a:pathLst>
              <a:path w="1972" h="1972">
                <a:moveTo>
                  <a:pt x="1972" y="0"/>
                </a:moveTo>
                <a:lnTo>
                  <a:pt x="0" y="0"/>
                </a:lnTo>
                <a:lnTo>
                  <a:pt x="1972" y="1972"/>
                </a:lnTo>
                <a:lnTo>
                  <a:pt x="1972" y="1972"/>
                </a:lnTo>
                <a:lnTo>
                  <a:pt x="1972"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pic>
        <p:nvPicPr>
          <p:cNvPr id="20"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EBBF6277-2C25-6E33-28AE-1B925A7EE9FC}"/>
              </a:ext>
            </a:extLst>
          </p:cNvPr>
          <p:cNvPicPr>
            <a:picLocks noChangeAspect="1" noChangeArrowheads="1"/>
          </p:cNvPicPr>
          <p:nvPr/>
        </p:nvPicPr>
        <p:blipFill>
          <a:blip r:embed="rId4" cstate="print">
            <a:biLevel thresh="25000"/>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33C4AB3-EB8A-24D6-638E-7EFB6079E2DD}"/>
              </a:ext>
            </a:extLst>
          </p:cNvPr>
          <p:cNvSpPr>
            <a:spLocks noGrp="1"/>
          </p:cNvSpPr>
          <p:nvPr>
            <p:ph type="title"/>
          </p:nvPr>
        </p:nvSpPr>
        <p:spPr/>
        <p:txBody>
          <a:bodyPr/>
          <a:lstStyle/>
          <a:p>
            <a:r>
              <a:rPr lang="en-GB" b="1" dirty="0"/>
              <a:t>Step 2 – </a:t>
            </a:r>
            <a:r>
              <a:rPr lang="en-GB" dirty="0"/>
              <a:t>Work out how much money you will need</a:t>
            </a:r>
          </a:p>
        </p:txBody>
      </p:sp>
      <p:sp>
        <p:nvSpPr>
          <p:cNvPr id="3" name="Content Placeholder 2">
            <a:extLst>
              <a:ext uri="{FF2B5EF4-FFF2-40B4-BE49-F238E27FC236}">
                <a16:creationId xmlns:a16="http://schemas.microsoft.com/office/drawing/2014/main" id="{086C886C-983E-7F6F-4AFE-CACDF6D0A977}"/>
              </a:ext>
            </a:extLst>
          </p:cNvPr>
          <p:cNvSpPr>
            <a:spLocks noGrp="1"/>
          </p:cNvSpPr>
          <p:nvPr>
            <p:ph idx="4294967295"/>
          </p:nvPr>
        </p:nvSpPr>
        <p:spPr>
          <a:xfrm>
            <a:off x="969142" y="1146175"/>
            <a:ext cx="5300663" cy="4056063"/>
          </a:xfrm>
        </p:spPr>
        <p:txBody>
          <a:bodyPr/>
          <a:lstStyle/>
          <a:p>
            <a:pPr>
              <a:lnSpc>
                <a:spcPct val="105000"/>
              </a:lnSpc>
              <a:spcBef>
                <a:spcPts val="0"/>
              </a:spcBef>
              <a:spcAft>
                <a:spcPts val="1200"/>
              </a:spcAft>
              <a:buNone/>
            </a:pPr>
            <a:r>
              <a:rPr lang="en-GB" sz="2070" b="1" dirty="0">
                <a:solidFill>
                  <a:srgbClr val="6EB4BB"/>
                </a:solidFill>
                <a:ea typeface="Open Sans SemiBold" panose="020B0706030804020204" pitchFamily="34" charset="0"/>
                <a:cs typeface="Arial" panose="020B0604020202020204" pitchFamily="34" charset="0"/>
              </a:rPr>
              <a:t>You must be honest about how much you think your future spending will be.</a:t>
            </a:r>
            <a:endParaRPr lang="en-GB" sz="1800" b="1" dirty="0">
              <a:solidFill>
                <a:schemeClr val="tx1"/>
              </a:solidFill>
            </a:endParaRPr>
          </a:p>
          <a:p>
            <a:pPr>
              <a:buNone/>
            </a:pPr>
            <a:r>
              <a:rPr lang="en-GB" sz="1800" b="1" dirty="0">
                <a:solidFill>
                  <a:schemeClr val="tx1"/>
                </a:solidFill>
              </a:rPr>
              <a:t>Ask yourself:</a:t>
            </a:r>
          </a:p>
        </p:txBody>
      </p:sp>
      <p:sp>
        <p:nvSpPr>
          <p:cNvPr id="7" name="Oval 6">
            <a:extLst>
              <a:ext uri="{FF2B5EF4-FFF2-40B4-BE49-F238E27FC236}">
                <a16:creationId xmlns:a16="http://schemas.microsoft.com/office/drawing/2014/main" id="{04565160-AC1F-4355-1FE4-EEC5E24192A5}"/>
              </a:ext>
            </a:extLst>
          </p:cNvPr>
          <p:cNvSpPr>
            <a:spLocks noChangeAspect="1" noChangeArrowheads="1"/>
          </p:cNvSpPr>
          <p:nvPr/>
        </p:nvSpPr>
        <p:spPr bwMode="auto">
          <a:xfrm>
            <a:off x="9391538" y="181442"/>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8" name="Oval 7">
            <a:extLst>
              <a:ext uri="{FF2B5EF4-FFF2-40B4-BE49-F238E27FC236}">
                <a16:creationId xmlns:a16="http://schemas.microsoft.com/office/drawing/2014/main" id="{0EFCC6DA-2E76-8BBD-2737-0827F322D405}"/>
              </a:ext>
            </a:extLst>
          </p:cNvPr>
          <p:cNvSpPr>
            <a:spLocks noChangeAspect="1" noChangeArrowheads="1"/>
          </p:cNvSpPr>
          <p:nvPr/>
        </p:nvSpPr>
        <p:spPr bwMode="auto">
          <a:xfrm>
            <a:off x="10048612" y="181442"/>
            <a:ext cx="538575" cy="540000"/>
          </a:xfrm>
          <a:prstGeom prst="ellipse">
            <a:avLst/>
          </a:prstGeom>
          <a:solidFill>
            <a:schemeClr val="bg1"/>
          </a:solidFill>
          <a:ln w="28575">
            <a:solidFill>
              <a:srgbClr val="6EB4BB"/>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9" name="Oval 8">
            <a:extLst>
              <a:ext uri="{FF2B5EF4-FFF2-40B4-BE49-F238E27FC236}">
                <a16:creationId xmlns:a16="http://schemas.microsoft.com/office/drawing/2014/main" id="{C001939D-1FE6-BB8F-4F21-7AFFC96B1305}"/>
              </a:ext>
            </a:extLst>
          </p:cNvPr>
          <p:cNvSpPr>
            <a:spLocks noChangeAspect="1" noChangeArrowheads="1"/>
          </p:cNvSpPr>
          <p:nvPr/>
        </p:nvSpPr>
        <p:spPr bwMode="auto">
          <a:xfrm>
            <a:off x="10705686" y="17070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0" name="Oval 9">
            <a:extLst>
              <a:ext uri="{FF2B5EF4-FFF2-40B4-BE49-F238E27FC236}">
                <a16:creationId xmlns:a16="http://schemas.microsoft.com/office/drawing/2014/main" id="{2033E90C-FA92-3A5A-3298-64D3FA8F5397}"/>
              </a:ext>
            </a:extLst>
          </p:cNvPr>
          <p:cNvSpPr>
            <a:spLocks noChangeAspect="1" noChangeArrowheads="1"/>
          </p:cNvSpPr>
          <p:nvPr/>
        </p:nvSpPr>
        <p:spPr bwMode="auto">
          <a:xfrm>
            <a:off x="11362760" y="18144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11" name="Picture 10" descr="A blue and white coin on a stack of coins&#10;&#10;Description automatically generated">
            <a:extLst>
              <a:ext uri="{FF2B5EF4-FFF2-40B4-BE49-F238E27FC236}">
                <a16:creationId xmlns:a16="http://schemas.microsoft.com/office/drawing/2014/main" id="{832F566A-ED84-4C74-04AD-95E675E6857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37899" y="271442"/>
            <a:ext cx="360000" cy="360000"/>
          </a:xfrm>
          <a:prstGeom prst="rect">
            <a:avLst/>
          </a:prstGeom>
        </p:spPr>
      </p:pic>
      <p:sp>
        <p:nvSpPr>
          <p:cNvPr id="12" name="Shape 3612">
            <a:extLst>
              <a:ext uri="{FF2B5EF4-FFF2-40B4-BE49-F238E27FC236}">
                <a16:creationId xmlns:a16="http://schemas.microsoft.com/office/drawing/2014/main" id="{ABCC4E5B-F866-9D2D-D991-B920CDA0C527}"/>
              </a:ext>
            </a:extLst>
          </p:cNvPr>
          <p:cNvSpPr>
            <a:spLocks noChangeAspect="1"/>
          </p:cNvSpPr>
          <p:nvPr/>
        </p:nvSpPr>
        <p:spPr>
          <a:xfrm>
            <a:off x="9523322" y="361442"/>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6" name="Group 25">
            <a:extLst>
              <a:ext uri="{FF2B5EF4-FFF2-40B4-BE49-F238E27FC236}">
                <a16:creationId xmlns:a16="http://schemas.microsoft.com/office/drawing/2014/main" id="{4CC3DE7C-43F0-A4DC-EE96-D33C4A022654}"/>
              </a:ext>
            </a:extLst>
          </p:cNvPr>
          <p:cNvGrpSpPr/>
          <p:nvPr/>
        </p:nvGrpSpPr>
        <p:grpSpPr>
          <a:xfrm>
            <a:off x="969974" y="2598809"/>
            <a:ext cx="4837439" cy="3556938"/>
            <a:chOff x="969974" y="2598809"/>
            <a:chExt cx="4837439" cy="3556938"/>
          </a:xfrm>
        </p:grpSpPr>
        <p:sp>
          <p:nvSpPr>
            <p:cNvPr id="4" name="Oval 3">
              <a:extLst>
                <a:ext uri="{FF2B5EF4-FFF2-40B4-BE49-F238E27FC236}">
                  <a16:creationId xmlns:a16="http://schemas.microsoft.com/office/drawing/2014/main" id="{E608AD06-69CB-8239-5E42-A7F39C4C72D9}"/>
                </a:ext>
              </a:extLst>
            </p:cNvPr>
            <p:cNvSpPr>
              <a:spLocks noChangeAspect="1" noChangeArrowheads="1"/>
            </p:cNvSpPr>
            <p:nvPr/>
          </p:nvSpPr>
          <p:spPr bwMode="auto">
            <a:xfrm>
              <a:off x="969974" y="2598809"/>
              <a:ext cx="702129" cy="703986"/>
            </a:xfrm>
            <a:prstGeom prst="ellipse">
              <a:avLst/>
            </a:prstGeom>
            <a:solidFill>
              <a:srgbClr val="6EB4B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3" name="Oval 12">
              <a:extLst>
                <a:ext uri="{FF2B5EF4-FFF2-40B4-BE49-F238E27FC236}">
                  <a16:creationId xmlns:a16="http://schemas.microsoft.com/office/drawing/2014/main" id="{EFE29AFC-6C15-641F-8594-41CFFE2AC0E8}"/>
                </a:ext>
              </a:extLst>
            </p:cNvPr>
            <p:cNvSpPr>
              <a:spLocks noChangeAspect="1" noChangeArrowheads="1"/>
            </p:cNvSpPr>
            <p:nvPr/>
          </p:nvSpPr>
          <p:spPr bwMode="auto">
            <a:xfrm>
              <a:off x="969974" y="3598455"/>
              <a:ext cx="702129" cy="703986"/>
            </a:xfrm>
            <a:prstGeom prst="ellipse">
              <a:avLst/>
            </a:prstGeom>
            <a:solidFill>
              <a:srgbClr val="6EB4B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4" name="Oval 13">
              <a:extLst>
                <a:ext uri="{FF2B5EF4-FFF2-40B4-BE49-F238E27FC236}">
                  <a16:creationId xmlns:a16="http://schemas.microsoft.com/office/drawing/2014/main" id="{6FD53D88-74ED-4DA2-139C-CE4023C6447E}"/>
                </a:ext>
              </a:extLst>
            </p:cNvPr>
            <p:cNvSpPr>
              <a:spLocks noChangeAspect="1" noChangeArrowheads="1"/>
            </p:cNvSpPr>
            <p:nvPr/>
          </p:nvSpPr>
          <p:spPr bwMode="auto">
            <a:xfrm>
              <a:off x="969974" y="4459000"/>
              <a:ext cx="702129" cy="703986"/>
            </a:xfrm>
            <a:prstGeom prst="ellipse">
              <a:avLst/>
            </a:prstGeom>
            <a:solidFill>
              <a:srgbClr val="6EB4B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5" name="Oval 14">
              <a:extLst>
                <a:ext uri="{FF2B5EF4-FFF2-40B4-BE49-F238E27FC236}">
                  <a16:creationId xmlns:a16="http://schemas.microsoft.com/office/drawing/2014/main" id="{6747BFB6-5404-E60A-E72A-62766D261B6F}"/>
                </a:ext>
              </a:extLst>
            </p:cNvPr>
            <p:cNvSpPr>
              <a:spLocks noChangeAspect="1" noChangeArrowheads="1"/>
            </p:cNvSpPr>
            <p:nvPr/>
          </p:nvSpPr>
          <p:spPr bwMode="auto">
            <a:xfrm>
              <a:off x="969974" y="5451761"/>
              <a:ext cx="702129" cy="703986"/>
            </a:xfrm>
            <a:prstGeom prst="ellipse">
              <a:avLst/>
            </a:prstGeom>
            <a:solidFill>
              <a:srgbClr val="6EB4B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6" name="Content Placeholder 2">
              <a:extLst>
                <a:ext uri="{FF2B5EF4-FFF2-40B4-BE49-F238E27FC236}">
                  <a16:creationId xmlns:a16="http://schemas.microsoft.com/office/drawing/2014/main" id="{E4858252-45CE-583E-E9A9-FBFDF73785F0}"/>
                </a:ext>
              </a:extLst>
            </p:cNvPr>
            <p:cNvSpPr txBox="1">
              <a:spLocks/>
            </p:cNvSpPr>
            <p:nvPr/>
          </p:nvSpPr>
          <p:spPr>
            <a:xfrm>
              <a:off x="2032490" y="2646581"/>
              <a:ext cx="3774923" cy="2733163"/>
            </a:xfrm>
            <a:prstGeom prst="rect">
              <a:avLst/>
            </a:prstGeom>
          </p:spPr>
          <p:txBody>
            <a:bodyPr vert="horz" lIns="0" tIns="0" rIns="0" bIns="0" numCol="1" spcCol="216000" rtlCol="0">
              <a:noAutofit/>
            </a:bodyPr>
            <a:lstStyle>
              <a:lvl1pPr marL="0" marR="0" indent="0"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Char char="•"/>
                <a:tabLst/>
                <a:defRPr sz="1867" kern="1200" baseline="0">
                  <a:solidFill>
                    <a:srgbClr val="0081C6"/>
                  </a:solidFill>
                  <a:latin typeface="Arial" panose="020B0604020202020204" pitchFamily="34" charset="0"/>
                  <a:ea typeface="Open Sans" panose="020B0606030504020204" pitchFamily="34" charset="0"/>
                  <a:cs typeface="Open Sans" panose="020B0606030504020204" pitchFamily="34" charset="0"/>
                </a:defRPr>
              </a:lvl1pPr>
              <a:lvl2pPr marL="1096406" marR="0" indent="-380990" algn="l" defTabSz="954593" rtl="0" eaLnBrk="1" fontAlgn="auto" latinLnBrk="0" hangingPunct="1">
                <a:lnSpc>
                  <a:spcPct val="100000"/>
                </a:lnSpc>
                <a:spcBef>
                  <a:spcPts val="800"/>
                </a:spcBef>
                <a:spcAft>
                  <a:spcPts val="0"/>
                </a:spcAft>
                <a:buClr>
                  <a:srgbClr val="0081C6"/>
                </a:buClr>
                <a:buSzTx/>
                <a:buFont typeface="Arial" panose="020B0604020202020204" pitchFamily="34" charset="0"/>
                <a:buChar char="•"/>
                <a:tabLst/>
                <a:defRPr sz="1867" kern="1200">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1422364" marR="0" indent="-228594"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Char char="•"/>
                <a:tabLst/>
                <a:defRPr sz="1867" kern="1200">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551477" marR="0" indent="0" algn="l" defTabSz="914377" rtl="0" eaLnBrk="1" fontAlgn="auto" latinLnBrk="0" hangingPunct="1">
                <a:lnSpc>
                  <a:spcPct val="100000"/>
                </a:lnSpc>
                <a:spcBef>
                  <a:spcPts val="800"/>
                </a:spcBef>
                <a:spcAft>
                  <a:spcPts val="0"/>
                </a:spcAft>
                <a:buClr>
                  <a:srgbClr val="0081C6"/>
                </a:buClr>
                <a:buSzTx/>
                <a:buFont typeface="Courier New" panose="02070309020205020404" pitchFamily="49" charset="0"/>
                <a:buChar char="o"/>
                <a:tabLst/>
                <a:defRPr sz="1867" kern="1200">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1075240" marR="0" indent="-237061" algn="l" defTabSz="914377" rtl="0" eaLnBrk="1" fontAlgn="auto" latinLnBrk="0" hangingPunct="1">
                <a:lnSpc>
                  <a:spcPct val="105000"/>
                </a:lnSpc>
                <a:spcBef>
                  <a:spcPts val="8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None/>
                <a:tabLst/>
                <a:defRPr/>
              </a:pP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rPr>
                <a:t>What is the </a:t>
              </a:r>
              <a:r>
                <a:rPr kumimoji="0" lang="en-GB" sz="1867" b="1" i="0" u="none" strike="noStrike" kern="1200" cap="none" spc="0" normalizeH="0" baseline="0" noProof="0" dirty="0">
                  <a:ln>
                    <a:noFill/>
                  </a:ln>
                  <a:solidFill>
                    <a:srgbClr val="6EB4BB"/>
                  </a:solidFill>
                  <a:effectLst/>
                  <a:uLnTx/>
                  <a:uFillTx/>
                  <a:latin typeface="Arial" panose="020B0604020202020204" pitchFamily="34" charset="0"/>
                  <a:ea typeface="Open Sans" panose="020B0606030504020204" pitchFamily="34" charset="0"/>
                  <a:cs typeface="Open Sans" panose="020B0606030504020204" pitchFamily="34" charset="0"/>
                </a:rPr>
                <a:t>minimum income</a:t>
              </a:r>
              <a:r>
                <a:rPr kumimoji="0" lang="en-GB" sz="1867"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rPr>
                <a:t> </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rPr>
                <a:t>I will need to cover my outgoings?</a:t>
              </a:r>
            </a:p>
            <a:p>
              <a:pPr marL="0" marR="0" lvl="0" indent="0" algn="l" defTabSz="914377" rtl="0" eaLnBrk="1" fontAlgn="auto" latinLnBrk="0" hangingPunct="1">
                <a:lnSpc>
                  <a:spcPct val="100000"/>
                </a:lnSpc>
                <a:spcBef>
                  <a:spcPts val="400"/>
                </a:spcBef>
                <a:spcAft>
                  <a:spcPts val="0"/>
                </a:spcAft>
                <a:buClr>
                  <a:srgbClr val="0081C6"/>
                </a:buClr>
                <a:buSzTx/>
                <a:buFont typeface="Arial" panose="020B0604020202020204" pitchFamily="34" charset="0"/>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endParaRPr>
            </a:p>
            <a:p>
              <a:pPr marL="0" marR="0" lvl="0" indent="0"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None/>
                <a:tabLst/>
                <a:defRPr/>
              </a:pP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rPr>
                <a:t>How much would I like to be able to spend on </a:t>
              </a:r>
              <a:r>
                <a:rPr kumimoji="0" lang="en-GB" sz="1867" b="1" i="0" u="none" strike="noStrike" kern="1200" cap="none" spc="0" normalizeH="0" baseline="0" noProof="0" dirty="0">
                  <a:ln>
                    <a:noFill/>
                  </a:ln>
                  <a:solidFill>
                    <a:srgbClr val="6EB4BB"/>
                  </a:solidFill>
                  <a:effectLst/>
                  <a:uLnTx/>
                  <a:uFillTx/>
                  <a:latin typeface="Arial" panose="020B0604020202020204" pitchFamily="34" charset="0"/>
                  <a:ea typeface="Open Sans" panose="020B0606030504020204" pitchFamily="34" charset="0"/>
                  <a:cs typeface="Open Sans" panose="020B0606030504020204" pitchFamily="34" charset="0"/>
                </a:rPr>
                <a:t>non-essentials</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rPr>
                <a:t>?</a:t>
              </a:r>
            </a:p>
            <a:p>
              <a:pPr marL="0" marR="0" lvl="0" indent="0"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endParaRPr>
            </a:p>
            <a:p>
              <a:pPr marL="0" marR="0" lvl="0" indent="0"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None/>
                <a:tabLst/>
                <a:defRPr/>
              </a:pP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rPr>
                <a:t>Am I entitled to </a:t>
              </a:r>
              <a:r>
                <a:rPr kumimoji="0" lang="en-GB" sz="1867" b="1" i="0" u="none" strike="noStrike" kern="1200" cap="none" spc="0" normalizeH="0" baseline="0" noProof="0" dirty="0">
                  <a:ln>
                    <a:noFill/>
                  </a:ln>
                  <a:solidFill>
                    <a:srgbClr val="6EB4BB"/>
                  </a:solidFill>
                  <a:effectLst/>
                  <a:uLnTx/>
                  <a:uFillTx/>
                  <a:latin typeface="Arial" panose="020B0604020202020204" pitchFamily="34" charset="0"/>
                  <a:ea typeface="Open Sans" panose="020B0606030504020204" pitchFamily="34" charset="0"/>
                  <a:cs typeface="Open Sans" panose="020B0606030504020204" pitchFamily="34" charset="0"/>
                </a:rPr>
                <a:t>state benefits</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rPr>
                <a:t>?</a:t>
              </a:r>
            </a:p>
            <a:p>
              <a:pPr marL="0" marR="0" lvl="0" indent="0"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endParaRPr>
            </a:p>
            <a:p>
              <a:pPr marL="0" marR="0" lvl="0" indent="0"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None/>
                <a:tabLst/>
                <a:defRPr/>
              </a:pP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rPr>
                <a:t>How much are my </a:t>
              </a:r>
              <a:r>
                <a:rPr kumimoji="0" lang="en-GB" sz="1867" b="1" i="0" u="none" strike="noStrike" kern="1200" cap="none" spc="0" normalizeH="0" baseline="0" noProof="0" dirty="0">
                  <a:ln>
                    <a:noFill/>
                  </a:ln>
                  <a:solidFill>
                    <a:srgbClr val="6EB4BB"/>
                  </a:solidFill>
                  <a:effectLst/>
                  <a:uLnTx/>
                  <a:uFillTx/>
                  <a:latin typeface="Arial" panose="020B0604020202020204" pitchFamily="34" charset="0"/>
                  <a:ea typeface="Open Sans" panose="020B0606030504020204" pitchFamily="34" charset="0"/>
                  <a:cs typeface="Open Sans" panose="020B0606030504020204" pitchFamily="34" charset="0"/>
                </a:rPr>
                <a:t>savings</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rPr>
                <a:t>, or </a:t>
              </a:r>
              <a:r>
                <a:rPr kumimoji="0" lang="en-GB" sz="1867" b="1" i="0" u="none" strike="noStrike" kern="1200" cap="none" spc="0" normalizeH="0" baseline="0" noProof="0" dirty="0">
                  <a:ln>
                    <a:noFill/>
                  </a:ln>
                  <a:solidFill>
                    <a:srgbClr val="6EB4BB"/>
                  </a:solidFill>
                  <a:effectLst/>
                  <a:uLnTx/>
                  <a:uFillTx/>
                  <a:latin typeface="Arial" panose="020B0604020202020204" pitchFamily="34" charset="0"/>
                  <a:ea typeface="Open Sans" panose="020B0606030504020204" pitchFamily="34" charset="0"/>
                  <a:cs typeface="Open Sans" panose="020B0606030504020204" pitchFamily="34" charset="0"/>
                </a:rPr>
                <a:t>can I save</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rPr>
                <a:t> towards retirement?</a:t>
              </a:r>
            </a:p>
          </p:txBody>
        </p:sp>
        <p:pic>
          <p:nvPicPr>
            <p:cNvPr id="16" name="Picture 15" descr="A green and black wallet&#10;&#10;Description automatically generated">
              <a:extLst>
                <a:ext uri="{FF2B5EF4-FFF2-40B4-BE49-F238E27FC236}">
                  <a16:creationId xmlns:a16="http://schemas.microsoft.com/office/drawing/2014/main" id="{19E0CC0F-3920-4F40-7AF8-4B7BF77308D4}"/>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1067902" y="2684159"/>
              <a:ext cx="514628" cy="514628"/>
            </a:xfrm>
            <a:prstGeom prst="rect">
              <a:avLst/>
            </a:prstGeom>
          </p:spPr>
        </p:pic>
        <p:pic>
          <p:nvPicPr>
            <p:cNvPr id="18" name="Picture 17" descr="A green and black logo&#10;&#10;Description automatically generated">
              <a:extLst>
                <a:ext uri="{FF2B5EF4-FFF2-40B4-BE49-F238E27FC236}">
                  <a16:creationId xmlns:a16="http://schemas.microsoft.com/office/drawing/2014/main" id="{AB559BFD-53BD-4C76-ABE9-A51E96573A55}"/>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1170727" y="3782877"/>
              <a:ext cx="325579" cy="325579"/>
            </a:xfrm>
            <a:prstGeom prst="rect">
              <a:avLst/>
            </a:prstGeom>
          </p:spPr>
        </p:pic>
        <p:pic>
          <p:nvPicPr>
            <p:cNvPr id="22" name="Picture 21">
              <a:extLst>
                <a:ext uri="{FF2B5EF4-FFF2-40B4-BE49-F238E27FC236}">
                  <a16:creationId xmlns:a16="http://schemas.microsoft.com/office/drawing/2014/main" id="{9FEE9222-843A-3C55-046A-34AA8CCE2AF2}"/>
                </a:ext>
              </a:extLst>
            </p:cNvPr>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a:off x="1064895" y="5541868"/>
              <a:ext cx="509235" cy="509235"/>
            </a:xfrm>
            <a:prstGeom prst="rect">
              <a:avLst/>
            </a:prstGeom>
          </p:spPr>
        </p:pic>
        <p:pic>
          <p:nvPicPr>
            <p:cNvPr id="24" name="Picture 23" descr="A green and black building with a flag on top&#10;&#10;Description automatically generated">
              <a:extLst>
                <a:ext uri="{FF2B5EF4-FFF2-40B4-BE49-F238E27FC236}">
                  <a16:creationId xmlns:a16="http://schemas.microsoft.com/office/drawing/2014/main" id="{29CA645C-7C5C-5896-89B2-6A16463CCE3E}"/>
                </a:ext>
              </a:extLst>
            </p:cNvPr>
            <p:cNvPicPr>
              <a:picLocks noChangeAspect="1"/>
            </p:cNvPicPr>
            <p:nvPr/>
          </p:nvPicPr>
          <p:blipFill>
            <a:blip r:embed="rId9" cstate="print">
              <a:biLevel thresh="25000"/>
              <a:extLst>
                <a:ext uri="{28A0092B-C50C-407E-A947-70E740481C1C}">
                  <a14:useLocalDpi xmlns:a14="http://schemas.microsoft.com/office/drawing/2010/main"/>
                </a:ext>
              </a:extLst>
            </a:blip>
            <a:stretch>
              <a:fillRect/>
            </a:stretch>
          </p:blipFill>
          <p:spPr>
            <a:xfrm>
              <a:off x="1043667" y="4515586"/>
              <a:ext cx="507651" cy="507651"/>
            </a:xfrm>
            <a:prstGeom prst="rect">
              <a:avLst/>
            </a:prstGeom>
          </p:spPr>
        </p:pic>
      </p:grpSp>
    </p:spTree>
    <p:extLst>
      <p:ext uri="{BB962C8B-B14F-4D97-AF65-F5344CB8AC3E}">
        <p14:creationId xmlns:p14="http://schemas.microsoft.com/office/powerpoint/2010/main" val="137795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A69A-FC7D-9EE1-11A7-C51CFEAB18D5}"/>
            </a:ext>
          </a:extLst>
        </p:cNvPr>
        <p:cNvGrpSpPr/>
        <p:nvPr/>
      </p:nvGrpSpPr>
      <p:grpSpPr>
        <a:xfrm>
          <a:off x="0" y="0"/>
          <a:ext cx="0" cy="0"/>
          <a:chOff x="0" y="0"/>
          <a:chExt cx="0" cy="0"/>
        </a:xfrm>
      </p:grpSpPr>
      <p:pic>
        <p:nvPicPr>
          <p:cNvPr id="22" name="Picture 21" descr="A person sitting at a table with a computer and a tablet&#10;&#10;Description automatically generated">
            <a:extLst>
              <a:ext uri="{FF2B5EF4-FFF2-40B4-BE49-F238E27FC236}">
                <a16:creationId xmlns:a16="http://schemas.microsoft.com/office/drawing/2014/main" id="{478DE33E-C632-81F9-C65C-FE0133FC09FA}"/>
              </a:ext>
            </a:extLst>
          </p:cNvPr>
          <p:cNvPicPr>
            <a:picLocks noChangeAspect="1"/>
          </p:cNvPicPr>
          <p:nvPr/>
        </p:nvPicPr>
        <p:blipFill rotWithShape="1">
          <a:blip r:embed="rId3">
            <a:extLst>
              <a:ext uri="{28A0092B-C50C-407E-A947-70E740481C1C}">
                <a14:useLocalDpi xmlns:a14="http://schemas.microsoft.com/office/drawing/2010/main" val="0"/>
              </a:ext>
            </a:extLst>
          </a:blip>
          <a:srcRect l="29592" r="14745"/>
          <a:stretch/>
        </p:blipFill>
        <p:spPr>
          <a:xfrm>
            <a:off x="6460001" y="12058"/>
            <a:ext cx="5725491" cy="6858000"/>
          </a:xfrm>
          <a:prstGeom prst="rect">
            <a:avLst/>
          </a:prstGeom>
        </p:spPr>
      </p:pic>
      <p:sp>
        <p:nvSpPr>
          <p:cNvPr id="5" name="Freeform 5">
            <a:extLst>
              <a:ext uri="{FF2B5EF4-FFF2-40B4-BE49-F238E27FC236}">
                <a16:creationId xmlns:a16="http://schemas.microsoft.com/office/drawing/2014/main" id="{166C5E10-FE9D-BBCE-D139-EAB4A5058935}"/>
              </a:ext>
            </a:extLst>
          </p:cNvPr>
          <p:cNvSpPr>
            <a:spLocks/>
          </p:cNvSpPr>
          <p:nvPr/>
        </p:nvSpPr>
        <p:spPr bwMode="auto">
          <a:xfrm rot="5400000">
            <a:off x="9061450" y="3736975"/>
            <a:ext cx="3130550" cy="3130550"/>
          </a:xfrm>
          <a:custGeom>
            <a:avLst/>
            <a:gdLst>
              <a:gd name="T0" fmla="*/ 1972 w 1972"/>
              <a:gd name="T1" fmla="*/ 0 h 1972"/>
              <a:gd name="T2" fmla="*/ 0 w 1972"/>
              <a:gd name="T3" fmla="*/ 0 h 1972"/>
              <a:gd name="T4" fmla="*/ 1972 w 1972"/>
              <a:gd name="T5" fmla="*/ 1972 h 1972"/>
              <a:gd name="T6" fmla="*/ 1972 w 1972"/>
              <a:gd name="T7" fmla="*/ 1972 h 1972"/>
              <a:gd name="T8" fmla="*/ 1972 w 1972"/>
              <a:gd name="T9" fmla="*/ 0 h 1972"/>
            </a:gdLst>
            <a:ahLst/>
            <a:cxnLst>
              <a:cxn ang="0">
                <a:pos x="T0" y="T1"/>
              </a:cxn>
              <a:cxn ang="0">
                <a:pos x="T2" y="T3"/>
              </a:cxn>
              <a:cxn ang="0">
                <a:pos x="T4" y="T5"/>
              </a:cxn>
              <a:cxn ang="0">
                <a:pos x="T6" y="T7"/>
              </a:cxn>
              <a:cxn ang="0">
                <a:pos x="T8" y="T9"/>
              </a:cxn>
            </a:cxnLst>
            <a:rect l="0" t="0" r="r" b="b"/>
            <a:pathLst>
              <a:path w="1972" h="1972">
                <a:moveTo>
                  <a:pt x="1972" y="0"/>
                </a:moveTo>
                <a:lnTo>
                  <a:pt x="0" y="0"/>
                </a:lnTo>
                <a:lnTo>
                  <a:pt x="1972" y="1972"/>
                </a:lnTo>
                <a:lnTo>
                  <a:pt x="1972" y="1972"/>
                </a:lnTo>
                <a:lnTo>
                  <a:pt x="1972"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33796" name="Title 1">
            <a:extLst>
              <a:ext uri="{FF2B5EF4-FFF2-40B4-BE49-F238E27FC236}">
                <a16:creationId xmlns:a16="http://schemas.microsoft.com/office/drawing/2014/main" id="{7B18ECBF-832E-9544-F284-155D5F8D81FA}"/>
              </a:ext>
            </a:extLst>
          </p:cNvPr>
          <p:cNvSpPr>
            <a:spLocks noGrp="1"/>
          </p:cNvSpPr>
          <p:nvPr>
            <p:ph type="title"/>
          </p:nvPr>
        </p:nvSpPr>
        <p:spPr>
          <a:xfrm>
            <a:off x="947740" y="-258426"/>
            <a:ext cx="6036256" cy="915035"/>
          </a:xfrm>
        </p:spPr>
        <p:txBody>
          <a:bodyPr/>
          <a:lstStyle/>
          <a:p>
            <a:r>
              <a:rPr lang="en-GB" dirty="0"/>
              <a:t>Who we are</a:t>
            </a:r>
            <a:endParaRPr lang="en-GB" altLang="en-US" dirty="0">
              <a:solidFill>
                <a:schemeClr val="tx2"/>
              </a:solidFill>
              <a:cs typeface="Arial" panose="020B0604020202020204" pitchFamily="34" charset="0"/>
            </a:endParaRPr>
          </a:p>
        </p:txBody>
      </p:sp>
      <p:sp>
        <p:nvSpPr>
          <p:cNvPr id="2" name="TextBox 1">
            <a:extLst>
              <a:ext uri="{FF2B5EF4-FFF2-40B4-BE49-F238E27FC236}">
                <a16:creationId xmlns:a16="http://schemas.microsoft.com/office/drawing/2014/main" id="{184073E9-C96A-622E-8D65-2534DD1C1F1E}"/>
              </a:ext>
            </a:extLst>
          </p:cNvPr>
          <p:cNvSpPr txBox="1"/>
          <p:nvPr/>
        </p:nvSpPr>
        <p:spPr>
          <a:xfrm>
            <a:off x="995255" y="993533"/>
            <a:ext cx="532765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Arial"/>
                <a:ea typeface="+mn-ea"/>
                <a:cs typeface="+mn-cs"/>
              </a:rPr>
              <a:t>Quilter Financial Advisers provides:</a:t>
            </a:r>
            <a:endParaRPr kumimoji="0" lang="en-GB" sz="1600" b="0" i="0" u="none" strike="noStrike" kern="1200" cap="none" spc="0" normalizeH="0" baseline="0" noProof="0" dirty="0">
              <a:ln>
                <a:noFill/>
              </a:ln>
              <a:effectLst/>
              <a:uLnTx/>
              <a:uFillTx/>
              <a:latin typeface="Arial"/>
              <a:ea typeface="+mn-ea"/>
              <a:cs typeface="+mn-cs"/>
            </a:endParaRPr>
          </a:p>
        </p:txBody>
      </p:sp>
      <p:grpSp>
        <p:nvGrpSpPr>
          <p:cNvPr id="12" name="Group 11">
            <a:extLst>
              <a:ext uri="{FF2B5EF4-FFF2-40B4-BE49-F238E27FC236}">
                <a16:creationId xmlns:a16="http://schemas.microsoft.com/office/drawing/2014/main" id="{C2012636-2F38-1C3C-6502-1C8B7196EB00}"/>
              </a:ext>
            </a:extLst>
          </p:cNvPr>
          <p:cNvGrpSpPr/>
          <p:nvPr/>
        </p:nvGrpSpPr>
        <p:grpSpPr>
          <a:xfrm>
            <a:off x="254977" y="1548471"/>
            <a:ext cx="6122602" cy="1262828"/>
            <a:chOff x="254977" y="2154115"/>
            <a:chExt cx="6122602" cy="1262828"/>
          </a:xfrm>
        </p:grpSpPr>
        <p:sp>
          <p:nvSpPr>
            <p:cNvPr id="4" name="Rectangle 3">
              <a:extLst>
                <a:ext uri="{FF2B5EF4-FFF2-40B4-BE49-F238E27FC236}">
                  <a16:creationId xmlns:a16="http://schemas.microsoft.com/office/drawing/2014/main" id="{36D01DCF-84FF-9A19-54A9-1691FB57596E}"/>
                </a:ext>
              </a:extLst>
            </p:cNvPr>
            <p:cNvSpPr/>
            <p:nvPr/>
          </p:nvSpPr>
          <p:spPr>
            <a:xfrm>
              <a:off x="254977" y="2154115"/>
              <a:ext cx="6036256" cy="1262828"/>
            </a:xfrm>
            <a:prstGeom prst="rect">
              <a:avLst/>
            </a:prstGeom>
            <a:solidFill>
              <a:srgbClr val="3A4371">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12">
              <a:extLst>
                <a:ext uri="{FF2B5EF4-FFF2-40B4-BE49-F238E27FC236}">
                  <a16:creationId xmlns:a16="http://schemas.microsoft.com/office/drawing/2014/main" id="{2BE97CBE-0EEF-F43B-9A5D-0F04CFF59B78}"/>
                </a:ext>
              </a:extLst>
            </p:cNvPr>
            <p:cNvSpPr>
              <a:spLocks noChangeArrowheads="1"/>
            </p:cNvSpPr>
            <p:nvPr/>
          </p:nvSpPr>
          <p:spPr bwMode="auto">
            <a:xfrm>
              <a:off x="1481832" y="2611382"/>
              <a:ext cx="48957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0188" indent="-230188" eaLnBrk="0" hangingPunct="0">
                <a:spcAft>
                  <a:spcPts val="600"/>
                </a:spcAft>
                <a:buClr>
                  <a:schemeClr val="bg2"/>
                </a:buClr>
                <a:buFont typeface="Wingdings" panose="05000000000000000000" pitchFamily="2" charset="2"/>
                <a:buChar char="§"/>
                <a:defRPr sz="2000">
                  <a:solidFill>
                    <a:schemeClr val="tx1"/>
                  </a:solidFill>
                  <a:latin typeface="Arial" panose="020B0604020202020204" pitchFamily="34" charset="0"/>
                </a:defRPr>
              </a:lvl1pPr>
              <a:lvl2pPr marL="742950" indent="-285750" eaLnBrk="0" hangingPunct="0">
                <a:spcAft>
                  <a:spcPts val="300"/>
                </a:spcAft>
                <a:buClr>
                  <a:schemeClr val="bg2"/>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5pPr>
              <a:lvl6pPr marL="25146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6pPr>
              <a:lvl7pPr marL="29718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7pPr>
              <a:lvl8pPr marL="34290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8pPr>
              <a:lvl9pPr marL="38862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9pPr>
            </a:lstStyle>
            <a:p>
              <a:pPr marL="0" marR="0" lvl="0" indent="0" algn="l" defTabSz="914377" rtl="0" eaLnBrk="0" fontAlgn="auto" latinLnBrk="0" hangingPunct="0">
                <a:lnSpc>
                  <a:spcPct val="100000"/>
                </a:lnSpc>
                <a:spcBef>
                  <a:spcPts val="0"/>
                </a:spcBef>
                <a:spcAft>
                  <a:spcPts val="1600"/>
                </a:spcAft>
                <a:buClr>
                  <a:srgbClr val="0E7A3F"/>
                </a:buClr>
                <a:buSzTx/>
                <a:buFont typeface="Wingdings" panose="05000000000000000000" pitchFamily="2" charset="2"/>
                <a:buNone/>
                <a:tabLst/>
                <a:defRPr/>
              </a:pPr>
              <a:r>
                <a:rPr kumimoji="0" lang="en-GB" sz="1600" b="1" i="0" u="none" strike="noStrike" kern="1200" cap="none" spc="0" normalizeH="0" baseline="0" noProof="0" dirty="0">
                  <a:ln>
                    <a:noFill/>
                  </a:ln>
                  <a:solidFill>
                    <a:srgbClr val="3A4371"/>
                  </a:solidFill>
                  <a:effectLst/>
                  <a:uLnTx/>
                  <a:uFillTx/>
                  <a:latin typeface="Arial" panose="020B0604020202020204" pitchFamily="34" charset="0"/>
                  <a:ea typeface="+mn-ea"/>
                  <a:cs typeface="Arial" panose="020B0604020202020204" pitchFamily="34" charset="0"/>
                </a:rPr>
                <a:t>Comprehensive services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that suit your needs.</a:t>
              </a:r>
            </a:p>
          </p:txBody>
        </p:sp>
        <p:sp>
          <p:nvSpPr>
            <p:cNvPr id="11" name="Freeform 2">
              <a:extLst>
                <a:ext uri="{FF2B5EF4-FFF2-40B4-BE49-F238E27FC236}">
                  <a16:creationId xmlns:a16="http://schemas.microsoft.com/office/drawing/2014/main" id="{497EFB12-61EF-525A-3500-412B11E5195B}"/>
                </a:ext>
              </a:extLst>
            </p:cNvPr>
            <p:cNvSpPr>
              <a:spLocks/>
            </p:cNvSpPr>
            <p:nvPr/>
          </p:nvSpPr>
          <p:spPr bwMode="auto">
            <a:xfrm>
              <a:off x="1031502" y="2478079"/>
              <a:ext cx="335991" cy="605160"/>
            </a:xfrm>
            <a:custGeom>
              <a:avLst/>
              <a:gdLst>
                <a:gd name="T0" fmla="*/ 0 w 101"/>
                <a:gd name="T1" fmla="*/ 170 h 182"/>
                <a:gd name="T2" fmla="*/ 42 w 101"/>
                <a:gd name="T3" fmla="*/ 170 h 182"/>
                <a:gd name="T4" fmla="*/ 42 w 101"/>
                <a:gd name="T5" fmla="*/ 30 h 182"/>
                <a:gd name="T6" fmla="*/ 15 w 101"/>
                <a:gd name="T7" fmla="*/ 35 h 182"/>
                <a:gd name="T8" fmla="*/ 0 w 101"/>
                <a:gd name="T9" fmla="*/ 33 h 182"/>
                <a:gd name="T10" fmla="*/ 0 w 101"/>
                <a:gd name="T11" fmla="*/ 23 h 182"/>
                <a:gd name="T12" fmla="*/ 51 w 101"/>
                <a:gd name="T13" fmla="*/ 0 h 182"/>
                <a:gd name="T14" fmla="*/ 62 w 101"/>
                <a:gd name="T15" fmla="*/ 0 h 182"/>
                <a:gd name="T16" fmla="*/ 62 w 101"/>
                <a:gd name="T17" fmla="*/ 170 h 182"/>
                <a:gd name="T18" fmla="*/ 101 w 101"/>
                <a:gd name="T19" fmla="*/ 170 h 182"/>
                <a:gd name="T20" fmla="*/ 101 w 101"/>
                <a:gd name="T21" fmla="*/ 182 h 182"/>
                <a:gd name="T22" fmla="*/ 0 w 101"/>
                <a:gd name="T23" fmla="*/ 182 h 182"/>
                <a:gd name="T24" fmla="*/ 0 w 101"/>
                <a:gd name="T25" fmla="*/ 17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182">
                  <a:moveTo>
                    <a:pt x="0" y="170"/>
                  </a:moveTo>
                  <a:cubicBezTo>
                    <a:pt x="42" y="170"/>
                    <a:pt x="42" y="170"/>
                    <a:pt x="42" y="170"/>
                  </a:cubicBezTo>
                  <a:cubicBezTo>
                    <a:pt x="42" y="30"/>
                    <a:pt x="42" y="30"/>
                    <a:pt x="42" y="30"/>
                  </a:cubicBezTo>
                  <a:cubicBezTo>
                    <a:pt x="36" y="33"/>
                    <a:pt x="25" y="35"/>
                    <a:pt x="15" y="35"/>
                  </a:cubicBezTo>
                  <a:cubicBezTo>
                    <a:pt x="9" y="35"/>
                    <a:pt x="4" y="34"/>
                    <a:pt x="0" y="33"/>
                  </a:cubicBezTo>
                  <a:cubicBezTo>
                    <a:pt x="0" y="23"/>
                    <a:pt x="0" y="23"/>
                    <a:pt x="0" y="23"/>
                  </a:cubicBezTo>
                  <a:cubicBezTo>
                    <a:pt x="22" y="23"/>
                    <a:pt x="42" y="15"/>
                    <a:pt x="51" y="0"/>
                  </a:cubicBezTo>
                  <a:cubicBezTo>
                    <a:pt x="62" y="0"/>
                    <a:pt x="62" y="0"/>
                    <a:pt x="62" y="0"/>
                  </a:cubicBezTo>
                  <a:cubicBezTo>
                    <a:pt x="62" y="170"/>
                    <a:pt x="62" y="170"/>
                    <a:pt x="62" y="170"/>
                  </a:cubicBezTo>
                  <a:cubicBezTo>
                    <a:pt x="101" y="170"/>
                    <a:pt x="101" y="170"/>
                    <a:pt x="101" y="170"/>
                  </a:cubicBezTo>
                  <a:cubicBezTo>
                    <a:pt x="101" y="182"/>
                    <a:pt x="101" y="182"/>
                    <a:pt x="101" y="182"/>
                  </a:cubicBezTo>
                  <a:cubicBezTo>
                    <a:pt x="0" y="182"/>
                    <a:pt x="0" y="182"/>
                    <a:pt x="0" y="182"/>
                  </a:cubicBezTo>
                  <a:lnTo>
                    <a:pt x="0" y="170"/>
                  </a:lnTo>
                  <a:close/>
                </a:path>
              </a:pathLst>
            </a:custGeom>
            <a:solidFill>
              <a:srgbClr val="3A4371"/>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4F16D4D8-2C7C-80D6-9F40-F5152E319E3F}"/>
              </a:ext>
            </a:extLst>
          </p:cNvPr>
          <p:cNvGrpSpPr/>
          <p:nvPr/>
        </p:nvGrpSpPr>
        <p:grpSpPr>
          <a:xfrm>
            <a:off x="254977" y="2930824"/>
            <a:ext cx="6036256" cy="1262828"/>
            <a:chOff x="254977" y="3536468"/>
            <a:chExt cx="6036256" cy="1262828"/>
          </a:xfrm>
        </p:grpSpPr>
        <p:sp>
          <p:nvSpPr>
            <p:cNvPr id="33795" name="Rectangle 12">
              <a:extLst>
                <a:ext uri="{FF2B5EF4-FFF2-40B4-BE49-F238E27FC236}">
                  <a16:creationId xmlns:a16="http://schemas.microsoft.com/office/drawing/2014/main" id="{6AF87A2C-7FBA-F602-6F1B-524176AED6BB}"/>
                </a:ext>
              </a:extLst>
            </p:cNvPr>
            <p:cNvSpPr>
              <a:spLocks noChangeArrowheads="1"/>
            </p:cNvSpPr>
            <p:nvPr/>
          </p:nvSpPr>
          <p:spPr bwMode="auto">
            <a:xfrm>
              <a:off x="1481833" y="3752384"/>
              <a:ext cx="46141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0188" indent="-230188" eaLnBrk="0" hangingPunct="0">
                <a:spcAft>
                  <a:spcPts val="600"/>
                </a:spcAft>
                <a:buClr>
                  <a:schemeClr val="bg2"/>
                </a:buClr>
                <a:buFont typeface="Wingdings" panose="05000000000000000000" pitchFamily="2" charset="2"/>
                <a:buChar char="§"/>
                <a:defRPr sz="2000">
                  <a:solidFill>
                    <a:schemeClr val="tx1"/>
                  </a:solidFill>
                  <a:latin typeface="Arial" panose="020B0604020202020204" pitchFamily="34" charset="0"/>
                </a:defRPr>
              </a:lvl1pPr>
              <a:lvl2pPr marL="742950" indent="-285750" eaLnBrk="0" hangingPunct="0">
                <a:spcAft>
                  <a:spcPts val="300"/>
                </a:spcAft>
                <a:buClr>
                  <a:schemeClr val="bg2"/>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5pPr>
              <a:lvl6pPr marL="25146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6pPr>
              <a:lvl7pPr marL="29718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7pPr>
              <a:lvl8pPr marL="34290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8pPr>
              <a:lvl9pPr marL="38862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9pPr>
            </a:lstStyle>
            <a:p>
              <a:pPr marL="0" marR="0" lvl="0" indent="0" algn="l" defTabSz="914377" rtl="0" eaLnBrk="0" fontAlgn="auto" latinLnBrk="0" hangingPunct="0">
                <a:lnSpc>
                  <a:spcPct val="100000"/>
                </a:lnSpc>
                <a:spcBef>
                  <a:spcPts val="0"/>
                </a:spcBef>
                <a:spcAft>
                  <a:spcPts val="1600"/>
                </a:spcAft>
                <a:buClr>
                  <a:srgbClr val="0E7A3F"/>
                </a:buClr>
                <a:buSzTx/>
                <a:buFont typeface="Wingdings" panose="05000000000000000000" pitchFamily="2" charset="2"/>
                <a:buNone/>
                <a:tabLst/>
                <a:defRPr/>
              </a:pPr>
              <a:r>
                <a:rPr kumimoji="0" lang="en-GB" sz="1600" b="1" i="0" u="none" strike="noStrike" kern="1200" cap="none" spc="0" normalizeH="0" baseline="0" noProof="0" dirty="0">
                  <a:ln>
                    <a:noFill/>
                  </a:ln>
                  <a:solidFill>
                    <a:srgbClr val="6DB4BA"/>
                  </a:solidFill>
                  <a:effectLst/>
                  <a:uLnTx/>
                  <a:uFillTx/>
                  <a:latin typeface="Arial" panose="020B0604020202020204" pitchFamily="34" charset="0"/>
                  <a:ea typeface="+mn-ea"/>
                  <a:cs typeface="Arial" panose="020B0604020202020204" pitchFamily="34" charset="0"/>
                </a:rPr>
                <a:t>A strong support network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a:t>
              </a:r>
              <a:r>
                <a:rPr kumimoji="0" lang="en-GB" sz="1600" b="1" i="0" u="none" strike="noStrike" kern="1200" cap="none" spc="0" normalizeH="0" baseline="0" noProof="0" dirty="0">
                  <a:ln>
                    <a:noFill/>
                  </a:ln>
                  <a:solidFill>
                    <a:srgbClr val="6DB4BA"/>
                  </a:solidFill>
                  <a:effectLst/>
                  <a:uLnTx/>
                  <a:uFillTx/>
                  <a:latin typeface="Arial" panose="020B0604020202020204" pitchFamily="34" charset="0"/>
                  <a:ea typeface="+mn-ea"/>
                  <a:cs typeface="Arial" panose="020B0604020202020204" pitchFamily="34" charset="0"/>
                </a:rPr>
                <a:t>breadth </a:t>
              </a:r>
              <a:br>
                <a:rPr kumimoji="0" lang="en-GB" sz="1600" b="1" i="0" u="none" strike="noStrike" kern="1200" cap="none" spc="0" normalizeH="0" baseline="0" noProof="0" dirty="0">
                  <a:ln>
                    <a:noFill/>
                  </a:ln>
                  <a:solidFill>
                    <a:srgbClr val="6DB4BA"/>
                  </a:solidFill>
                  <a:effectLst/>
                  <a:uLnTx/>
                  <a:uFillTx/>
                  <a:latin typeface="Arial" panose="020B0604020202020204" pitchFamily="34" charset="0"/>
                  <a:ea typeface="+mn-ea"/>
                  <a:cs typeface="Arial" panose="020B0604020202020204" pitchFamily="34" charset="0"/>
                </a:rPr>
              </a:br>
              <a:r>
                <a:rPr kumimoji="0" lang="en-GB" sz="1600" b="1" i="0" u="none" strike="noStrike" kern="1200" cap="none" spc="0" normalizeH="0" baseline="0" noProof="0" dirty="0">
                  <a:ln>
                    <a:noFill/>
                  </a:ln>
                  <a:solidFill>
                    <a:srgbClr val="6DB4BA"/>
                  </a:solidFill>
                  <a:effectLst/>
                  <a:uLnTx/>
                  <a:uFillTx/>
                  <a:latin typeface="Arial" panose="020B0604020202020204" pitchFamily="34" charset="0"/>
                  <a:ea typeface="+mn-ea"/>
                  <a:cs typeface="Arial" panose="020B0604020202020204" pitchFamily="34" charset="0"/>
                </a:rPr>
                <a:t>of expertise</a:t>
              </a:r>
              <a:r>
                <a:rPr kumimoji="0" lang="en-GB" sz="1600" b="0" i="0" u="none" strike="noStrike" kern="1200" cap="none" spc="0" normalizeH="0" baseline="0" noProof="0" dirty="0">
                  <a:ln>
                    <a:noFill/>
                  </a:ln>
                  <a:solidFill>
                    <a:srgbClr val="6DB4BA"/>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you can feel reassured you’re partnering with professionals.</a:t>
              </a:r>
            </a:p>
          </p:txBody>
        </p:sp>
        <p:sp>
          <p:nvSpPr>
            <p:cNvPr id="13" name="Freeform 3">
              <a:extLst>
                <a:ext uri="{FF2B5EF4-FFF2-40B4-BE49-F238E27FC236}">
                  <a16:creationId xmlns:a16="http://schemas.microsoft.com/office/drawing/2014/main" id="{E30B91DF-F2B0-980D-A1C7-13961D48DA4B}"/>
                </a:ext>
              </a:extLst>
            </p:cNvPr>
            <p:cNvSpPr>
              <a:spLocks/>
            </p:cNvSpPr>
            <p:nvPr/>
          </p:nvSpPr>
          <p:spPr bwMode="auto">
            <a:xfrm>
              <a:off x="947740" y="3775963"/>
              <a:ext cx="419753" cy="625865"/>
            </a:xfrm>
            <a:custGeom>
              <a:avLst/>
              <a:gdLst>
                <a:gd name="T0" fmla="*/ 60 w 126"/>
                <a:gd name="T1" fmla="*/ 101 h 188"/>
                <a:gd name="T2" fmla="*/ 99 w 126"/>
                <a:gd name="T3" fmla="*/ 49 h 188"/>
                <a:gd name="T4" fmla="*/ 60 w 126"/>
                <a:gd name="T5" fmla="*/ 11 h 188"/>
                <a:gd name="T6" fmla="*/ 21 w 126"/>
                <a:gd name="T7" fmla="*/ 33 h 188"/>
                <a:gd name="T8" fmla="*/ 34 w 126"/>
                <a:gd name="T9" fmla="*/ 49 h 188"/>
                <a:gd name="T10" fmla="*/ 19 w 126"/>
                <a:gd name="T11" fmla="*/ 64 h 188"/>
                <a:gd name="T12" fmla="*/ 3 w 126"/>
                <a:gd name="T13" fmla="*/ 44 h 188"/>
                <a:gd name="T14" fmla="*/ 63 w 126"/>
                <a:gd name="T15" fmla="*/ 0 h 188"/>
                <a:gd name="T16" fmla="*/ 120 w 126"/>
                <a:gd name="T17" fmla="*/ 50 h 188"/>
                <a:gd name="T18" fmla="*/ 66 w 126"/>
                <a:gd name="T19" fmla="*/ 112 h 188"/>
                <a:gd name="T20" fmla="*/ 15 w 126"/>
                <a:gd name="T21" fmla="*/ 160 h 188"/>
                <a:gd name="T22" fmla="*/ 15 w 126"/>
                <a:gd name="T23" fmla="*/ 161 h 188"/>
                <a:gd name="T24" fmla="*/ 39 w 126"/>
                <a:gd name="T25" fmla="*/ 155 h 188"/>
                <a:gd name="T26" fmla="*/ 87 w 126"/>
                <a:gd name="T27" fmla="*/ 170 h 188"/>
                <a:gd name="T28" fmla="*/ 117 w 126"/>
                <a:gd name="T29" fmla="*/ 126 h 188"/>
                <a:gd name="T30" fmla="*/ 126 w 126"/>
                <a:gd name="T31" fmla="*/ 126 h 188"/>
                <a:gd name="T32" fmla="*/ 85 w 126"/>
                <a:gd name="T33" fmla="*/ 188 h 188"/>
                <a:gd name="T34" fmla="*/ 32 w 126"/>
                <a:gd name="T35" fmla="*/ 165 h 188"/>
                <a:gd name="T36" fmla="*/ 23 w 126"/>
                <a:gd name="T37" fmla="*/ 166 h 188"/>
                <a:gd name="T38" fmla="*/ 26 w 126"/>
                <a:gd name="T39" fmla="*/ 176 h 188"/>
                <a:gd name="T40" fmla="*/ 15 w 126"/>
                <a:gd name="T41" fmla="*/ 188 h 188"/>
                <a:gd name="T42" fmla="*/ 0 w 126"/>
                <a:gd name="T43" fmla="*/ 169 h 188"/>
                <a:gd name="T44" fmla="*/ 60 w 126"/>
                <a:gd name="T45" fmla="*/ 10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88">
                  <a:moveTo>
                    <a:pt x="60" y="101"/>
                  </a:moveTo>
                  <a:cubicBezTo>
                    <a:pt x="84" y="86"/>
                    <a:pt x="99" y="71"/>
                    <a:pt x="99" y="49"/>
                  </a:cubicBezTo>
                  <a:cubicBezTo>
                    <a:pt x="99" y="28"/>
                    <a:pt x="85" y="11"/>
                    <a:pt x="60" y="11"/>
                  </a:cubicBezTo>
                  <a:cubicBezTo>
                    <a:pt x="40" y="11"/>
                    <a:pt x="26" y="22"/>
                    <a:pt x="21" y="33"/>
                  </a:cubicBezTo>
                  <a:cubicBezTo>
                    <a:pt x="28" y="35"/>
                    <a:pt x="34" y="40"/>
                    <a:pt x="34" y="49"/>
                  </a:cubicBezTo>
                  <a:cubicBezTo>
                    <a:pt x="34" y="57"/>
                    <a:pt x="28" y="64"/>
                    <a:pt x="19" y="64"/>
                  </a:cubicBezTo>
                  <a:cubicBezTo>
                    <a:pt x="11" y="64"/>
                    <a:pt x="3" y="57"/>
                    <a:pt x="3" y="44"/>
                  </a:cubicBezTo>
                  <a:cubicBezTo>
                    <a:pt x="3" y="24"/>
                    <a:pt x="28" y="0"/>
                    <a:pt x="63" y="0"/>
                  </a:cubicBezTo>
                  <a:cubicBezTo>
                    <a:pt x="101" y="0"/>
                    <a:pt x="120" y="24"/>
                    <a:pt x="120" y="50"/>
                  </a:cubicBezTo>
                  <a:cubicBezTo>
                    <a:pt x="120" y="76"/>
                    <a:pt x="102" y="93"/>
                    <a:pt x="66" y="112"/>
                  </a:cubicBezTo>
                  <a:cubicBezTo>
                    <a:pt x="32" y="129"/>
                    <a:pt x="17" y="146"/>
                    <a:pt x="15" y="160"/>
                  </a:cubicBezTo>
                  <a:cubicBezTo>
                    <a:pt x="15" y="161"/>
                    <a:pt x="15" y="161"/>
                    <a:pt x="15" y="161"/>
                  </a:cubicBezTo>
                  <a:cubicBezTo>
                    <a:pt x="22" y="157"/>
                    <a:pt x="30" y="155"/>
                    <a:pt x="39" y="155"/>
                  </a:cubicBezTo>
                  <a:cubicBezTo>
                    <a:pt x="59" y="155"/>
                    <a:pt x="71" y="170"/>
                    <a:pt x="87" y="170"/>
                  </a:cubicBezTo>
                  <a:cubicBezTo>
                    <a:pt x="103" y="170"/>
                    <a:pt x="111" y="158"/>
                    <a:pt x="117" y="126"/>
                  </a:cubicBezTo>
                  <a:cubicBezTo>
                    <a:pt x="126" y="126"/>
                    <a:pt x="126" y="126"/>
                    <a:pt x="126" y="126"/>
                  </a:cubicBezTo>
                  <a:cubicBezTo>
                    <a:pt x="122" y="173"/>
                    <a:pt x="107" y="188"/>
                    <a:pt x="85" y="188"/>
                  </a:cubicBezTo>
                  <a:cubicBezTo>
                    <a:pt x="64" y="188"/>
                    <a:pt x="49" y="165"/>
                    <a:pt x="32" y="165"/>
                  </a:cubicBezTo>
                  <a:cubicBezTo>
                    <a:pt x="29" y="165"/>
                    <a:pt x="26" y="165"/>
                    <a:pt x="23" y="166"/>
                  </a:cubicBezTo>
                  <a:cubicBezTo>
                    <a:pt x="25" y="169"/>
                    <a:pt x="26" y="172"/>
                    <a:pt x="26" y="176"/>
                  </a:cubicBezTo>
                  <a:cubicBezTo>
                    <a:pt x="26" y="183"/>
                    <a:pt x="22" y="188"/>
                    <a:pt x="15" y="188"/>
                  </a:cubicBezTo>
                  <a:cubicBezTo>
                    <a:pt x="5" y="188"/>
                    <a:pt x="0" y="179"/>
                    <a:pt x="0" y="169"/>
                  </a:cubicBezTo>
                  <a:cubicBezTo>
                    <a:pt x="0" y="148"/>
                    <a:pt x="18" y="128"/>
                    <a:pt x="60" y="101"/>
                  </a:cubicBezTo>
                  <a:close/>
                </a:path>
              </a:pathLst>
            </a:custGeom>
            <a:solidFill>
              <a:srgbClr val="6DB4BA"/>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6DB4BA"/>
                </a:solidFill>
                <a:effectLst/>
                <a:uLnTx/>
                <a:uFillTx/>
                <a:latin typeface="Arial"/>
                <a:ea typeface="+mn-ea"/>
                <a:cs typeface="+mn-cs"/>
              </a:endParaRPr>
            </a:p>
          </p:txBody>
        </p:sp>
        <p:sp>
          <p:nvSpPr>
            <p:cNvPr id="6" name="Rectangle 5">
              <a:extLst>
                <a:ext uri="{FF2B5EF4-FFF2-40B4-BE49-F238E27FC236}">
                  <a16:creationId xmlns:a16="http://schemas.microsoft.com/office/drawing/2014/main" id="{B5AD5E09-A27B-B161-5177-1E9C669B2624}"/>
                </a:ext>
              </a:extLst>
            </p:cNvPr>
            <p:cNvSpPr/>
            <p:nvPr/>
          </p:nvSpPr>
          <p:spPr>
            <a:xfrm>
              <a:off x="254977" y="3536468"/>
              <a:ext cx="6036256" cy="1262828"/>
            </a:xfrm>
            <a:prstGeom prst="rect">
              <a:avLst/>
            </a:prstGeom>
            <a:solidFill>
              <a:srgbClr val="6DB4B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EFD89445-4487-5761-5142-0CCAAFCCC107}"/>
              </a:ext>
            </a:extLst>
          </p:cNvPr>
          <p:cNvGrpSpPr/>
          <p:nvPr/>
        </p:nvGrpSpPr>
        <p:grpSpPr>
          <a:xfrm>
            <a:off x="254977" y="4303729"/>
            <a:ext cx="6194927" cy="1262828"/>
            <a:chOff x="254977" y="4909373"/>
            <a:chExt cx="6194927" cy="1262828"/>
          </a:xfrm>
        </p:grpSpPr>
        <p:sp>
          <p:nvSpPr>
            <p:cNvPr id="10" name="Rectangle 12">
              <a:extLst>
                <a:ext uri="{FF2B5EF4-FFF2-40B4-BE49-F238E27FC236}">
                  <a16:creationId xmlns:a16="http://schemas.microsoft.com/office/drawing/2014/main" id="{7F556670-BDF3-15F4-577C-8DA6F98E5659}"/>
                </a:ext>
              </a:extLst>
            </p:cNvPr>
            <p:cNvSpPr>
              <a:spLocks noChangeArrowheads="1"/>
            </p:cNvSpPr>
            <p:nvPr/>
          </p:nvSpPr>
          <p:spPr bwMode="auto">
            <a:xfrm>
              <a:off x="1481832" y="5283255"/>
              <a:ext cx="49680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0188" indent="-230188" eaLnBrk="0" hangingPunct="0">
                <a:spcAft>
                  <a:spcPts val="600"/>
                </a:spcAft>
                <a:buClr>
                  <a:schemeClr val="bg2"/>
                </a:buClr>
                <a:buFont typeface="Wingdings" panose="05000000000000000000" pitchFamily="2" charset="2"/>
                <a:buChar char="§"/>
                <a:defRPr sz="2000">
                  <a:solidFill>
                    <a:schemeClr val="tx1"/>
                  </a:solidFill>
                  <a:latin typeface="Arial" panose="020B0604020202020204" pitchFamily="34" charset="0"/>
                </a:defRPr>
              </a:lvl1pPr>
              <a:lvl2pPr marL="742950" indent="-285750" eaLnBrk="0" hangingPunct="0">
                <a:spcAft>
                  <a:spcPts val="300"/>
                </a:spcAft>
                <a:buClr>
                  <a:schemeClr val="bg2"/>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5pPr>
              <a:lvl6pPr marL="25146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6pPr>
              <a:lvl7pPr marL="29718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7pPr>
              <a:lvl8pPr marL="34290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8pPr>
              <a:lvl9pPr marL="38862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9pPr>
            </a:lstStyle>
            <a:p>
              <a:pPr marL="0" marR="0" lvl="0" indent="0" algn="l" defTabSz="914377" rtl="0" eaLnBrk="0" fontAlgn="auto" latinLnBrk="0" hangingPunct="0">
                <a:lnSpc>
                  <a:spcPct val="100000"/>
                </a:lnSpc>
                <a:spcBef>
                  <a:spcPts val="0"/>
                </a:spcBef>
                <a:spcAft>
                  <a:spcPts val="1600"/>
                </a:spcAft>
                <a:buClr>
                  <a:srgbClr val="0E7A3F"/>
                </a:buClr>
                <a:buSzTx/>
                <a:buFont typeface="Wingdings" panose="05000000000000000000" pitchFamily="2" charset="2"/>
                <a:buNone/>
                <a:tabLst/>
                <a:defRPr/>
              </a:pPr>
              <a:r>
                <a:rPr kumimoji="0" lang="en-GB" sz="1600" b="1" i="0" u="none" strike="noStrike" kern="1200" cap="none" spc="0" normalizeH="0" baseline="0" noProof="0" dirty="0">
                  <a:ln>
                    <a:noFill/>
                  </a:ln>
                  <a:solidFill>
                    <a:srgbClr val="D68063"/>
                  </a:solidFill>
                  <a:effectLst/>
                  <a:uLnTx/>
                  <a:uFillTx/>
                  <a:latin typeface="Arial" panose="020B0604020202020204" pitchFamily="34" charset="0"/>
                  <a:ea typeface="+mn-ea"/>
                  <a:cs typeface="Arial" panose="020B0604020202020204" pitchFamily="34" charset="0"/>
                </a:rPr>
                <a:t>Great value for your investment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with our strong buying power.</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Freeform 4">
              <a:extLst>
                <a:ext uri="{FF2B5EF4-FFF2-40B4-BE49-F238E27FC236}">
                  <a16:creationId xmlns:a16="http://schemas.microsoft.com/office/drawing/2014/main" id="{B81DDD91-E162-CB96-26E9-232A9CC365CA}"/>
                </a:ext>
              </a:extLst>
            </p:cNvPr>
            <p:cNvSpPr>
              <a:spLocks/>
            </p:cNvSpPr>
            <p:nvPr/>
          </p:nvSpPr>
          <p:spPr bwMode="auto">
            <a:xfrm>
              <a:off x="971268" y="5227855"/>
              <a:ext cx="396224" cy="625865"/>
            </a:xfrm>
            <a:custGeom>
              <a:avLst/>
              <a:gdLst>
                <a:gd name="T0" fmla="*/ 0 w 119"/>
                <a:gd name="T1" fmla="*/ 150 h 188"/>
                <a:gd name="T2" fmla="*/ 15 w 119"/>
                <a:gd name="T3" fmla="*/ 133 h 188"/>
                <a:gd name="T4" fmla="*/ 29 w 119"/>
                <a:gd name="T5" fmla="*/ 147 h 188"/>
                <a:gd name="T6" fmla="*/ 20 w 119"/>
                <a:gd name="T7" fmla="*/ 163 h 188"/>
                <a:gd name="T8" fmla="*/ 56 w 119"/>
                <a:gd name="T9" fmla="*/ 177 h 188"/>
                <a:gd name="T10" fmla="*/ 99 w 119"/>
                <a:gd name="T11" fmla="*/ 138 h 188"/>
                <a:gd name="T12" fmla="*/ 47 w 119"/>
                <a:gd name="T13" fmla="*/ 97 h 188"/>
                <a:gd name="T14" fmla="*/ 39 w 119"/>
                <a:gd name="T15" fmla="*/ 97 h 188"/>
                <a:gd name="T16" fmla="*/ 39 w 119"/>
                <a:gd name="T17" fmla="*/ 85 h 188"/>
                <a:gd name="T18" fmla="*/ 46 w 119"/>
                <a:gd name="T19" fmla="*/ 85 h 188"/>
                <a:gd name="T20" fmla="*/ 96 w 119"/>
                <a:gd name="T21" fmla="*/ 46 h 188"/>
                <a:gd name="T22" fmla="*/ 58 w 119"/>
                <a:gd name="T23" fmla="*/ 11 h 188"/>
                <a:gd name="T24" fmla="*/ 21 w 119"/>
                <a:gd name="T25" fmla="*/ 28 h 188"/>
                <a:gd name="T26" fmla="*/ 34 w 119"/>
                <a:gd name="T27" fmla="*/ 44 h 188"/>
                <a:gd name="T28" fmla="*/ 19 w 119"/>
                <a:gd name="T29" fmla="*/ 59 h 188"/>
                <a:gd name="T30" fmla="*/ 4 w 119"/>
                <a:gd name="T31" fmla="*/ 41 h 188"/>
                <a:gd name="T32" fmla="*/ 60 w 119"/>
                <a:gd name="T33" fmla="*/ 0 h 188"/>
                <a:gd name="T34" fmla="*/ 116 w 119"/>
                <a:gd name="T35" fmla="*/ 46 h 188"/>
                <a:gd name="T36" fmla="*/ 72 w 119"/>
                <a:gd name="T37" fmla="*/ 91 h 188"/>
                <a:gd name="T38" fmla="*/ 72 w 119"/>
                <a:gd name="T39" fmla="*/ 92 h 188"/>
                <a:gd name="T40" fmla="*/ 119 w 119"/>
                <a:gd name="T41" fmla="*/ 134 h 188"/>
                <a:gd name="T42" fmla="*/ 57 w 119"/>
                <a:gd name="T43" fmla="*/ 188 h 188"/>
                <a:gd name="T44" fmla="*/ 0 w 119"/>
                <a:gd name="T45" fmla="*/ 15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188">
                  <a:moveTo>
                    <a:pt x="0" y="150"/>
                  </a:moveTo>
                  <a:cubicBezTo>
                    <a:pt x="0" y="140"/>
                    <a:pt x="6" y="133"/>
                    <a:pt x="15" y="133"/>
                  </a:cubicBezTo>
                  <a:cubicBezTo>
                    <a:pt x="24" y="133"/>
                    <a:pt x="29" y="139"/>
                    <a:pt x="29" y="147"/>
                  </a:cubicBezTo>
                  <a:cubicBezTo>
                    <a:pt x="29" y="154"/>
                    <a:pt x="25" y="160"/>
                    <a:pt x="20" y="163"/>
                  </a:cubicBezTo>
                  <a:cubicBezTo>
                    <a:pt x="25" y="169"/>
                    <a:pt x="36" y="177"/>
                    <a:pt x="56" y="177"/>
                  </a:cubicBezTo>
                  <a:cubicBezTo>
                    <a:pt x="81" y="177"/>
                    <a:pt x="99" y="160"/>
                    <a:pt x="99" y="138"/>
                  </a:cubicBezTo>
                  <a:cubicBezTo>
                    <a:pt x="99" y="113"/>
                    <a:pt x="81" y="97"/>
                    <a:pt x="47" y="97"/>
                  </a:cubicBezTo>
                  <a:cubicBezTo>
                    <a:pt x="39" y="97"/>
                    <a:pt x="39" y="97"/>
                    <a:pt x="39" y="97"/>
                  </a:cubicBezTo>
                  <a:cubicBezTo>
                    <a:pt x="39" y="85"/>
                    <a:pt x="39" y="85"/>
                    <a:pt x="39" y="85"/>
                  </a:cubicBezTo>
                  <a:cubicBezTo>
                    <a:pt x="46" y="85"/>
                    <a:pt x="46" y="85"/>
                    <a:pt x="46" y="85"/>
                  </a:cubicBezTo>
                  <a:cubicBezTo>
                    <a:pt x="78" y="85"/>
                    <a:pt x="96" y="71"/>
                    <a:pt x="96" y="46"/>
                  </a:cubicBezTo>
                  <a:cubicBezTo>
                    <a:pt x="96" y="26"/>
                    <a:pt x="82" y="11"/>
                    <a:pt x="58" y="11"/>
                  </a:cubicBezTo>
                  <a:cubicBezTo>
                    <a:pt x="36" y="11"/>
                    <a:pt x="26" y="21"/>
                    <a:pt x="21" y="28"/>
                  </a:cubicBezTo>
                  <a:cubicBezTo>
                    <a:pt x="29" y="31"/>
                    <a:pt x="34" y="36"/>
                    <a:pt x="34" y="44"/>
                  </a:cubicBezTo>
                  <a:cubicBezTo>
                    <a:pt x="34" y="51"/>
                    <a:pt x="29" y="59"/>
                    <a:pt x="19" y="59"/>
                  </a:cubicBezTo>
                  <a:cubicBezTo>
                    <a:pt x="11" y="59"/>
                    <a:pt x="4" y="52"/>
                    <a:pt x="4" y="41"/>
                  </a:cubicBezTo>
                  <a:cubicBezTo>
                    <a:pt x="4" y="22"/>
                    <a:pt x="26" y="0"/>
                    <a:pt x="60" y="0"/>
                  </a:cubicBezTo>
                  <a:cubicBezTo>
                    <a:pt x="95" y="0"/>
                    <a:pt x="116" y="21"/>
                    <a:pt x="116" y="46"/>
                  </a:cubicBezTo>
                  <a:cubicBezTo>
                    <a:pt x="116" y="72"/>
                    <a:pt x="97" y="85"/>
                    <a:pt x="72" y="91"/>
                  </a:cubicBezTo>
                  <a:cubicBezTo>
                    <a:pt x="72" y="92"/>
                    <a:pt x="72" y="92"/>
                    <a:pt x="72" y="92"/>
                  </a:cubicBezTo>
                  <a:cubicBezTo>
                    <a:pt x="102" y="97"/>
                    <a:pt x="119" y="111"/>
                    <a:pt x="119" y="134"/>
                  </a:cubicBezTo>
                  <a:cubicBezTo>
                    <a:pt x="119" y="164"/>
                    <a:pt x="95" y="188"/>
                    <a:pt x="57" y="188"/>
                  </a:cubicBezTo>
                  <a:cubicBezTo>
                    <a:pt x="25" y="188"/>
                    <a:pt x="0" y="170"/>
                    <a:pt x="0" y="150"/>
                  </a:cubicBezTo>
                  <a:close/>
                </a:path>
              </a:pathLst>
            </a:custGeom>
            <a:solidFill>
              <a:srgbClr val="D68063"/>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Rectangle 6">
              <a:extLst>
                <a:ext uri="{FF2B5EF4-FFF2-40B4-BE49-F238E27FC236}">
                  <a16:creationId xmlns:a16="http://schemas.microsoft.com/office/drawing/2014/main" id="{A1BA6A5A-2E56-5A4B-3B91-75DD41FEDAEC}"/>
                </a:ext>
              </a:extLst>
            </p:cNvPr>
            <p:cNvSpPr/>
            <p:nvPr/>
          </p:nvSpPr>
          <p:spPr>
            <a:xfrm>
              <a:off x="254977" y="4909373"/>
              <a:ext cx="6036256" cy="1262828"/>
            </a:xfrm>
            <a:prstGeom prst="rect">
              <a:avLst/>
            </a:prstGeom>
            <a:solidFill>
              <a:srgbClr val="D68063">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24C2889E-C2CF-566A-96DA-58C501D88B3B}"/>
              </a:ext>
            </a:extLst>
          </p:cNvPr>
          <p:cNvPicPr>
            <a:picLocks noChangeAspect="1" noChangeArrowheads="1"/>
          </p:cNvPicPr>
          <p:nvPr/>
        </p:nvPicPr>
        <p:blipFill>
          <a:blip r:embed="rId4" cstate="print">
            <a:biLevel thresh="25000"/>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0BA725AB-627E-C8B8-476A-8989CDCDA448}"/>
              </a:ext>
            </a:extLst>
          </p:cNvPr>
          <p:cNvGrpSpPr/>
          <p:nvPr/>
        </p:nvGrpSpPr>
        <p:grpSpPr>
          <a:xfrm>
            <a:off x="9203976" y="0"/>
            <a:ext cx="4392000" cy="1649288"/>
            <a:chOff x="12305209" y="504827"/>
            <a:chExt cx="4493623" cy="1649288"/>
          </a:xfrm>
        </p:grpSpPr>
        <p:grpSp>
          <p:nvGrpSpPr>
            <p:cNvPr id="17" name="Group 16">
              <a:extLst>
                <a:ext uri="{FF2B5EF4-FFF2-40B4-BE49-F238E27FC236}">
                  <a16:creationId xmlns:a16="http://schemas.microsoft.com/office/drawing/2014/main" id="{4278C24F-0F55-0952-F957-49B7FDD8C8E6}"/>
                </a:ext>
              </a:extLst>
            </p:cNvPr>
            <p:cNvGrpSpPr/>
            <p:nvPr/>
          </p:nvGrpSpPr>
          <p:grpSpPr>
            <a:xfrm>
              <a:off x="12669210" y="1160582"/>
              <a:ext cx="2724883" cy="993533"/>
              <a:chOff x="9539653" y="-8792"/>
              <a:chExt cx="2724883" cy="993533"/>
            </a:xfrm>
          </p:grpSpPr>
          <p:sp>
            <p:nvSpPr>
              <p:cNvPr id="24" name="Rectangle 23">
                <a:extLst>
                  <a:ext uri="{FF2B5EF4-FFF2-40B4-BE49-F238E27FC236}">
                    <a16:creationId xmlns:a16="http://schemas.microsoft.com/office/drawing/2014/main" id="{C384AA1F-D910-A3A3-7CC9-FE7E4A483B96}"/>
                  </a:ext>
                </a:extLst>
              </p:cNvPr>
              <p:cNvSpPr/>
              <p:nvPr/>
            </p:nvSpPr>
            <p:spPr>
              <a:xfrm>
                <a:off x="9539653" y="-8792"/>
                <a:ext cx="2724883" cy="993533"/>
              </a:xfrm>
              <a:custGeom>
                <a:avLst/>
                <a:gdLst>
                  <a:gd name="connsiteX0" fmla="*/ 0 w 3032614"/>
                  <a:gd name="connsiteY0" fmla="*/ 0 h 1190625"/>
                  <a:gd name="connsiteX1" fmla="*/ 3032614 w 3032614"/>
                  <a:gd name="connsiteY1" fmla="*/ 0 h 1190625"/>
                  <a:gd name="connsiteX2" fmla="*/ 3032614 w 3032614"/>
                  <a:gd name="connsiteY2" fmla="*/ 1190625 h 1190625"/>
                  <a:gd name="connsiteX3" fmla="*/ 0 w 3032614"/>
                  <a:gd name="connsiteY3" fmla="*/ 1190625 h 1190625"/>
                  <a:gd name="connsiteX4" fmla="*/ 0 w 3032614"/>
                  <a:gd name="connsiteY4" fmla="*/ 0 h 1190625"/>
                  <a:gd name="connsiteX0" fmla="*/ 0 w 3032614"/>
                  <a:gd name="connsiteY0" fmla="*/ 0 h 1190625"/>
                  <a:gd name="connsiteX1" fmla="*/ 3032614 w 3032614"/>
                  <a:gd name="connsiteY1" fmla="*/ 0 h 1190625"/>
                  <a:gd name="connsiteX2" fmla="*/ 3032614 w 3032614"/>
                  <a:gd name="connsiteY2" fmla="*/ 1190625 h 1190625"/>
                  <a:gd name="connsiteX3" fmla="*/ 694592 w 3032614"/>
                  <a:gd name="connsiteY3" fmla="*/ 1181833 h 1190625"/>
                  <a:gd name="connsiteX4" fmla="*/ 0 w 3032614"/>
                  <a:gd name="connsiteY4" fmla="*/ 0 h 119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614" h="1190625">
                    <a:moveTo>
                      <a:pt x="0" y="0"/>
                    </a:moveTo>
                    <a:lnTo>
                      <a:pt x="3032614" y="0"/>
                    </a:lnTo>
                    <a:lnTo>
                      <a:pt x="3032614" y="1190625"/>
                    </a:lnTo>
                    <a:lnTo>
                      <a:pt x="694592" y="118183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90F70689-2A92-E67C-1FC7-D0921473BDA3}"/>
                  </a:ext>
                </a:extLst>
              </p:cNvPr>
              <p:cNvPicPr>
                <a:picLocks noChangeAspect="1"/>
              </p:cNvPicPr>
              <p:nvPr/>
            </p:nvPicPr>
            <p:blipFill rotWithShape="1">
              <a:blip r:embed="rId5"/>
              <a:srcRect l="12537" t="12336" r="8181" b="16554"/>
              <a:stretch/>
            </p:blipFill>
            <p:spPr>
              <a:xfrm>
                <a:off x="10289731" y="73432"/>
                <a:ext cx="1782168" cy="846667"/>
              </a:xfrm>
              <a:prstGeom prst="rect">
                <a:avLst/>
              </a:prstGeom>
            </p:spPr>
          </p:pic>
        </p:grpSp>
        <p:sp>
          <p:nvSpPr>
            <p:cNvPr id="18" name="Parallelogram 17">
              <a:extLst>
                <a:ext uri="{FF2B5EF4-FFF2-40B4-BE49-F238E27FC236}">
                  <a16:creationId xmlns:a16="http://schemas.microsoft.com/office/drawing/2014/main" id="{CD01C114-8B4D-6633-F17F-31C8BC40079D}"/>
                </a:ext>
              </a:extLst>
            </p:cNvPr>
            <p:cNvSpPr/>
            <p:nvPr/>
          </p:nvSpPr>
          <p:spPr>
            <a:xfrm flipH="1">
              <a:off x="12305209" y="504827"/>
              <a:ext cx="4493623" cy="655755"/>
            </a:xfrm>
            <a:prstGeom prst="parallelogram">
              <a:avLst>
                <a:gd name="adj" fmla="val 554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129A50"/>
                  </a:solidFill>
                  <a:latin typeface="+mj-lt"/>
                </a:rPr>
                <a:t>Quilter plc</a:t>
              </a:r>
              <a:r>
                <a:rPr lang="en-GB" dirty="0">
                  <a:solidFill>
                    <a:srgbClr val="129A50"/>
                  </a:solidFill>
                </a:rPr>
                <a:t> </a:t>
              </a:r>
            </a:p>
            <a:p>
              <a:r>
                <a:rPr lang="en-GB" dirty="0">
                  <a:solidFill>
                    <a:srgbClr val="129A50"/>
                  </a:solidFill>
                </a:rPr>
                <a:t>a name you can trust</a:t>
              </a:r>
            </a:p>
          </p:txBody>
        </p:sp>
      </p:grpSp>
    </p:spTree>
    <p:extLst>
      <p:ext uri="{BB962C8B-B14F-4D97-AF65-F5344CB8AC3E}">
        <p14:creationId xmlns:p14="http://schemas.microsoft.com/office/powerpoint/2010/main" val="55687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CE2F5-2F4B-BF9A-AC86-CF5AD079ADE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D6C6C62-962B-5799-F2BB-7BCFAEB63BDB}"/>
              </a:ext>
            </a:extLst>
          </p:cNvPr>
          <p:cNvPicPr>
            <a:picLocks noChangeAspect="1"/>
          </p:cNvPicPr>
          <p:nvPr/>
        </p:nvPicPr>
        <p:blipFill rotWithShape="1">
          <a:blip r:embed="rId3">
            <a:extLst>
              <a:ext uri="{28A0092B-C50C-407E-A947-70E740481C1C}">
                <a14:useLocalDpi xmlns:a14="http://schemas.microsoft.com/office/drawing/2010/main" val="0"/>
              </a:ext>
            </a:extLst>
          </a:blip>
          <a:srcRect l="33538" r="12362"/>
          <a:stretch/>
        </p:blipFill>
        <p:spPr>
          <a:xfrm>
            <a:off x="7305462" y="844998"/>
            <a:ext cx="4887367" cy="6022528"/>
          </a:xfrm>
          <a:prstGeom prst="rect">
            <a:avLst/>
          </a:prstGeom>
        </p:spPr>
      </p:pic>
      <p:sp>
        <p:nvSpPr>
          <p:cNvPr id="15" name="Freeform 5">
            <a:extLst>
              <a:ext uri="{FF2B5EF4-FFF2-40B4-BE49-F238E27FC236}">
                <a16:creationId xmlns:a16="http://schemas.microsoft.com/office/drawing/2014/main" id="{1B883EC1-3316-1A68-49CE-1BD228CC6A04}"/>
              </a:ext>
            </a:extLst>
          </p:cNvPr>
          <p:cNvSpPr>
            <a:spLocks/>
          </p:cNvSpPr>
          <p:nvPr/>
        </p:nvSpPr>
        <p:spPr bwMode="auto">
          <a:xfrm rot="5400000">
            <a:off x="9061450" y="3736975"/>
            <a:ext cx="3130550" cy="3130550"/>
          </a:xfrm>
          <a:custGeom>
            <a:avLst/>
            <a:gdLst>
              <a:gd name="T0" fmla="*/ 1972 w 1972"/>
              <a:gd name="T1" fmla="*/ 0 h 1972"/>
              <a:gd name="T2" fmla="*/ 0 w 1972"/>
              <a:gd name="T3" fmla="*/ 0 h 1972"/>
              <a:gd name="T4" fmla="*/ 1972 w 1972"/>
              <a:gd name="T5" fmla="*/ 1972 h 1972"/>
              <a:gd name="T6" fmla="*/ 1972 w 1972"/>
              <a:gd name="T7" fmla="*/ 1972 h 1972"/>
              <a:gd name="T8" fmla="*/ 1972 w 1972"/>
              <a:gd name="T9" fmla="*/ 0 h 1972"/>
            </a:gdLst>
            <a:ahLst/>
            <a:cxnLst>
              <a:cxn ang="0">
                <a:pos x="T0" y="T1"/>
              </a:cxn>
              <a:cxn ang="0">
                <a:pos x="T2" y="T3"/>
              </a:cxn>
              <a:cxn ang="0">
                <a:pos x="T4" y="T5"/>
              </a:cxn>
              <a:cxn ang="0">
                <a:pos x="T6" y="T7"/>
              </a:cxn>
              <a:cxn ang="0">
                <a:pos x="T8" y="T9"/>
              </a:cxn>
            </a:cxnLst>
            <a:rect l="0" t="0" r="r" b="b"/>
            <a:pathLst>
              <a:path w="1972" h="1972">
                <a:moveTo>
                  <a:pt x="1972" y="0"/>
                </a:moveTo>
                <a:lnTo>
                  <a:pt x="0" y="0"/>
                </a:lnTo>
                <a:lnTo>
                  <a:pt x="1972" y="1972"/>
                </a:lnTo>
                <a:lnTo>
                  <a:pt x="1972" y="1972"/>
                </a:lnTo>
                <a:lnTo>
                  <a:pt x="1972"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pic>
        <p:nvPicPr>
          <p:cNvPr id="17"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F9BF41EF-B3BF-6B31-168A-276EBA7E693B}"/>
              </a:ext>
            </a:extLst>
          </p:cNvPr>
          <p:cNvPicPr>
            <a:picLocks noChangeAspect="1" noChangeArrowheads="1"/>
          </p:cNvPicPr>
          <p:nvPr/>
        </p:nvPicPr>
        <p:blipFill>
          <a:blip r:embed="rId4" cstate="print">
            <a:biLevel thresh="25000"/>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2050D5AD-B6B7-F8AB-E910-98F0630C0907}"/>
              </a:ext>
            </a:extLst>
          </p:cNvPr>
          <p:cNvCxnSpPr/>
          <p:nvPr/>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816B8C2-F227-281D-D1B4-06018E495590}"/>
              </a:ext>
            </a:extLst>
          </p:cNvPr>
          <p:cNvSpPr>
            <a:spLocks noGrp="1"/>
          </p:cNvSpPr>
          <p:nvPr>
            <p:ph type="title"/>
          </p:nvPr>
        </p:nvSpPr>
        <p:spPr/>
        <p:txBody>
          <a:bodyPr/>
          <a:lstStyle/>
          <a:p>
            <a:r>
              <a:rPr lang="en-GB" b="1" dirty="0"/>
              <a:t>Step 3 – </a:t>
            </a:r>
            <a:r>
              <a:rPr lang="en-GB" dirty="0"/>
              <a:t>Assess your income options</a:t>
            </a:r>
          </a:p>
        </p:txBody>
      </p:sp>
      <p:sp>
        <p:nvSpPr>
          <p:cNvPr id="5" name="Oval 4">
            <a:extLst>
              <a:ext uri="{FF2B5EF4-FFF2-40B4-BE49-F238E27FC236}">
                <a16:creationId xmlns:a16="http://schemas.microsoft.com/office/drawing/2014/main" id="{B3BBCC47-CB0E-717E-7F5B-BE0968F71AC5}"/>
              </a:ext>
            </a:extLst>
          </p:cNvPr>
          <p:cNvSpPr>
            <a:spLocks noChangeAspect="1" noChangeArrowheads="1"/>
          </p:cNvSpPr>
          <p:nvPr/>
        </p:nvSpPr>
        <p:spPr bwMode="auto">
          <a:xfrm>
            <a:off x="9391538" y="181442"/>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6" name="Oval 5">
            <a:extLst>
              <a:ext uri="{FF2B5EF4-FFF2-40B4-BE49-F238E27FC236}">
                <a16:creationId xmlns:a16="http://schemas.microsoft.com/office/drawing/2014/main" id="{4C383C89-7B61-242A-91F1-28162983E5DF}"/>
              </a:ext>
            </a:extLst>
          </p:cNvPr>
          <p:cNvSpPr>
            <a:spLocks noChangeAspect="1" noChangeArrowheads="1"/>
          </p:cNvSpPr>
          <p:nvPr/>
        </p:nvSpPr>
        <p:spPr bwMode="auto">
          <a:xfrm>
            <a:off x="10705686" y="170702"/>
            <a:ext cx="538575" cy="540000"/>
          </a:xfrm>
          <a:prstGeom prst="ellipse">
            <a:avLst/>
          </a:prstGeom>
          <a:solidFill>
            <a:schemeClr val="bg1"/>
          </a:solidFill>
          <a:ln w="28575">
            <a:solidFill>
              <a:srgbClr val="D68063"/>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7" name="Oval 6">
            <a:extLst>
              <a:ext uri="{FF2B5EF4-FFF2-40B4-BE49-F238E27FC236}">
                <a16:creationId xmlns:a16="http://schemas.microsoft.com/office/drawing/2014/main" id="{0D4027A3-8B83-0619-D03B-53B5F010B24B}"/>
              </a:ext>
            </a:extLst>
          </p:cNvPr>
          <p:cNvSpPr>
            <a:spLocks noChangeAspect="1" noChangeArrowheads="1"/>
          </p:cNvSpPr>
          <p:nvPr/>
        </p:nvSpPr>
        <p:spPr bwMode="auto">
          <a:xfrm>
            <a:off x="11362760" y="18144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8" name="Picture 7" descr="A hand pointing at a check box&#10;&#10;Description automatically generated">
            <a:extLst>
              <a:ext uri="{FF2B5EF4-FFF2-40B4-BE49-F238E27FC236}">
                <a16:creationId xmlns:a16="http://schemas.microsoft.com/office/drawing/2014/main" id="{B6654E26-E177-6302-4B1D-5D52FD8DED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10359" y="289442"/>
            <a:ext cx="324000" cy="324000"/>
          </a:xfrm>
          <a:prstGeom prst="rect">
            <a:avLst/>
          </a:prstGeom>
        </p:spPr>
      </p:pic>
      <p:sp>
        <p:nvSpPr>
          <p:cNvPr id="9" name="Shape 3612">
            <a:extLst>
              <a:ext uri="{FF2B5EF4-FFF2-40B4-BE49-F238E27FC236}">
                <a16:creationId xmlns:a16="http://schemas.microsoft.com/office/drawing/2014/main" id="{DBB2B933-544C-8C9E-485A-CCEEBE9BC774}"/>
              </a:ext>
            </a:extLst>
          </p:cNvPr>
          <p:cNvSpPr>
            <a:spLocks noChangeAspect="1"/>
          </p:cNvSpPr>
          <p:nvPr/>
        </p:nvSpPr>
        <p:spPr>
          <a:xfrm>
            <a:off x="9523322" y="361442"/>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Oval 9">
            <a:extLst>
              <a:ext uri="{FF2B5EF4-FFF2-40B4-BE49-F238E27FC236}">
                <a16:creationId xmlns:a16="http://schemas.microsoft.com/office/drawing/2014/main" id="{D0773A94-EC04-31F1-8FAB-9B08309A11B7}"/>
              </a:ext>
            </a:extLst>
          </p:cNvPr>
          <p:cNvSpPr>
            <a:spLocks noChangeAspect="1" noChangeArrowheads="1"/>
          </p:cNvSpPr>
          <p:nvPr/>
        </p:nvSpPr>
        <p:spPr bwMode="auto">
          <a:xfrm>
            <a:off x="10043383" y="174170"/>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1" name="Shape 3612">
            <a:extLst>
              <a:ext uri="{FF2B5EF4-FFF2-40B4-BE49-F238E27FC236}">
                <a16:creationId xmlns:a16="http://schemas.microsoft.com/office/drawing/2014/main" id="{6602D965-8663-030A-721A-A5B54D56AC63}"/>
              </a:ext>
            </a:extLst>
          </p:cNvPr>
          <p:cNvSpPr>
            <a:spLocks noChangeAspect="1"/>
          </p:cNvSpPr>
          <p:nvPr/>
        </p:nvSpPr>
        <p:spPr>
          <a:xfrm>
            <a:off x="10175167" y="354170"/>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Content Placeholder 2">
            <a:extLst>
              <a:ext uri="{FF2B5EF4-FFF2-40B4-BE49-F238E27FC236}">
                <a16:creationId xmlns:a16="http://schemas.microsoft.com/office/drawing/2014/main" id="{B6E513B1-C98F-B68C-B532-A72495FA8940}"/>
              </a:ext>
            </a:extLst>
          </p:cNvPr>
          <p:cNvSpPr txBox="1">
            <a:spLocks/>
          </p:cNvSpPr>
          <p:nvPr/>
        </p:nvSpPr>
        <p:spPr>
          <a:xfrm>
            <a:off x="947739" y="1146313"/>
            <a:ext cx="5300661" cy="4055236"/>
          </a:xfrm>
          <a:prstGeom prst="rect">
            <a:avLst/>
          </a:prstGeom>
        </p:spPr>
        <p:txBody>
          <a:bodyPr/>
          <a:lstStyle>
            <a:lvl1pPr marL="0" indent="0" algn="l" defTabSz="914377" rtl="0" eaLnBrk="1" latinLnBrk="0" hangingPunct="1">
              <a:lnSpc>
                <a:spcPct val="105000"/>
              </a:lnSpc>
              <a:spcBef>
                <a:spcPts val="0"/>
              </a:spcBef>
              <a:spcAft>
                <a:spcPts val="1200"/>
              </a:spcAft>
              <a:buFont typeface="Arial" panose="020B0604020202020204" pitchFamily="34" charset="0"/>
              <a:buNone/>
              <a:defRPr sz="18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vl2pPr marL="0" indent="0" algn="l" defTabSz="914377" rtl="0" eaLnBrk="1" latinLnBrk="0" hangingPunct="1">
              <a:lnSpc>
                <a:spcPct val="105000"/>
              </a:lnSpc>
              <a:spcBef>
                <a:spcPts val="800"/>
              </a:spcBef>
              <a:buFont typeface="Arial" panose="020B0604020202020204" pitchFamily="34" charset="0"/>
              <a:buNone/>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indent="-228594" algn="l" defTabSz="914377" rtl="0" eaLnBrk="1" latinLnBrk="0" hangingPunct="1">
              <a:lnSpc>
                <a:spcPct val="105000"/>
              </a:lnSpc>
              <a:spcBef>
                <a:spcPts val="500"/>
              </a:spcBef>
              <a:buClr>
                <a:schemeClr val="tx2"/>
              </a:buClr>
              <a:buFont typeface="Wingdings" panose="05000000000000000000" pitchFamily="2" charset="2"/>
              <a:buChar char="Ø"/>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indent="-180970"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indent="-177796"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D68063"/>
                </a:solidFill>
                <a:effectLst/>
                <a:uLnTx/>
                <a:uFillTx/>
                <a:latin typeface="Arial" panose="020B0604020202020204" pitchFamily="34" charset="0"/>
                <a:ea typeface="Open Sans SemiBold" panose="020B0706030804020204" pitchFamily="34" charset="0"/>
                <a:cs typeface="Arial" panose="020B0604020202020204" pitchFamily="34" charset="0"/>
              </a:rPr>
              <a:t>Your income can come from different places. </a:t>
            </a: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rgbClr val="0F7B3F"/>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Planning wisely involves figuring out how to use these options together. Ask yourself:</a:t>
            </a: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2354AB64-0C3F-871C-7592-82C44CC092C2}"/>
              </a:ext>
            </a:extLst>
          </p:cNvPr>
          <p:cNvGrpSpPr/>
          <p:nvPr/>
        </p:nvGrpSpPr>
        <p:grpSpPr>
          <a:xfrm>
            <a:off x="962096" y="3401306"/>
            <a:ext cx="5133903" cy="2378730"/>
            <a:chOff x="962096" y="3401306"/>
            <a:chExt cx="5133903" cy="2378730"/>
          </a:xfrm>
        </p:grpSpPr>
        <p:sp>
          <p:nvSpPr>
            <p:cNvPr id="18" name="Oval 17">
              <a:extLst>
                <a:ext uri="{FF2B5EF4-FFF2-40B4-BE49-F238E27FC236}">
                  <a16:creationId xmlns:a16="http://schemas.microsoft.com/office/drawing/2014/main" id="{DB12D5BD-6D5E-3E3B-A9E7-0E0DD07D7EA5}"/>
                </a:ext>
              </a:extLst>
            </p:cNvPr>
            <p:cNvSpPr>
              <a:spLocks noChangeAspect="1" noChangeArrowheads="1"/>
            </p:cNvSpPr>
            <p:nvPr/>
          </p:nvSpPr>
          <p:spPr bwMode="auto">
            <a:xfrm>
              <a:off x="962096" y="3401306"/>
              <a:ext cx="702129" cy="703986"/>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9" name="Oval 18">
              <a:extLst>
                <a:ext uri="{FF2B5EF4-FFF2-40B4-BE49-F238E27FC236}">
                  <a16:creationId xmlns:a16="http://schemas.microsoft.com/office/drawing/2014/main" id="{4FBAF523-07AE-C88D-2152-19CCA0BFD7D2}"/>
                </a:ext>
              </a:extLst>
            </p:cNvPr>
            <p:cNvSpPr>
              <a:spLocks noChangeAspect="1" noChangeArrowheads="1"/>
            </p:cNvSpPr>
            <p:nvPr/>
          </p:nvSpPr>
          <p:spPr bwMode="auto">
            <a:xfrm>
              <a:off x="962096" y="4652723"/>
              <a:ext cx="702129" cy="703986"/>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4" name="Content Placeholder 2">
              <a:extLst>
                <a:ext uri="{FF2B5EF4-FFF2-40B4-BE49-F238E27FC236}">
                  <a16:creationId xmlns:a16="http://schemas.microsoft.com/office/drawing/2014/main" id="{23517FC1-73C5-D41B-2CC2-0A12D6462270}"/>
                </a:ext>
              </a:extLst>
            </p:cNvPr>
            <p:cNvSpPr txBox="1">
              <a:spLocks/>
            </p:cNvSpPr>
            <p:nvPr/>
          </p:nvSpPr>
          <p:spPr>
            <a:xfrm>
              <a:off x="1892380" y="3429000"/>
              <a:ext cx="4203619" cy="2351036"/>
            </a:xfrm>
            <a:prstGeom prst="rect">
              <a:avLst/>
            </a:prstGeom>
          </p:spPr>
          <p:txBody>
            <a:bodyPr/>
            <a:lstStyle>
              <a:lvl1pPr marL="0" indent="0" algn="l" defTabSz="914377" rtl="0" eaLnBrk="1" latinLnBrk="0" hangingPunct="1">
                <a:lnSpc>
                  <a:spcPct val="105000"/>
                </a:lnSpc>
                <a:spcBef>
                  <a:spcPts val="0"/>
                </a:spcBef>
                <a:spcAft>
                  <a:spcPts val="1200"/>
                </a:spcAft>
                <a:buFont typeface="Arial" panose="020B0604020202020204" pitchFamily="34" charset="0"/>
                <a:buNone/>
                <a:defRPr sz="18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vl2pPr marL="0" indent="0" algn="l" defTabSz="914377" rtl="0" eaLnBrk="1" latinLnBrk="0" hangingPunct="1">
                <a:lnSpc>
                  <a:spcPct val="105000"/>
                </a:lnSpc>
                <a:spcBef>
                  <a:spcPts val="800"/>
                </a:spcBef>
                <a:buFont typeface="Arial" panose="020B0604020202020204" pitchFamily="34" charset="0"/>
                <a:buNone/>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indent="-228594" algn="l" defTabSz="914377" rtl="0" eaLnBrk="1" latinLnBrk="0" hangingPunct="1">
                <a:lnSpc>
                  <a:spcPct val="105000"/>
                </a:lnSpc>
                <a:spcBef>
                  <a:spcPts val="500"/>
                </a:spcBef>
                <a:buClr>
                  <a:schemeClr val="tx2"/>
                </a:buClr>
                <a:buFont typeface="Wingdings" panose="05000000000000000000" pitchFamily="2" charset="2"/>
                <a:buChar char="Ø"/>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indent="-180970"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indent="-177796"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How much money can I </a:t>
              </a:r>
              <a:r>
                <a:rPr kumimoji="0" lang="en-GB" sz="1867" b="1" i="0" u="none" strike="noStrike" kern="1200" cap="none" spc="0" normalizeH="0" baseline="0" noProof="0" dirty="0">
                  <a:ln>
                    <a:noFill/>
                  </a:ln>
                  <a:solidFill>
                    <a:srgbClr val="D68063"/>
                  </a:solidFill>
                  <a:effectLst/>
                  <a:uLnTx/>
                  <a:uFillTx/>
                  <a:latin typeface="Arial" panose="020B0604020202020204" pitchFamily="34" charset="0"/>
                  <a:ea typeface="Open Sans SemiBold" panose="020B0706030804020204" pitchFamily="34" charset="0"/>
                  <a:cs typeface="Arial" panose="020B0604020202020204" pitchFamily="34" charset="0"/>
                </a:rPr>
                <a:t>afford </a:t>
              </a:r>
              <a:br>
                <a:rPr kumimoji="0" lang="en-GB" sz="1867" b="1" i="0" u="none" strike="noStrike" kern="1200" cap="none" spc="0" normalizeH="0" baseline="0" noProof="0" dirty="0">
                  <a:ln>
                    <a:noFill/>
                  </a:ln>
                  <a:solidFill>
                    <a:srgbClr val="D68063"/>
                  </a:solidFill>
                  <a:effectLst/>
                  <a:uLnTx/>
                  <a:uFillTx/>
                  <a:latin typeface="Arial" panose="020B0604020202020204" pitchFamily="34" charset="0"/>
                  <a:ea typeface="Open Sans SemiBold" panose="020B0706030804020204" pitchFamily="34" charset="0"/>
                  <a:cs typeface="Arial" panose="020B0604020202020204" pitchFamily="34" charset="0"/>
                </a:rPr>
              </a:br>
              <a:r>
                <a:rPr kumimoji="0" lang="en-GB" sz="1867" b="1" i="0" u="none" strike="noStrike" kern="1200" cap="none" spc="0" normalizeH="0" baseline="0" noProof="0" dirty="0">
                  <a:ln>
                    <a:noFill/>
                  </a:ln>
                  <a:solidFill>
                    <a:srgbClr val="D68063"/>
                  </a:solidFill>
                  <a:effectLst/>
                  <a:uLnTx/>
                  <a:uFillTx/>
                  <a:latin typeface="Arial" panose="020B0604020202020204" pitchFamily="34" charset="0"/>
                  <a:ea typeface="Open Sans SemiBold" panose="020B0706030804020204" pitchFamily="34" charset="0"/>
                  <a:cs typeface="Arial" panose="020B0604020202020204" pitchFamily="34" charset="0"/>
                </a:rPr>
                <a:t>to lose</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a:t>
              </a: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Do I have </a:t>
              </a:r>
              <a:r>
                <a:rPr kumimoji="0" lang="en-GB" sz="1867" b="1" i="0" u="none" strike="noStrike" kern="1200" cap="none" spc="0" normalizeH="0" baseline="0" noProof="0" dirty="0">
                  <a:ln>
                    <a:noFill/>
                  </a:ln>
                  <a:solidFill>
                    <a:srgbClr val="D68063"/>
                  </a:solidFill>
                  <a:effectLst/>
                  <a:uLnTx/>
                  <a:uFillTx/>
                  <a:latin typeface="Arial" panose="020B0604020202020204" pitchFamily="34" charset="0"/>
                  <a:ea typeface="Open Sans SemiBold" panose="020B0706030804020204" pitchFamily="34" charset="0"/>
                  <a:cs typeface="Arial" panose="020B0604020202020204" pitchFamily="34" charset="0"/>
                </a:rPr>
                <a:t>emergency funds </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to provide unexpected expenses?</a:t>
              </a:r>
            </a:p>
          </p:txBody>
        </p:sp>
        <p:pic>
          <p:nvPicPr>
            <p:cNvPr id="16" name="Picture 15" descr="A green line drawing of a paper with a percent sign&#10;&#10;Description automatically generated">
              <a:extLst>
                <a:ext uri="{FF2B5EF4-FFF2-40B4-BE49-F238E27FC236}">
                  <a16:creationId xmlns:a16="http://schemas.microsoft.com/office/drawing/2014/main" id="{776A2312-99FA-396C-70AE-224F922031B9}"/>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1123741" y="3552722"/>
              <a:ext cx="403500" cy="403500"/>
            </a:xfrm>
            <a:prstGeom prst="rect">
              <a:avLst/>
            </a:prstGeom>
          </p:spPr>
        </p:pic>
        <p:pic>
          <p:nvPicPr>
            <p:cNvPr id="25" name="Picture 24" descr="A green outline of a jar&#10;&#10;Description automatically generated">
              <a:extLst>
                <a:ext uri="{FF2B5EF4-FFF2-40B4-BE49-F238E27FC236}">
                  <a16:creationId xmlns:a16="http://schemas.microsoft.com/office/drawing/2014/main" id="{0B269BDB-7E5F-9E37-AC78-76EC4D3E60DC}"/>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1114013" y="4786804"/>
              <a:ext cx="398040" cy="398040"/>
            </a:xfrm>
            <a:prstGeom prst="rect">
              <a:avLst/>
            </a:prstGeom>
          </p:spPr>
        </p:pic>
      </p:grpSp>
    </p:spTree>
    <p:extLst>
      <p:ext uri="{BB962C8B-B14F-4D97-AF65-F5344CB8AC3E}">
        <p14:creationId xmlns:p14="http://schemas.microsoft.com/office/powerpoint/2010/main" val="70818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713B6-E10B-B9B3-24B4-E9D924C1A1C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B604D14-4969-C84B-E222-B8989A8A8896}"/>
              </a:ext>
            </a:extLst>
          </p:cNvPr>
          <p:cNvSpPr>
            <a:spLocks noGrp="1"/>
          </p:cNvSpPr>
          <p:nvPr>
            <p:ph type="title"/>
          </p:nvPr>
        </p:nvSpPr>
        <p:spPr/>
        <p:txBody>
          <a:bodyPr/>
          <a:lstStyle/>
          <a:p>
            <a:r>
              <a:rPr lang="en-GB" dirty="0"/>
              <a:t>Different places your income could come from</a:t>
            </a:r>
          </a:p>
        </p:txBody>
      </p:sp>
      <p:sp>
        <p:nvSpPr>
          <p:cNvPr id="2" name="Oval 1">
            <a:extLst>
              <a:ext uri="{FF2B5EF4-FFF2-40B4-BE49-F238E27FC236}">
                <a16:creationId xmlns:a16="http://schemas.microsoft.com/office/drawing/2014/main" id="{CAA91A36-7240-055E-26B2-C223AB42164B}"/>
              </a:ext>
            </a:extLst>
          </p:cNvPr>
          <p:cNvSpPr>
            <a:spLocks noChangeAspect="1" noChangeArrowheads="1"/>
          </p:cNvSpPr>
          <p:nvPr/>
        </p:nvSpPr>
        <p:spPr bwMode="auto">
          <a:xfrm>
            <a:off x="9391538" y="181442"/>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3" name="Oval 2">
            <a:extLst>
              <a:ext uri="{FF2B5EF4-FFF2-40B4-BE49-F238E27FC236}">
                <a16:creationId xmlns:a16="http://schemas.microsoft.com/office/drawing/2014/main" id="{1C2BC4A4-AA3B-63D4-7BFB-E955477A199B}"/>
              </a:ext>
            </a:extLst>
          </p:cNvPr>
          <p:cNvSpPr>
            <a:spLocks noChangeAspect="1" noChangeArrowheads="1"/>
          </p:cNvSpPr>
          <p:nvPr/>
        </p:nvSpPr>
        <p:spPr bwMode="auto">
          <a:xfrm>
            <a:off x="10705686" y="170702"/>
            <a:ext cx="538575" cy="540000"/>
          </a:xfrm>
          <a:prstGeom prst="ellipse">
            <a:avLst/>
          </a:prstGeom>
          <a:solidFill>
            <a:schemeClr val="bg1"/>
          </a:solidFill>
          <a:ln w="28575">
            <a:solidFill>
              <a:srgbClr val="D68063"/>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4" name="Oval 3">
            <a:extLst>
              <a:ext uri="{FF2B5EF4-FFF2-40B4-BE49-F238E27FC236}">
                <a16:creationId xmlns:a16="http://schemas.microsoft.com/office/drawing/2014/main" id="{68EA9DA1-4FEE-3880-9024-06AF2F3768B1}"/>
              </a:ext>
            </a:extLst>
          </p:cNvPr>
          <p:cNvSpPr>
            <a:spLocks noChangeAspect="1" noChangeArrowheads="1"/>
          </p:cNvSpPr>
          <p:nvPr/>
        </p:nvSpPr>
        <p:spPr bwMode="auto">
          <a:xfrm>
            <a:off x="11362760" y="18144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4" descr="A hand pointing at a check box&#10;&#10;Description automatically generated">
            <a:extLst>
              <a:ext uri="{FF2B5EF4-FFF2-40B4-BE49-F238E27FC236}">
                <a16:creationId xmlns:a16="http://schemas.microsoft.com/office/drawing/2014/main" id="{FC4DB7DA-8D27-CACD-157D-98006A5EF5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0359" y="289442"/>
            <a:ext cx="324000" cy="324000"/>
          </a:xfrm>
          <a:prstGeom prst="rect">
            <a:avLst/>
          </a:prstGeom>
        </p:spPr>
      </p:pic>
      <p:sp>
        <p:nvSpPr>
          <p:cNvPr id="19" name="Shape 3612">
            <a:extLst>
              <a:ext uri="{FF2B5EF4-FFF2-40B4-BE49-F238E27FC236}">
                <a16:creationId xmlns:a16="http://schemas.microsoft.com/office/drawing/2014/main" id="{7963C335-FEDF-1D91-92F5-B8D05D7B08EC}"/>
              </a:ext>
            </a:extLst>
          </p:cNvPr>
          <p:cNvSpPr>
            <a:spLocks noChangeAspect="1"/>
          </p:cNvSpPr>
          <p:nvPr/>
        </p:nvSpPr>
        <p:spPr>
          <a:xfrm>
            <a:off x="9523322" y="361442"/>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Oval 19">
            <a:extLst>
              <a:ext uri="{FF2B5EF4-FFF2-40B4-BE49-F238E27FC236}">
                <a16:creationId xmlns:a16="http://schemas.microsoft.com/office/drawing/2014/main" id="{EAC19201-96E3-4CEA-4BB5-788FEC84DED2}"/>
              </a:ext>
            </a:extLst>
          </p:cNvPr>
          <p:cNvSpPr>
            <a:spLocks noChangeAspect="1" noChangeArrowheads="1"/>
          </p:cNvSpPr>
          <p:nvPr/>
        </p:nvSpPr>
        <p:spPr bwMode="auto">
          <a:xfrm>
            <a:off x="10043383" y="174170"/>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21" name="Shape 3612">
            <a:extLst>
              <a:ext uri="{FF2B5EF4-FFF2-40B4-BE49-F238E27FC236}">
                <a16:creationId xmlns:a16="http://schemas.microsoft.com/office/drawing/2014/main" id="{093D34DC-7BB5-6DB5-2D66-F486C5AEE07E}"/>
              </a:ext>
            </a:extLst>
          </p:cNvPr>
          <p:cNvSpPr>
            <a:spLocks noChangeAspect="1"/>
          </p:cNvSpPr>
          <p:nvPr/>
        </p:nvSpPr>
        <p:spPr>
          <a:xfrm>
            <a:off x="10175167" y="354170"/>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0B558D5-C5AC-02A2-3FED-6B7FD370957C}"/>
              </a:ext>
            </a:extLst>
          </p:cNvPr>
          <p:cNvSpPr txBox="1"/>
          <p:nvPr/>
        </p:nvSpPr>
        <p:spPr>
          <a:xfrm>
            <a:off x="1248674" y="1462399"/>
            <a:ext cx="3818353" cy="31854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70" b="1" i="0" u="none" strike="noStrike" kern="1200" cap="none" spc="0" normalizeH="0" baseline="0" noProof="0" dirty="0">
                <a:ln>
                  <a:noFill/>
                </a:ln>
                <a:solidFill>
                  <a:srgbClr val="D68063"/>
                </a:solidFill>
                <a:effectLst/>
                <a:uLnTx/>
                <a:uFillTx/>
                <a:latin typeface="Arial"/>
                <a:ea typeface="+mn-ea"/>
                <a:cs typeface="+mn-cs"/>
              </a:rPr>
              <a:t>Pensions - </a:t>
            </a:r>
            <a:r>
              <a:rPr kumimoji="0" lang="en-GB" sz="2070" b="0" i="0" u="none" strike="noStrike" kern="1200" cap="none" spc="0" normalizeH="0" baseline="0" noProof="0" dirty="0">
                <a:ln>
                  <a:noFill/>
                </a:ln>
                <a:solidFill>
                  <a:srgbClr val="000000"/>
                </a:solidFill>
                <a:effectLst/>
                <a:uLnTx/>
                <a:uFillTx/>
                <a:latin typeface="Arial"/>
                <a:ea typeface="+mn-ea"/>
                <a:cs typeface="+mn-cs"/>
              </a:rPr>
              <a:t>Which do you have?</a:t>
            </a:r>
          </a:p>
        </p:txBody>
      </p:sp>
      <p:sp>
        <p:nvSpPr>
          <p:cNvPr id="29" name="TextBox 28">
            <a:extLst>
              <a:ext uri="{FF2B5EF4-FFF2-40B4-BE49-F238E27FC236}">
                <a16:creationId xmlns:a16="http://schemas.microsoft.com/office/drawing/2014/main" id="{545AB7EC-EBAF-6367-0D22-8690216E6192}"/>
              </a:ext>
            </a:extLst>
          </p:cNvPr>
          <p:cNvSpPr txBox="1"/>
          <p:nvPr/>
        </p:nvSpPr>
        <p:spPr>
          <a:xfrm>
            <a:off x="1248674" y="3886373"/>
            <a:ext cx="4437112" cy="31854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70" b="1" i="0" u="none" strike="noStrike" kern="1200" cap="none" spc="0" normalizeH="0" baseline="0" noProof="0" dirty="0">
                <a:ln>
                  <a:noFill/>
                </a:ln>
                <a:solidFill>
                  <a:srgbClr val="D68063"/>
                </a:solidFill>
                <a:effectLst/>
                <a:uLnTx/>
                <a:uFillTx/>
                <a:latin typeface="Arial"/>
                <a:ea typeface="+mn-ea"/>
                <a:cs typeface="+mn-cs"/>
              </a:rPr>
              <a:t>Other sources - </a:t>
            </a:r>
            <a:r>
              <a:rPr kumimoji="0" lang="en-GB" sz="2070" b="0" i="0" u="none" strike="noStrike" kern="1200" cap="none" spc="0" normalizeH="0" baseline="0" noProof="0" dirty="0">
                <a:ln>
                  <a:noFill/>
                </a:ln>
                <a:solidFill>
                  <a:srgbClr val="000000"/>
                </a:solidFill>
                <a:effectLst/>
                <a:uLnTx/>
                <a:uFillTx/>
                <a:latin typeface="Arial"/>
                <a:ea typeface="+mn-ea"/>
                <a:cs typeface="+mn-cs"/>
              </a:rPr>
              <a:t>Which do you have?</a:t>
            </a:r>
          </a:p>
        </p:txBody>
      </p:sp>
      <p:grpSp>
        <p:nvGrpSpPr>
          <p:cNvPr id="26" name="Group 25">
            <a:extLst>
              <a:ext uri="{FF2B5EF4-FFF2-40B4-BE49-F238E27FC236}">
                <a16:creationId xmlns:a16="http://schemas.microsoft.com/office/drawing/2014/main" id="{4B348A0C-3CAC-5D09-0FEC-ED30FA533CAA}"/>
              </a:ext>
            </a:extLst>
          </p:cNvPr>
          <p:cNvGrpSpPr/>
          <p:nvPr/>
        </p:nvGrpSpPr>
        <p:grpSpPr>
          <a:xfrm>
            <a:off x="254976" y="2034557"/>
            <a:ext cx="11937023" cy="1357998"/>
            <a:chOff x="254976" y="2034557"/>
            <a:chExt cx="11937023" cy="1357998"/>
          </a:xfrm>
        </p:grpSpPr>
        <p:sp>
          <p:nvSpPr>
            <p:cNvPr id="8" name="Rectangle 7">
              <a:extLst>
                <a:ext uri="{FF2B5EF4-FFF2-40B4-BE49-F238E27FC236}">
                  <a16:creationId xmlns:a16="http://schemas.microsoft.com/office/drawing/2014/main" id="{48F18E42-7099-4C61-95B9-9547A19FF712}"/>
                </a:ext>
              </a:extLst>
            </p:cNvPr>
            <p:cNvSpPr/>
            <p:nvPr/>
          </p:nvSpPr>
          <p:spPr>
            <a:xfrm>
              <a:off x="254976" y="2034557"/>
              <a:ext cx="11937023" cy="1357998"/>
            </a:xfrm>
            <a:prstGeom prst="rect">
              <a:avLst/>
            </a:prstGeom>
            <a:solidFill>
              <a:srgbClr val="D68063">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AF689F8A-6255-F65F-9D18-7BF824299326}"/>
                </a:ext>
              </a:extLst>
            </p:cNvPr>
            <p:cNvSpPr>
              <a:spLocks noChangeAspect="1" noChangeArrowheads="1"/>
            </p:cNvSpPr>
            <p:nvPr/>
          </p:nvSpPr>
          <p:spPr bwMode="auto">
            <a:xfrm>
              <a:off x="1235186" y="2190648"/>
              <a:ext cx="1043058" cy="1045816"/>
            </a:xfrm>
            <a:prstGeom prst="ellipse">
              <a:avLst/>
            </a:prstGeom>
            <a:solidFill>
              <a:srgbClr val="D68063"/>
            </a:solidFill>
            <a:ln w="28575">
              <a:solidFill>
                <a:schemeClr val="bg1"/>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1" name="Oval 10">
              <a:extLst>
                <a:ext uri="{FF2B5EF4-FFF2-40B4-BE49-F238E27FC236}">
                  <a16:creationId xmlns:a16="http://schemas.microsoft.com/office/drawing/2014/main" id="{9D91C782-70DA-6B0A-FCEF-16EB0637C904}"/>
                </a:ext>
              </a:extLst>
            </p:cNvPr>
            <p:cNvSpPr>
              <a:spLocks noChangeAspect="1" noChangeArrowheads="1"/>
            </p:cNvSpPr>
            <p:nvPr/>
          </p:nvSpPr>
          <p:spPr bwMode="auto">
            <a:xfrm>
              <a:off x="4504042" y="2190648"/>
              <a:ext cx="1043058" cy="1045816"/>
            </a:xfrm>
            <a:prstGeom prst="ellipse">
              <a:avLst/>
            </a:prstGeom>
            <a:solidFill>
              <a:srgbClr val="D68063"/>
            </a:solidFill>
            <a:ln w="28575">
              <a:solidFill>
                <a:schemeClr val="bg1"/>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2" name="Oval 11">
              <a:extLst>
                <a:ext uri="{FF2B5EF4-FFF2-40B4-BE49-F238E27FC236}">
                  <a16:creationId xmlns:a16="http://schemas.microsoft.com/office/drawing/2014/main" id="{6B404F18-002E-ADDD-189F-114DBEDE0428}"/>
                </a:ext>
              </a:extLst>
            </p:cNvPr>
            <p:cNvSpPr>
              <a:spLocks noChangeAspect="1" noChangeArrowheads="1"/>
            </p:cNvSpPr>
            <p:nvPr/>
          </p:nvSpPr>
          <p:spPr bwMode="auto">
            <a:xfrm>
              <a:off x="7772897" y="2190648"/>
              <a:ext cx="1043058" cy="1045816"/>
            </a:xfrm>
            <a:prstGeom prst="ellipse">
              <a:avLst/>
            </a:prstGeom>
            <a:solidFill>
              <a:srgbClr val="D68063"/>
            </a:solidFill>
            <a:ln w="28575">
              <a:solidFill>
                <a:schemeClr val="bg1"/>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23" name="TextBox 22">
              <a:extLst>
                <a:ext uri="{FF2B5EF4-FFF2-40B4-BE49-F238E27FC236}">
                  <a16:creationId xmlns:a16="http://schemas.microsoft.com/office/drawing/2014/main" id="{D6D4643F-0020-B9FA-552B-5938A8D52055}"/>
                </a:ext>
              </a:extLst>
            </p:cNvPr>
            <p:cNvSpPr txBox="1"/>
            <p:nvPr/>
          </p:nvSpPr>
          <p:spPr>
            <a:xfrm>
              <a:off x="5790552" y="2523845"/>
              <a:ext cx="1294869"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Workplace pension(s)</a:t>
              </a:r>
            </a:p>
          </p:txBody>
        </p:sp>
        <p:sp>
          <p:nvSpPr>
            <p:cNvPr id="24" name="TextBox 23">
              <a:extLst>
                <a:ext uri="{FF2B5EF4-FFF2-40B4-BE49-F238E27FC236}">
                  <a16:creationId xmlns:a16="http://schemas.microsoft.com/office/drawing/2014/main" id="{013D7B7D-BD72-E222-A55D-AC811511CA0B}"/>
                </a:ext>
              </a:extLst>
            </p:cNvPr>
            <p:cNvSpPr txBox="1"/>
            <p:nvPr/>
          </p:nvSpPr>
          <p:spPr>
            <a:xfrm>
              <a:off x="2458960" y="2381918"/>
              <a:ext cx="1001627"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State pension</a:t>
              </a:r>
            </a:p>
          </p:txBody>
        </p:sp>
        <p:sp>
          <p:nvSpPr>
            <p:cNvPr id="25" name="TextBox 24">
              <a:extLst>
                <a:ext uri="{FF2B5EF4-FFF2-40B4-BE49-F238E27FC236}">
                  <a16:creationId xmlns:a16="http://schemas.microsoft.com/office/drawing/2014/main" id="{F5296DDB-A798-1AE1-3A93-CCFAE92CE0DD}"/>
                </a:ext>
              </a:extLst>
            </p:cNvPr>
            <p:cNvSpPr txBox="1"/>
            <p:nvPr/>
          </p:nvSpPr>
          <p:spPr>
            <a:xfrm>
              <a:off x="9018749" y="2419470"/>
              <a:ext cx="1375038"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Private pension(s)</a:t>
              </a:r>
            </a:p>
          </p:txBody>
        </p:sp>
        <p:pic>
          <p:nvPicPr>
            <p:cNvPr id="7" name="Picture 6" descr="A green and black building with a flag on top&#10;&#10;Description automatically generated">
              <a:extLst>
                <a:ext uri="{FF2B5EF4-FFF2-40B4-BE49-F238E27FC236}">
                  <a16:creationId xmlns:a16="http://schemas.microsoft.com/office/drawing/2014/main" id="{34A7FA97-81B6-E534-DCF9-7B7FF878A79E}"/>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1480343" y="2395568"/>
              <a:ext cx="582281" cy="582281"/>
            </a:xfrm>
            <a:prstGeom prst="rect">
              <a:avLst/>
            </a:prstGeom>
          </p:spPr>
        </p:pic>
        <p:pic>
          <p:nvPicPr>
            <p:cNvPr id="13" name="Picture 12" descr="A green and black logo&#10;&#10;Description automatically generated">
              <a:extLst>
                <a:ext uri="{FF2B5EF4-FFF2-40B4-BE49-F238E27FC236}">
                  <a16:creationId xmlns:a16="http://schemas.microsoft.com/office/drawing/2014/main" id="{CAC62221-5854-76F1-4D59-A64E793EAC57}"/>
                </a:ext>
              </a:extLst>
            </p:cNvPr>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4726342" y="2419470"/>
              <a:ext cx="584090" cy="584090"/>
            </a:xfrm>
            <a:prstGeom prst="rect">
              <a:avLst/>
            </a:prstGeom>
          </p:spPr>
        </p:pic>
        <p:pic>
          <p:nvPicPr>
            <p:cNvPr id="15" name="Picture 14" descr="A green and black logo&#10;&#10;Description automatically generated">
              <a:extLst>
                <a:ext uri="{FF2B5EF4-FFF2-40B4-BE49-F238E27FC236}">
                  <a16:creationId xmlns:a16="http://schemas.microsoft.com/office/drawing/2014/main" id="{8B58A682-9139-A8DB-8E93-C33CAE14AC17}"/>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8060491" y="2419470"/>
              <a:ext cx="522313" cy="522313"/>
            </a:xfrm>
            <a:prstGeom prst="rect">
              <a:avLst/>
            </a:prstGeom>
          </p:spPr>
        </p:pic>
      </p:grpSp>
      <p:grpSp>
        <p:nvGrpSpPr>
          <p:cNvPr id="27" name="Group 26">
            <a:extLst>
              <a:ext uri="{FF2B5EF4-FFF2-40B4-BE49-F238E27FC236}">
                <a16:creationId xmlns:a16="http://schemas.microsoft.com/office/drawing/2014/main" id="{25824C3A-8BBD-A58F-8455-9F9507EE1757}"/>
              </a:ext>
            </a:extLst>
          </p:cNvPr>
          <p:cNvGrpSpPr/>
          <p:nvPr/>
        </p:nvGrpSpPr>
        <p:grpSpPr>
          <a:xfrm>
            <a:off x="254976" y="4450831"/>
            <a:ext cx="11937023" cy="1357998"/>
            <a:chOff x="254976" y="4450831"/>
            <a:chExt cx="11937023" cy="1357998"/>
          </a:xfrm>
        </p:grpSpPr>
        <p:sp>
          <p:nvSpPr>
            <p:cNvPr id="9" name="Rectangle 8">
              <a:extLst>
                <a:ext uri="{FF2B5EF4-FFF2-40B4-BE49-F238E27FC236}">
                  <a16:creationId xmlns:a16="http://schemas.microsoft.com/office/drawing/2014/main" id="{BFFC11F6-5C86-A9EF-38C7-A39BBE8F49C1}"/>
                </a:ext>
              </a:extLst>
            </p:cNvPr>
            <p:cNvSpPr/>
            <p:nvPr/>
          </p:nvSpPr>
          <p:spPr>
            <a:xfrm>
              <a:off x="254976" y="4450831"/>
              <a:ext cx="11937023" cy="1357998"/>
            </a:xfrm>
            <a:prstGeom prst="rect">
              <a:avLst/>
            </a:prstGeom>
            <a:solidFill>
              <a:srgbClr val="D68063">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3C0B634B-CE44-2606-F9F4-5B3A56DB4BF9}"/>
                </a:ext>
              </a:extLst>
            </p:cNvPr>
            <p:cNvSpPr>
              <a:spLocks noChangeAspect="1" noChangeArrowheads="1"/>
            </p:cNvSpPr>
            <p:nvPr/>
          </p:nvSpPr>
          <p:spPr bwMode="auto">
            <a:xfrm>
              <a:off x="1235186" y="4639501"/>
              <a:ext cx="1043058" cy="1045816"/>
            </a:xfrm>
            <a:prstGeom prst="ellipse">
              <a:avLst/>
            </a:prstGeom>
            <a:solidFill>
              <a:srgbClr val="D68063"/>
            </a:solidFill>
            <a:ln w="28575">
              <a:solidFill>
                <a:schemeClr val="bg1"/>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7" name="Oval 16">
              <a:extLst>
                <a:ext uri="{FF2B5EF4-FFF2-40B4-BE49-F238E27FC236}">
                  <a16:creationId xmlns:a16="http://schemas.microsoft.com/office/drawing/2014/main" id="{049CF773-447A-023E-217D-5C433DB915D6}"/>
                </a:ext>
              </a:extLst>
            </p:cNvPr>
            <p:cNvSpPr>
              <a:spLocks noChangeAspect="1" noChangeArrowheads="1"/>
            </p:cNvSpPr>
            <p:nvPr/>
          </p:nvSpPr>
          <p:spPr bwMode="auto">
            <a:xfrm>
              <a:off x="4504042" y="4639501"/>
              <a:ext cx="1043058" cy="1045816"/>
            </a:xfrm>
            <a:prstGeom prst="ellipse">
              <a:avLst/>
            </a:prstGeom>
            <a:solidFill>
              <a:srgbClr val="D68063"/>
            </a:solidFill>
            <a:ln w="28575">
              <a:solidFill>
                <a:schemeClr val="bg1"/>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8" name="Oval 17">
              <a:extLst>
                <a:ext uri="{FF2B5EF4-FFF2-40B4-BE49-F238E27FC236}">
                  <a16:creationId xmlns:a16="http://schemas.microsoft.com/office/drawing/2014/main" id="{2FDAAF97-ED81-098B-FDE6-AFAD621143E4}"/>
                </a:ext>
              </a:extLst>
            </p:cNvPr>
            <p:cNvSpPr>
              <a:spLocks noChangeAspect="1" noChangeArrowheads="1"/>
            </p:cNvSpPr>
            <p:nvPr/>
          </p:nvSpPr>
          <p:spPr bwMode="auto">
            <a:xfrm>
              <a:off x="7772897" y="4639501"/>
              <a:ext cx="1043058" cy="1045816"/>
            </a:xfrm>
            <a:prstGeom prst="ellipse">
              <a:avLst/>
            </a:prstGeom>
            <a:solidFill>
              <a:srgbClr val="D68063"/>
            </a:solidFill>
            <a:ln w="28575">
              <a:solidFill>
                <a:schemeClr val="bg1"/>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30" name="TextBox 29">
              <a:extLst>
                <a:ext uri="{FF2B5EF4-FFF2-40B4-BE49-F238E27FC236}">
                  <a16:creationId xmlns:a16="http://schemas.microsoft.com/office/drawing/2014/main" id="{9DFE6B4C-6A2B-577F-57B8-774552EAC105}"/>
                </a:ext>
              </a:extLst>
            </p:cNvPr>
            <p:cNvSpPr txBox="1"/>
            <p:nvPr/>
          </p:nvSpPr>
          <p:spPr>
            <a:xfrm>
              <a:off x="5790552" y="5027337"/>
              <a:ext cx="1502399"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Property</a:t>
              </a:r>
            </a:p>
          </p:txBody>
        </p:sp>
        <p:sp>
          <p:nvSpPr>
            <p:cNvPr id="31" name="TextBox 30">
              <a:extLst>
                <a:ext uri="{FF2B5EF4-FFF2-40B4-BE49-F238E27FC236}">
                  <a16:creationId xmlns:a16="http://schemas.microsoft.com/office/drawing/2014/main" id="{F1C54B24-6A26-EF54-5F6C-F01E40D8ED20}"/>
                </a:ext>
              </a:extLst>
            </p:cNvPr>
            <p:cNvSpPr txBox="1"/>
            <p:nvPr/>
          </p:nvSpPr>
          <p:spPr>
            <a:xfrm>
              <a:off x="2458960" y="4885410"/>
              <a:ext cx="1298154"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Savings and investments</a:t>
              </a:r>
            </a:p>
          </p:txBody>
        </p:sp>
        <p:sp>
          <p:nvSpPr>
            <p:cNvPr id="32" name="TextBox 31">
              <a:extLst>
                <a:ext uri="{FF2B5EF4-FFF2-40B4-BE49-F238E27FC236}">
                  <a16:creationId xmlns:a16="http://schemas.microsoft.com/office/drawing/2014/main" id="{D73CEF17-1465-DA99-9086-28AD643E2DBD}"/>
                </a:ext>
              </a:extLst>
            </p:cNvPr>
            <p:cNvSpPr txBox="1"/>
            <p:nvPr/>
          </p:nvSpPr>
          <p:spPr>
            <a:xfrm>
              <a:off x="9018749" y="4885410"/>
              <a:ext cx="1595417"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Financial support</a:t>
              </a:r>
            </a:p>
          </p:txBody>
        </p:sp>
        <p:pic>
          <p:nvPicPr>
            <p:cNvPr id="16" name="Picture 15">
              <a:extLst>
                <a:ext uri="{FF2B5EF4-FFF2-40B4-BE49-F238E27FC236}">
                  <a16:creationId xmlns:a16="http://schemas.microsoft.com/office/drawing/2014/main" id="{D04469D0-9024-7ACF-CBF2-3B75ABACAE67}"/>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1450366" y="4827150"/>
              <a:ext cx="612258" cy="612258"/>
            </a:xfrm>
            <a:prstGeom prst="rect">
              <a:avLst/>
            </a:prstGeom>
          </p:spPr>
        </p:pic>
        <p:pic>
          <p:nvPicPr>
            <p:cNvPr id="39" name="Picture 38">
              <a:extLst>
                <a:ext uri="{FF2B5EF4-FFF2-40B4-BE49-F238E27FC236}">
                  <a16:creationId xmlns:a16="http://schemas.microsoft.com/office/drawing/2014/main" id="{EDCFF8B8-2B15-CA4B-B33B-CE42CB392069}"/>
                </a:ext>
              </a:extLst>
            </p:cNvPr>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a:off x="4726342" y="4838238"/>
              <a:ext cx="601170" cy="601170"/>
            </a:xfrm>
            <a:prstGeom prst="rect">
              <a:avLst/>
            </a:prstGeom>
          </p:spPr>
        </p:pic>
        <p:pic>
          <p:nvPicPr>
            <p:cNvPr id="43" name="Picture 42" descr="A green and black logo&#10;&#10;Description automatically generated">
              <a:extLst>
                <a:ext uri="{FF2B5EF4-FFF2-40B4-BE49-F238E27FC236}">
                  <a16:creationId xmlns:a16="http://schemas.microsoft.com/office/drawing/2014/main" id="{E49F8FE0-35A0-79ED-9463-A946D90C7C65}"/>
                </a:ext>
              </a:extLst>
            </p:cNvPr>
            <p:cNvPicPr>
              <a:picLocks noChangeAspect="1"/>
            </p:cNvPicPr>
            <p:nvPr/>
          </p:nvPicPr>
          <p:blipFill>
            <a:blip r:embed="rId9" cstate="print">
              <a:biLevel thresh="25000"/>
              <a:extLst>
                <a:ext uri="{28A0092B-C50C-407E-A947-70E740481C1C}">
                  <a14:useLocalDpi xmlns:a14="http://schemas.microsoft.com/office/drawing/2010/main"/>
                </a:ext>
              </a:extLst>
            </a:blip>
            <a:stretch>
              <a:fillRect/>
            </a:stretch>
          </p:blipFill>
          <p:spPr>
            <a:xfrm>
              <a:off x="7908955" y="4734854"/>
              <a:ext cx="770941" cy="770941"/>
            </a:xfrm>
            <a:prstGeom prst="rect">
              <a:avLst/>
            </a:prstGeom>
          </p:spPr>
        </p:pic>
      </p:grpSp>
    </p:spTree>
    <p:extLst>
      <p:ext uri="{BB962C8B-B14F-4D97-AF65-F5344CB8AC3E}">
        <p14:creationId xmlns:p14="http://schemas.microsoft.com/office/powerpoint/2010/main" val="81508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C0F50-01F1-6DC5-329B-FCAD222B4E42}"/>
            </a:ext>
          </a:extLst>
        </p:cNvPr>
        <p:cNvGrpSpPr/>
        <p:nvPr/>
      </p:nvGrpSpPr>
      <p:grpSpPr>
        <a:xfrm>
          <a:off x="0" y="0"/>
          <a:ext cx="0" cy="0"/>
          <a:chOff x="0" y="0"/>
          <a:chExt cx="0" cy="0"/>
        </a:xfrm>
      </p:grpSpPr>
      <p:sp>
        <p:nvSpPr>
          <p:cNvPr id="77" name="Rectangle 76">
            <a:extLst>
              <a:ext uri="{FF2B5EF4-FFF2-40B4-BE49-F238E27FC236}">
                <a16:creationId xmlns:a16="http://schemas.microsoft.com/office/drawing/2014/main" id="{3BAB4CEF-8640-CBE1-2E02-52D17DB44A26}"/>
              </a:ext>
            </a:extLst>
          </p:cNvPr>
          <p:cNvSpPr/>
          <p:nvPr/>
        </p:nvSpPr>
        <p:spPr>
          <a:xfrm>
            <a:off x="991183" y="1056637"/>
            <a:ext cx="5248979" cy="52205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1043823E-7B50-03DC-B11B-9EB50EC16D22}"/>
              </a:ext>
            </a:extLst>
          </p:cNvPr>
          <p:cNvSpPr>
            <a:spLocks noGrp="1"/>
          </p:cNvSpPr>
          <p:nvPr>
            <p:ph type="title"/>
          </p:nvPr>
        </p:nvSpPr>
        <p:spPr/>
        <p:txBody>
          <a:bodyPr/>
          <a:lstStyle/>
          <a:p>
            <a:r>
              <a:rPr lang="en-GB" dirty="0">
                <a:latin typeface="Arial" charset="0"/>
                <a:ea typeface="MS PGothic" charset="0"/>
              </a:rPr>
              <a:t>Your state pension – how much could you get?</a:t>
            </a:r>
            <a:endParaRPr lang="en-GB" dirty="0"/>
          </a:p>
        </p:txBody>
      </p:sp>
      <p:sp>
        <p:nvSpPr>
          <p:cNvPr id="4" name="Rectangle 2">
            <a:extLst>
              <a:ext uri="{FF2B5EF4-FFF2-40B4-BE49-F238E27FC236}">
                <a16:creationId xmlns:a16="http://schemas.microsoft.com/office/drawing/2014/main" id="{16F86FFA-2461-6C39-4FED-5A7088B497CB}"/>
              </a:ext>
            </a:extLst>
          </p:cNvPr>
          <p:cNvSpPr>
            <a:spLocks noChangeArrowheads="1"/>
          </p:cNvSpPr>
          <p:nvPr/>
        </p:nvSpPr>
        <p:spPr bwMode="auto">
          <a:xfrm>
            <a:off x="8112125" y="3357564"/>
            <a:ext cx="1512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377"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charset="0"/>
            </a:endParaRPr>
          </a:p>
        </p:txBody>
      </p:sp>
      <p:sp>
        <p:nvSpPr>
          <p:cNvPr id="2" name="Oval 1">
            <a:extLst>
              <a:ext uri="{FF2B5EF4-FFF2-40B4-BE49-F238E27FC236}">
                <a16:creationId xmlns:a16="http://schemas.microsoft.com/office/drawing/2014/main" id="{6717FACC-6BAB-D746-F34E-4D959AAC30F8}"/>
              </a:ext>
            </a:extLst>
          </p:cNvPr>
          <p:cNvSpPr>
            <a:spLocks noChangeAspect="1" noChangeArrowheads="1"/>
          </p:cNvSpPr>
          <p:nvPr/>
        </p:nvSpPr>
        <p:spPr bwMode="auto">
          <a:xfrm>
            <a:off x="9391538" y="181442"/>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7" name="Oval 6">
            <a:extLst>
              <a:ext uri="{FF2B5EF4-FFF2-40B4-BE49-F238E27FC236}">
                <a16:creationId xmlns:a16="http://schemas.microsoft.com/office/drawing/2014/main" id="{8B6158C0-017B-7F26-4779-286E63C8A78E}"/>
              </a:ext>
            </a:extLst>
          </p:cNvPr>
          <p:cNvSpPr>
            <a:spLocks noChangeAspect="1" noChangeArrowheads="1"/>
          </p:cNvSpPr>
          <p:nvPr/>
        </p:nvSpPr>
        <p:spPr bwMode="auto">
          <a:xfrm>
            <a:off x="10705686" y="170702"/>
            <a:ext cx="538575" cy="540000"/>
          </a:xfrm>
          <a:prstGeom prst="ellipse">
            <a:avLst/>
          </a:prstGeom>
          <a:solidFill>
            <a:schemeClr val="bg1"/>
          </a:solidFill>
          <a:ln w="28575">
            <a:solidFill>
              <a:srgbClr val="D68063"/>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5" name="Oval 14">
            <a:extLst>
              <a:ext uri="{FF2B5EF4-FFF2-40B4-BE49-F238E27FC236}">
                <a16:creationId xmlns:a16="http://schemas.microsoft.com/office/drawing/2014/main" id="{DDEF04D1-8512-7AA1-CE7B-4B97189521C8}"/>
              </a:ext>
            </a:extLst>
          </p:cNvPr>
          <p:cNvSpPr>
            <a:spLocks noChangeAspect="1" noChangeArrowheads="1"/>
          </p:cNvSpPr>
          <p:nvPr/>
        </p:nvSpPr>
        <p:spPr bwMode="auto">
          <a:xfrm>
            <a:off x="11362760" y="18144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16" name="Picture 15" descr="A hand pointing at a check box&#10;&#10;Description automatically generated">
            <a:extLst>
              <a:ext uri="{FF2B5EF4-FFF2-40B4-BE49-F238E27FC236}">
                <a16:creationId xmlns:a16="http://schemas.microsoft.com/office/drawing/2014/main" id="{B819F02F-735F-0DE3-725D-6B6CC67782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0359" y="289442"/>
            <a:ext cx="324000" cy="324000"/>
          </a:xfrm>
          <a:prstGeom prst="rect">
            <a:avLst/>
          </a:prstGeom>
        </p:spPr>
      </p:pic>
      <p:sp>
        <p:nvSpPr>
          <p:cNvPr id="17" name="Shape 3612">
            <a:extLst>
              <a:ext uri="{FF2B5EF4-FFF2-40B4-BE49-F238E27FC236}">
                <a16:creationId xmlns:a16="http://schemas.microsoft.com/office/drawing/2014/main" id="{14677B47-95F6-D6EB-0E47-C3B84CAFF573}"/>
              </a:ext>
            </a:extLst>
          </p:cNvPr>
          <p:cNvSpPr>
            <a:spLocks noChangeAspect="1"/>
          </p:cNvSpPr>
          <p:nvPr/>
        </p:nvSpPr>
        <p:spPr>
          <a:xfrm>
            <a:off x="9523322" y="361442"/>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Oval 17">
            <a:extLst>
              <a:ext uri="{FF2B5EF4-FFF2-40B4-BE49-F238E27FC236}">
                <a16:creationId xmlns:a16="http://schemas.microsoft.com/office/drawing/2014/main" id="{F5378193-721D-B725-B0FA-50B6881B1E87}"/>
              </a:ext>
            </a:extLst>
          </p:cNvPr>
          <p:cNvSpPr>
            <a:spLocks noChangeAspect="1" noChangeArrowheads="1"/>
          </p:cNvSpPr>
          <p:nvPr/>
        </p:nvSpPr>
        <p:spPr bwMode="auto">
          <a:xfrm>
            <a:off x="10043383" y="174170"/>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9" name="Shape 3612">
            <a:extLst>
              <a:ext uri="{FF2B5EF4-FFF2-40B4-BE49-F238E27FC236}">
                <a16:creationId xmlns:a16="http://schemas.microsoft.com/office/drawing/2014/main" id="{4A4FAAFC-3977-4194-B331-A968D9B85002}"/>
              </a:ext>
            </a:extLst>
          </p:cNvPr>
          <p:cNvSpPr>
            <a:spLocks noChangeAspect="1"/>
          </p:cNvSpPr>
          <p:nvPr/>
        </p:nvSpPr>
        <p:spPr>
          <a:xfrm>
            <a:off x="10175167" y="354170"/>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78" name="Group 77">
            <a:extLst>
              <a:ext uri="{FF2B5EF4-FFF2-40B4-BE49-F238E27FC236}">
                <a16:creationId xmlns:a16="http://schemas.microsoft.com/office/drawing/2014/main" id="{3A25C300-3FF6-AFBB-29C7-0C426B38C34C}"/>
              </a:ext>
            </a:extLst>
          </p:cNvPr>
          <p:cNvGrpSpPr/>
          <p:nvPr/>
        </p:nvGrpSpPr>
        <p:grpSpPr>
          <a:xfrm>
            <a:off x="6419851" y="3142632"/>
            <a:ext cx="5637767" cy="2352173"/>
            <a:chOff x="6743703" y="2837665"/>
            <a:chExt cx="5637767" cy="2352173"/>
          </a:xfrm>
        </p:grpSpPr>
        <p:sp>
          <p:nvSpPr>
            <p:cNvPr id="23" name="Rounded Rectangle 8">
              <a:extLst>
                <a:ext uri="{FF2B5EF4-FFF2-40B4-BE49-F238E27FC236}">
                  <a16:creationId xmlns:a16="http://schemas.microsoft.com/office/drawing/2014/main" id="{CC9D7A9C-1274-B126-E027-C460DE9B565F}"/>
                </a:ext>
              </a:extLst>
            </p:cNvPr>
            <p:cNvSpPr/>
            <p:nvPr/>
          </p:nvSpPr>
          <p:spPr>
            <a:xfrm>
              <a:off x="6743703" y="2837665"/>
              <a:ext cx="5637767" cy="2352173"/>
            </a:xfrm>
            <a:prstGeom prst="rect">
              <a:avLst/>
            </a:prstGeom>
            <a:solidFill>
              <a:srgbClr val="E7F2EC"/>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D5F21AE2-5BB3-8DBF-9BE0-A7F0FB426C65}"/>
                </a:ext>
              </a:extLst>
            </p:cNvPr>
            <p:cNvSpPr txBox="1"/>
            <p:nvPr/>
          </p:nvSpPr>
          <p:spPr>
            <a:xfrm>
              <a:off x="6899231" y="3117891"/>
              <a:ext cx="5185675" cy="178510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F7B3F"/>
                  </a:solidFill>
                  <a:effectLst/>
                  <a:uLnTx/>
                  <a:uFillTx/>
                  <a:latin typeface="Arial"/>
                  <a:ea typeface="+mn-ea"/>
                  <a:cs typeface="+mn-cs"/>
                </a:rPr>
                <a:t>Why not find out your entitlement today?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 </a:t>
              </a: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Simply go to ‘</a:t>
              </a:r>
              <a:r>
                <a:rPr kumimoji="0" lang="en-GB" sz="1600" b="1" i="0" u="none" strike="noStrike" kern="1200" cap="none" spc="0" normalizeH="0" baseline="0" noProof="0" dirty="0" err="1">
                  <a:ln>
                    <a:noFill/>
                  </a:ln>
                  <a:solidFill>
                    <a:srgbClr val="000000"/>
                  </a:solidFill>
                  <a:effectLst/>
                  <a:uLnTx/>
                  <a:uFillTx/>
                  <a:latin typeface="Arial"/>
                  <a:ea typeface="+mn-ea"/>
                  <a:cs typeface="+mn-cs"/>
                </a:rPr>
                <a:t>www.gov.uk</a:t>
              </a:r>
              <a:r>
                <a:rPr kumimoji="0" lang="en-GB" sz="1600" b="1" i="0" u="none" strike="noStrike" kern="1200" cap="none" spc="0" normalizeH="0" baseline="0" noProof="0" dirty="0">
                  <a:ln>
                    <a:noFill/>
                  </a:ln>
                  <a:solidFill>
                    <a:srgbClr val="000000"/>
                  </a:solidFill>
                  <a:effectLst/>
                  <a:uLnTx/>
                  <a:uFillTx/>
                  <a:latin typeface="Arial"/>
                  <a:ea typeface="+mn-ea"/>
                  <a:cs typeface="+mn-cs"/>
                </a:rPr>
                <a:t>/check-state-pension</a:t>
              </a:r>
              <a:r>
                <a:rPr kumimoji="0" lang="en-GB" sz="1600" b="0" i="0" u="none" strike="noStrike" kern="1200" cap="none" spc="0" normalizeH="0" baseline="0" noProof="0" dirty="0">
                  <a:ln>
                    <a:noFill/>
                  </a:ln>
                  <a:solidFill>
                    <a:srgbClr val="000000"/>
                  </a:solidFill>
                  <a:effectLst/>
                  <a:uLnTx/>
                  <a:uFillTx/>
                  <a:latin typeface="Arial"/>
                  <a:ea typeface="+mn-ea"/>
                  <a:cs typeface="+mn-cs"/>
                </a:rPr>
                <a:t>’ online.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You can also find out by telephone on </a:t>
              </a:r>
              <a:r>
                <a:rPr kumimoji="0" lang="en-GB" sz="1600" b="1" i="0" u="none" strike="noStrike" kern="1200" cap="none" spc="0" normalizeH="0" baseline="0" noProof="0" dirty="0">
                  <a:ln>
                    <a:noFill/>
                  </a:ln>
                  <a:solidFill>
                    <a:srgbClr val="000000"/>
                  </a:solidFill>
                  <a:effectLst/>
                  <a:uLnTx/>
                  <a:uFillTx/>
                  <a:latin typeface="Arial"/>
                  <a:ea typeface="+mn-ea"/>
                  <a:cs typeface="+mn-cs"/>
                </a:rPr>
                <a:t>0800 731 0175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Or request ‘</a:t>
              </a:r>
              <a:r>
                <a:rPr kumimoji="0" lang="en-GB" sz="1600" b="1" i="0" u="none" strike="noStrike" kern="1200" cap="none" spc="0" normalizeH="0" baseline="0" noProof="0" dirty="0">
                  <a:ln>
                    <a:noFill/>
                  </a:ln>
                  <a:solidFill>
                    <a:srgbClr val="000000"/>
                  </a:solidFill>
                  <a:effectLst/>
                  <a:uLnTx/>
                  <a:uFillTx/>
                  <a:latin typeface="Arial"/>
                  <a:ea typeface="+mn-ea"/>
                  <a:cs typeface="+mn-cs"/>
                </a:rPr>
                <a:t>BR19</a:t>
              </a:r>
              <a:r>
                <a:rPr kumimoji="0" lang="en-GB" sz="1600" b="0" i="0" u="none" strike="noStrike" kern="1200" cap="none" spc="0" normalizeH="0" baseline="0" noProof="0" dirty="0">
                  <a:ln>
                    <a:noFill/>
                  </a:ln>
                  <a:solidFill>
                    <a:srgbClr val="000000"/>
                  </a:solidFill>
                  <a:effectLst/>
                  <a:uLnTx/>
                  <a:uFillTx/>
                  <a:latin typeface="Arial"/>
                  <a:ea typeface="+mn-ea"/>
                  <a:cs typeface="+mn-cs"/>
                </a:rPr>
                <a:t>’ to receive your entitlement in writing.</a:t>
              </a:r>
            </a:p>
          </p:txBody>
        </p:sp>
      </p:grpSp>
      <p:sp>
        <p:nvSpPr>
          <p:cNvPr id="22" name="Rectangle 2">
            <a:extLst>
              <a:ext uri="{FF2B5EF4-FFF2-40B4-BE49-F238E27FC236}">
                <a16:creationId xmlns:a16="http://schemas.microsoft.com/office/drawing/2014/main" id="{806444B7-60C3-A34B-D154-E6F154AF53FE}"/>
              </a:ext>
            </a:extLst>
          </p:cNvPr>
          <p:cNvSpPr>
            <a:spLocks noChangeArrowheads="1"/>
          </p:cNvSpPr>
          <p:nvPr/>
        </p:nvSpPr>
        <p:spPr bwMode="auto">
          <a:xfrm>
            <a:off x="8530495" y="4207876"/>
            <a:ext cx="1512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377"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charset="0"/>
            </a:endParaRPr>
          </a:p>
        </p:txBody>
      </p:sp>
      <p:sp>
        <p:nvSpPr>
          <p:cNvPr id="32" name="TextBox 31">
            <a:extLst>
              <a:ext uri="{FF2B5EF4-FFF2-40B4-BE49-F238E27FC236}">
                <a16:creationId xmlns:a16="http://schemas.microsoft.com/office/drawing/2014/main" id="{C896FC3B-8BF8-97D9-925F-DFD3CC447C07}"/>
              </a:ext>
            </a:extLst>
          </p:cNvPr>
          <p:cNvSpPr txBox="1"/>
          <p:nvPr/>
        </p:nvSpPr>
        <p:spPr>
          <a:xfrm>
            <a:off x="6722765" y="1326686"/>
            <a:ext cx="4776749" cy="15081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rPr>
              <a:t>The full state pension Increased to £221.20 per </a:t>
            </a:r>
            <a:r>
              <a:rPr kumimoji="0" lang="en-GB" sz="2000" b="1" i="0" u="none" strike="noStrike" kern="1200" cap="none" spc="0" normalizeH="0" baseline="0" noProof="0" dirty="0" err="1">
                <a:ln>
                  <a:noFill/>
                </a:ln>
                <a:solidFill>
                  <a:srgbClr val="000000"/>
                </a:solidFill>
                <a:effectLst/>
                <a:uLnTx/>
                <a:uFillTx/>
                <a:latin typeface="Arial"/>
              </a:rPr>
              <a:t>wk</a:t>
            </a:r>
            <a:r>
              <a:rPr kumimoji="0" lang="en-GB" sz="2000" b="1" i="0" u="none" strike="noStrike" kern="1200" cap="none" spc="0" normalizeH="0" baseline="0" noProof="0" dirty="0">
                <a:ln>
                  <a:noFill/>
                </a:ln>
                <a:solidFill>
                  <a:srgbClr val="000000"/>
                </a:solidFill>
                <a:effectLst/>
                <a:uLnTx/>
                <a:uFillTx/>
                <a:latin typeface="Arial"/>
              </a:rPr>
              <a:t> for 2024/25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rPr>
              <a:t>(8.5% increase)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ndParaRPr>
          </a:p>
          <a:p>
            <a:pPr lvl="0">
              <a:defRPr/>
            </a:pPr>
            <a:r>
              <a:rPr lang="en-GB" sz="2000" b="1" dirty="0">
                <a:solidFill>
                  <a:srgbClr val="000000"/>
                </a:solidFill>
              </a:rPr>
              <a:t>£11,502 </a:t>
            </a:r>
            <a:r>
              <a:rPr lang="en-GB" sz="2000" dirty="0">
                <a:solidFill>
                  <a:srgbClr val="000000"/>
                </a:solidFill>
              </a:rPr>
              <a:t>per year</a:t>
            </a:r>
            <a:endParaRPr kumimoji="0" lang="en-GB" sz="2000" b="1" i="0" u="none" strike="noStrike" kern="1200" cap="none" spc="0" normalizeH="0" baseline="0" noProof="0" dirty="0">
              <a:ln>
                <a:noFill/>
              </a:ln>
              <a:solidFill>
                <a:srgbClr val="0F7B3F"/>
              </a:solidFill>
              <a:effectLst/>
              <a:uLnTx/>
              <a:uFillTx/>
              <a:latin typeface="Arial"/>
            </a:endParaRPr>
          </a:p>
        </p:txBody>
      </p:sp>
      <p:sp>
        <p:nvSpPr>
          <p:cNvPr id="6" name="Chord 5">
            <a:extLst>
              <a:ext uri="{FF2B5EF4-FFF2-40B4-BE49-F238E27FC236}">
                <a16:creationId xmlns:a16="http://schemas.microsoft.com/office/drawing/2014/main" id="{6182B2F4-5D18-BB3A-3E67-F7F01CCAF005}"/>
              </a:ext>
            </a:extLst>
          </p:cNvPr>
          <p:cNvSpPr/>
          <p:nvPr/>
        </p:nvSpPr>
        <p:spPr>
          <a:xfrm>
            <a:off x="1770005" y="3507819"/>
            <a:ext cx="1947165" cy="1889072"/>
          </a:xfrm>
          <a:prstGeom prst="chord">
            <a:avLst>
              <a:gd name="adj1" fmla="val 3214198"/>
              <a:gd name="adj2" fmla="val 18437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Chord 7">
            <a:extLst>
              <a:ext uri="{FF2B5EF4-FFF2-40B4-BE49-F238E27FC236}">
                <a16:creationId xmlns:a16="http://schemas.microsoft.com/office/drawing/2014/main" id="{A4E77015-ABBD-0808-8AC2-166C2D8742AA}"/>
              </a:ext>
            </a:extLst>
          </p:cNvPr>
          <p:cNvSpPr>
            <a:spLocks noChangeAspect="1"/>
          </p:cNvSpPr>
          <p:nvPr/>
        </p:nvSpPr>
        <p:spPr>
          <a:xfrm rot="10800000">
            <a:off x="2525845" y="3142632"/>
            <a:ext cx="2700000" cy="2619446"/>
          </a:xfrm>
          <a:prstGeom prst="chord">
            <a:avLst>
              <a:gd name="adj1" fmla="val 4082870"/>
              <a:gd name="adj2" fmla="val 1747968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Down Arrow 8">
            <a:extLst>
              <a:ext uri="{FF2B5EF4-FFF2-40B4-BE49-F238E27FC236}">
                <a16:creationId xmlns:a16="http://schemas.microsoft.com/office/drawing/2014/main" id="{18552EBA-341B-D971-5328-667FE01236FA}"/>
              </a:ext>
            </a:extLst>
          </p:cNvPr>
          <p:cNvSpPr/>
          <p:nvPr/>
        </p:nvSpPr>
        <p:spPr>
          <a:xfrm rot="16200000">
            <a:off x="2056979" y="859066"/>
            <a:ext cx="283415" cy="1979128"/>
          </a:xfrm>
          <a:prstGeom prst="downArrow">
            <a:avLst>
              <a:gd name="adj1" fmla="val 50000"/>
              <a:gd name="adj2"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B310041C-6C6E-472A-A6AB-D18BFE75590F}"/>
              </a:ext>
            </a:extLst>
          </p:cNvPr>
          <p:cNvSpPr txBox="1"/>
          <p:nvPr/>
        </p:nvSpPr>
        <p:spPr>
          <a:xfrm>
            <a:off x="1281012" y="1348749"/>
            <a:ext cx="1907237"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You paid </a:t>
            </a:r>
            <a:r>
              <a:rPr kumimoji="0" lang="en-GB" sz="1800" b="1" i="0" u="none" strike="noStrike" kern="1200" cap="none" spc="0" normalizeH="0" baseline="0" noProof="0" dirty="0">
                <a:ln>
                  <a:noFill/>
                </a:ln>
                <a:solidFill>
                  <a:srgbClr val="000000"/>
                </a:solidFill>
                <a:effectLst/>
                <a:uLnTx/>
                <a:uFillTx/>
                <a:latin typeface="Arial"/>
                <a:ea typeface="+mn-ea"/>
                <a:cs typeface="+mn-cs"/>
              </a:rPr>
              <a:t>in</a:t>
            </a:r>
          </a:p>
        </p:txBody>
      </p:sp>
      <p:sp>
        <p:nvSpPr>
          <p:cNvPr id="11" name="Down Arrow 10">
            <a:extLst>
              <a:ext uri="{FF2B5EF4-FFF2-40B4-BE49-F238E27FC236}">
                <a16:creationId xmlns:a16="http://schemas.microsoft.com/office/drawing/2014/main" id="{D356F8DB-566A-0B10-B158-E316F57E59CB}"/>
              </a:ext>
            </a:extLst>
          </p:cNvPr>
          <p:cNvSpPr/>
          <p:nvPr/>
        </p:nvSpPr>
        <p:spPr>
          <a:xfrm rot="16200000">
            <a:off x="4633165" y="786032"/>
            <a:ext cx="283415" cy="2125195"/>
          </a:xfrm>
          <a:prstGeom prst="downArrow">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28B36B5A-1E1B-119C-5E9B-6DDDB183455C}"/>
              </a:ext>
            </a:extLst>
          </p:cNvPr>
          <p:cNvSpPr txBox="1"/>
          <p:nvPr/>
        </p:nvSpPr>
        <p:spPr>
          <a:xfrm>
            <a:off x="3778059" y="1324343"/>
            <a:ext cx="1907237"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You get </a:t>
            </a:r>
            <a:r>
              <a:rPr kumimoji="0" lang="en-GB" sz="1800" b="1" i="0" u="none" strike="noStrike" kern="1200" cap="none" spc="0" normalizeH="0" baseline="0" noProof="0" dirty="0">
                <a:ln>
                  <a:noFill/>
                </a:ln>
                <a:solidFill>
                  <a:srgbClr val="0F7B3F"/>
                </a:solidFill>
                <a:effectLst/>
                <a:uLnTx/>
                <a:uFillTx/>
                <a:latin typeface="Arial"/>
                <a:ea typeface="+mn-ea"/>
                <a:cs typeface="+mn-cs"/>
              </a:rPr>
              <a:t>out</a:t>
            </a:r>
          </a:p>
        </p:txBody>
      </p:sp>
      <p:sp>
        <p:nvSpPr>
          <p:cNvPr id="13" name="TextBox 12">
            <a:extLst>
              <a:ext uri="{FF2B5EF4-FFF2-40B4-BE49-F238E27FC236}">
                <a16:creationId xmlns:a16="http://schemas.microsoft.com/office/drawing/2014/main" id="{33B9166B-6B1A-044D-CC19-8E4CE3DDA181}"/>
              </a:ext>
            </a:extLst>
          </p:cNvPr>
          <p:cNvSpPr txBox="1"/>
          <p:nvPr/>
        </p:nvSpPr>
        <p:spPr>
          <a:xfrm>
            <a:off x="1209123" y="2152685"/>
            <a:ext cx="2125193"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Your</a:t>
            </a:r>
            <a:r>
              <a:rPr kumimoji="0" lang="en-GB" sz="1800" b="1" i="0" u="none" strike="noStrike" kern="1200" cap="none" spc="0" normalizeH="0" baseline="0" noProof="0" dirty="0">
                <a:ln>
                  <a:noFill/>
                </a:ln>
                <a:solidFill>
                  <a:srgbClr val="000000"/>
                </a:solidFill>
                <a:effectLst/>
                <a:uLnTx/>
                <a:uFillTx/>
                <a:latin typeface="Arial"/>
                <a:ea typeface="+mn-ea"/>
                <a:cs typeface="+mn-cs"/>
              </a:rPr>
              <a:t> National Insurance Contributions</a:t>
            </a:r>
          </a:p>
        </p:txBody>
      </p:sp>
      <p:sp>
        <p:nvSpPr>
          <p:cNvPr id="14" name="TextBox 13">
            <a:extLst>
              <a:ext uri="{FF2B5EF4-FFF2-40B4-BE49-F238E27FC236}">
                <a16:creationId xmlns:a16="http://schemas.microsoft.com/office/drawing/2014/main" id="{2DE88E3F-3789-3F7A-8E2C-C414A69E98F6}"/>
              </a:ext>
            </a:extLst>
          </p:cNvPr>
          <p:cNvSpPr txBox="1"/>
          <p:nvPr/>
        </p:nvSpPr>
        <p:spPr>
          <a:xfrm>
            <a:off x="3717170" y="2152685"/>
            <a:ext cx="2047818"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Your </a:t>
            </a:r>
            <a:r>
              <a:rPr kumimoji="0" lang="en-GB" sz="1800" b="1" i="0" u="none" strike="noStrike" kern="1200" cap="none" spc="0" normalizeH="0" baseline="0" noProof="0" dirty="0">
                <a:ln>
                  <a:noFill/>
                </a:ln>
                <a:solidFill>
                  <a:srgbClr val="0F7B3F"/>
                </a:solidFill>
                <a:effectLst/>
                <a:uLnTx/>
                <a:uFillTx/>
                <a:latin typeface="Arial"/>
                <a:ea typeface="+mn-ea"/>
                <a:cs typeface="+mn-cs"/>
              </a:rPr>
              <a:t>Basic State Pension</a:t>
            </a:r>
          </a:p>
        </p:txBody>
      </p:sp>
      <p:sp>
        <p:nvSpPr>
          <p:cNvPr id="5" name="Rectangle 4">
            <a:extLst>
              <a:ext uri="{FF2B5EF4-FFF2-40B4-BE49-F238E27FC236}">
                <a16:creationId xmlns:a16="http://schemas.microsoft.com/office/drawing/2014/main" id="{5D24B535-9487-0CC6-CE19-53672CAFB413}"/>
              </a:ext>
            </a:extLst>
          </p:cNvPr>
          <p:cNvSpPr/>
          <p:nvPr/>
        </p:nvSpPr>
        <p:spPr>
          <a:xfrm>
            <a:off x="3314742" y="2837665"/>
            <a:ext cx="111555" cy="32487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5" name="Picture 34" descr="A hand holding a money&#10;&#10;Description automatically generated">
            <a:extLst>
              <a:ext uri="{FF2B5EF4-FFF2-40B4-BE49-F238E27FC236}">
                <a16:creationId xmlns:a16="http://schemas.microsoft.com/office/drawing/2014/main" id="{702AD328-4B30-6174-0DED-9AC2A05C8E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71656" y="3981190"/>
            <a:ext cx="915035" cy="915035"/>
          </a:xfrm>
          <a:prstGeom prst="rect">
            <a:avLst/>
          </a:prstGeom>
        </p:spPr>
      </p:pic>
      <p:pic>
        <p:nvPicPr>
          <p:cNvPr id="37" name="Picture 36" descr="A black background with a black square&#10;&#10;Description automatically generated with medium confidence">
            <a:extLst>
              <a:ext uri="{FF2B5EF4-FFF2-40B4-BE49-F238E27FC236}">
                <a16:creationId xmlns:a16="http://schemas.microsoft.com/office/drawing/2014/main" id="{4709B6EE-1FB3-67AC-A7CB-F67E6493AAD1}"/>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296539" y="4097737"/>
            <a:ext cx="681940" cy="681940"/>
          </a:xfrm>
          <a:prstGeom prst="rect">
            <a:avLst/>
          </a:prstGeom>
        </p:spPr>
      </p:pic>
    </p:spTree>
    <p:extLst>
      <p:ext uri="{BB962C8B-B14F-4D97-AF65-F5344CB8AC3E}">
        <p14:creationId xmlns:p14="http://schemas.microsoft.com/office/powerpoint/2010/main" val="416438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par>
                                <p:cTn id="39" presetID="10"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nodePh="1">
                                  <p:stCondLst>
                                    <p:cond delay="0"/>
                                  </p:stCondLst>
                                  <p:endCondLst>
                                    <p:cond evt="begin" delay="0">
                                      <p:tn val="49"/>
                                    </p:cond>
                                  </p:end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par>
                                <p:cTn id="52" presetID="10" presetClass="entr" presetSubtype="0" fill="hold" grpId="0" nodeType="withEffect" nodePh="1">
                                  <p:stCondLst>
                                    <p:cond delay="0"/>
                                  </p:stCondLst>
                                  <p:endCondLst>
                                    <p:cond evt="begin" delay="0">
                                      <p:tn val="52"/>
                                    </p:cond>
                                  </p:end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nodeType="click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wipe(right)">
                                      <p:cBhvr>
                                        <p:cTn id="5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32" grpId="0"/>
      <p:bldP spid="6" grpId="0" animBg="1"/>
      <p:bldP spid="8" grpId="0" animBg="1"/>
      <p:bldP spid="9" grpId="0" animBg="1"/>
      <p:bldP spid="10" grpId="0"/>
      <p:bldP spid="11" grpId="0" animBg="1"/>
      <p:bldP spid="12" grpId="0"/>
      <p:bldP spid="13" grpId="0"/>
      <p:bldP spid="1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4B048-3592-4201-D935-B7EEFDD26A3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79025256-6ECD-A527-EBBE-64C9BE19FC72}"/>
              </a:ext>
            </a:extLst>
          </p:cNvPr>
          <p:cNvPicPr>
            <a:picLocks noChangeAspect="1"/>
          </p:cNvPicPr>
          <p:nvPr/>
        </p:nvPicPr>
        <p:blipFill>
          <a:blip r:embed="rId3">
            <a:extLst>
              <a:ext uri="{28A0092B-C50C-407E-A947-70E740481C1C}">
                <a14:useLocalDpi xmlns:a14="http://schemas.microsoft.com/office/drawing/2010/main" val="0"/>
              </a:ext>
            </a:extLst>
          </a:blip>
          <a:srcRect l="22953" r="22953"/>
          <a:stretch/>
        </p:blipFill>
        <p:spPr>
          <a:xfrm>
            <a:off x="7305462" y="844998"/>
            <a:ext cx="4887367" cy="6022528"/>
          </a:xfrm>
          <a:prstGeom prst="rect">
            <a:avLst/>
          </a:prstGeom>
        </p:spPr>
      </p:pic>
      <p:sp>
        <p:nvSpPr>
          <p:cNvPr id="21" name="Freeform 5">
            <a:extLst>
              <a:ext uri="{FF2B5EF4-FFF2-40B4-BE49-F238E27FC236}">
                <a16:creationId xmlns:a16="http://schemas.microsoft.com/office/drawing/2014/main" id="{531CD158-A707-86E1-066F-60F30880A6B5}"/>
              </a:ext>
            </a:extLst>
          </p:cNvPr>
          <p:cNvSpPr>
            <a:spLocks/>
          </p:cNvSpPr>
          <p:nvPr/>
        </p:nvSpPr>
        <p:spPr bwMode="auto">
          <a:xfrm rot="5400000">
            <a:off x="9061450" y="3736975"/>
            <a:ext cx="3130550" cy="3130550"/>
          </a:xfrm>
          <a:custGeom>
            <a:avLst/>
            <a:gdLst>
              <a:gd name="T0" fmla="*/ 1972 w 1972"/>
              <a:gd name="T1" fmla="*/ 0 h 1972"/>
              <a:gd name="T2" fmla="*/ 0 w 1972"/>
              <a:gd name="T3" fmla="*/ 0 h 1972"/>
              <a:gd name="T4" fmla="*/ 1972 w 1972"/>
              <a:gd name="T5" fmla="*/ 1972 h 1972"/>
              <a:gd name="T6" fmla="*/ 1972 w 1972"/>
              <a:gd name="T7" fmla="*/ 1972 h 1972"/>
              <a:gd name="T8" fmla="*/ 1972 w 1972"/>
              <a:gd name="T9" fmla="*/ 0 h 1972"/>
            </a:gdLst>
            <a:ahLst/>
            <a:cxnLst>
              <a:cxn ang="0">
                <a:pos x="T0" y="T1"/>
              </a:cxn>
              <a:cxn ang="0">
                <a:pos x="T2" y="T3"/>
              </a:cxn>
              <a:cxn ang="0">
                <a:pos x="T4" y="T5"/>
              </a:cxn>
              <a:cxn ang="0">
                <a:pos x="T6" y="T7"/>
              </a:cxn>
              <a:cxn ang="0">
                <a:pos x="T8" y="T9"/>
              </a:cxn>
            </a:cxnLst>
            <a:rect l="0" t="0" r="r" b="b"/>
            <a:pathLst>
              <a:path w="1972" h="1972">
                <a:moveTo>
                  <a:pt x="1972" y="0"/>
                </a:moveTo>
                <a:lnTo>
                  <a:pt x="0" y="0"/>
                </a:lnTo>
                <a:lnTo>
                  <a:pt x="1972" y="1972"/>
                </a:lnTo>
                <a:lnTo>
                  <a:pt x="1972" y="1972"/>
                </a:lnTo>
                <a:lnTo>
                  <a:pt x="1972"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pic>
        <p:nvPicPr>
          <p:cNvPr id="24"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7BB6F205-0AB5-1F48-6737-5DFEE8E7A066}"/>
              </a:ext>
            </a:extLst>
          </p:cNvPr>
          <p:cNvPicPr>
            <a:picLocks noChangeAspect="1" noChangeArrowheads="1"/>
          </p:cNvPicPr>
          <p:nvPr/>
        </p:nvPicPr>
        <p:blipFill>
          <a:blip r:embed="rId4" cstate="print">
            <a:biLevel thresh="25000"/>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40B0910F-3538-52C1-03BF-CE0541118760}"/>
              </a:ext>
            </a:extLst>
          </p:cNvPr>
          <p:cNvCxnSpPr/>
          <p:nvPr/>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CA449D5B-20D5-32C4-08A5-6F7AA746123F}"/>
              </a:ext>
            </a:extLst>
          </p:cNvPr>
          <p:cNvSpPr>
            <a:spLocks noGrp="1"/>
          </p:cNvSpPr>
          <p:nvPr>
            <p:ph type="title"/>
          </p:nvPr>
        </p:nvSpPr>
        <p:spPr/>
        <p:txBody>
          <a:bodyPr/>
          <a:lstStyle/>
          <a:p>
            <a:r>
              <a:rPr lang="en-GB" dirty="0">
                <a:latin typeface="Arial" charset="0"/>
                <a:ea typeface="MS PGothic" charset="0"/>
              </a:rPr>
              <a:t>Do you have old pensions?</a:t>
            </a:r>
            <a:endParaRPr lang="en-GB" dirty="0"/>
          </a:p>
        </p:txBody>
      </p:sp>
      <p:sp>
        <p:nvSpPr>
          <p:cNvPr id="2" name="Oval 1">
            <a:extLst>
              <a:ext uri="{FF2B5EF4-FFF2-40B4-BE49-F238E27FC236}">
                <a16:creationId xmlns:a16="http://schemas.microsoft.com/office/drawing/2014/main" id="{51CA0EE2-4088-999C-AC15-BE211A17DCAC}"/>
              </a:ext>
            </a:extLst>
          </p:cNvPr>
          <p:cNvSpPr>
            <a:spLocks noChangeAspect="1" noChangeArrowheads="1"/>
          </p:cNvSpPr>
          <p:nvPr/>
        </p:nvSpPr>
        <p:spPr bwMode="auto">
          <a:xfrm>
            <a:off x="9391538" y="181442"/>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7" name="Oval 6">
            <a:extLst>
              <a:ext uri="{FF2B5EF4-FFF2-40B4-BE49-F238E27FC236}">
                <a16:creationId xmlns:a16="http://schemas.microsoft.com/office/drawing/2014/main" id="{58EB4C9B-7023-1EF7-655E-054431F0E5C4}"/>
              </a:ext>
            </a:extLst>
          </p:cNvPr>
          <p:cNvSpPr>
            <a:spLocks noChangeAspect="1" noChangeArrowheads="1"/>
          </p:cNvSpPr>
          <p:nvPr/>
        </p:nvSpPr>
        <p:spPr bwMode="auto">
          <a:xfrm>
            <a:off x="10705686" y="170702"/>
            <a:ext cx="538575" cy="540000"/>
          </a:xfrm>
          <a:prstGeom prst="ellipse">
            <a:avLst/>
          </a:prstGeom>
          <a:solidFill>
            <a:schemeClr val="bg1"/>
          </a:solidFill>
          <a:ln w="28575">
            <a:solidFill>
              <a:srgbClr val="D68063"/>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5" name="Oval 14">
            <a:extLst>
              <a:ext uri="{FF2B5EF4-FFF2-40B4-BE49-F238E27FC236}">
                <a16:creationId xmlns:a16="http://schemas.microsoft.com/office/drawing/2014/main" id="{B08F9DD6-3126-3559-9C84-55F317DD76BB}"/>
              </a:ext>
            </a:extLst>
          </p:cNvPr>
          <p:cNvSpPr>
            <a:spLocks noChangeAspect="1" noChangeArrowheads="1"/>
          </p:cNvSpPr>
          <p:nvPr/>
        </p:nvSpPr>
        <p:spPr bwMode="auto">
          <a:xfrm>
            <a:off x="11362760" y="18144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16" name="Picture 15" descr="A hand pointing at a check box&#10;&#10;Description automatically generated">
            <a:extLst>
              <a:ext uri="{FF2B5EF4-FFF2-40B4-BE49-F238E27FC236}">
                <a16:creationId xmlns:a16="http://schemas.microsoft.com/office/drawing/2014/main" id="{268F3797-1536-7D67-8604-535EA3AD663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10359" y="289442"/>
            <a:ext cx="324000" cy="324000"/>
          </a:xfrm>
          <a:prstGeom prst="rect">
            <a:avLst/>
          </a:prstGeom>
        </p:spPr>
      </p:pic>
      <p:sp>
        <p:nvSpPr>
          <p:cNvPr id="17" name="Shape 3612">
            <a:extLst>
              <a:ext uri="{FF2B5EF4-FFF2-40B4-BE49-F238E27FC236}">
                <a16:creationId xmlns:a16="http://schemas.microsoft.com/office/drawing/2014/main" id="{CD97B5AE-DA94-666E-D92A-1FDE4BE0B505}"/>
              </a:ext>
            </a:extLst>
          </p:cNvPr>
          <p:cNvSpPr>
            <a:spLocks noChangeAspect="1"/>
          </p:cNvSpPr>
          <p:nvPr/>
        </p:nvSpPr>
        <p:spPr>
          <a:xfrm>
            <a:off x="9523322" y="361442"/>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Oval 17">
            <a:extLst>
              <a:ext uri="{FF2B5EF4-FFF2-40B4-BE49-F238E27FC236}">
                <a16:creationId xmlns:a16="http://schemas.microsoft.com/office/drawing/2014/main" id="{1634AEA7-4C03-5276-4730-ED14084667F2}"/>
              </a:ext>
            </a:extLst>
          </p:cNvPr>
          <p:cNvSpPr>
            <a:spLocks noChangeAspect="1" noChangeArrowheads="1"/>
          </p:cNvSpPr>
          <p:nvPr/>
        </p:nvSpPr>
        <p:spPr bwMode="auto">
          <a:xfrm>
            <a:off x="10043383" y="174170"/>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9" name="Shape 3612">
            <a:extLst>
              <a:ext uri="{FF2B5EF4-FFF2-40B4-BE49-F238E27FC236}">
                <a16:creationId xmlns:a16="http://schemas.microsoft.com/office/drawing/2014/main" id="{0A8A3893-E7F2-55DA-3894-8F218722DC22}"/>
              </a:ext>
            </a:extLst>
          </p:cNvPr>
          <p:cNvSpPr>
            <a:spLocks noChangeAspect="1"/>
          </p:cNvSpPr>
          <p:nvPr/>
        </p:nvSpPr>
        <p:spPr>
          <a:xfrm>
            <a:off x="10175167" y="354170"/>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Content Placeholder 2">
            <a:extLst>
              <a:ext uri="{FF2B5EF4-FFF2-40B4-BE49-F238E27FC236}">
                <a16:creationId xmlns:a16="http://schemas.microsoft.com/office/drawing/2014/main" id="{CAD34CC6-43F4-B8C5-0080-890EF273674F}"/>
              </a:ext>
            </a:extLst>
          </p:cNvPr>
          <p:cNvSpPr txBox="1">
            <a:spLocks/>
          </p:cNvSpPr>
          <p:nvPr/>
        </p:nvSpPr>
        <p:spPr>
          <a:xfrm>
            <a:off x="947740" y="1009627"/>
            <a:ext cx="5323194" cy="2856424"/>
          </a:xfrm>
          <a:prstGeom prst="rect">
            <a:avLst/>
          </a:prstGeom>
        </p:spPr>
        <p:txBody>
          <a:bodyPr vert="horz" lIns="0" tIns="0" rIns="0" bIns="0" rtlCol="0">
            <a:noAutofit/>
          </a:bodyPr>
          <a:lstStyle>
            <a:lvl1pPr marL="285750" marR="0" indent="-285750"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536575" marR="0" indent="269875" algn="l" defTabSz="715963"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895350" marR="0" indent="268288"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431925" marR="0" indent="-268288"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806450" indent="-177800" algn="l" defTabSz="685800" rtl="0" eaLnBrk="1" latinLnBrk="0" hangingPunct="1">
              <a:lnSpc>
                <a:spcPct val="105000"/>
              </a:lnSpc>
              <a:spcBef>
                <a:spcPts val="600"/>
              </a:spcBef>
              <a:buClr>
                <a:schemeClr val="tx2"/>
              </a:buClr>
              <a:buFont typeface="Wingdings" panose="05000000000000000000" pitchFamily="2" charset="2"/>
              <a:buChar char="Ø"/>
              <a:defRPr sz="12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377" rtl="0" eaLnBrk="1" fontAlgn="auto" latinLnBrk="0" hangingPunct="1">
              <a:lnSpc>
                <a:spcPct val="105000"/>
              </a:lnSpc>
              <a:spcBef>
                <a:spcPts val="0"/>
              </a:spcBef>
              <a:spcAft>
                <a:spcPts val="1200"/>
              </a:spcAft>
              <a:buClr>
                <a:srgbClr val="0F7B3F"/>
              </a:buClr>
              <a:buSzTx/>
              <a:buFont typeface="Wingdings" panose="05000000000000000000" pitchFamily="2" charset="2"/>
              <a:buNone/>
              <a:tabLst/>
              <a:defRPr/>
            </a:pPr>
            <a:r>
              <a:rPr kumimoji="0" lang="en-GB" altLang="en-US" sz="1800" b="1" i="0" u="none" strike="noStrike" kern="1200" cap="none" spc="0" normalizeH="0" baseline="0" noProof="0" dirty="0">
                <a:ln>
                  <a:noFill/>
                </a:ln>
                <a:solidFill>
                  <a:srgbClr val="0F7B3F"/>
                </a:solidFill>
                <a:effectLst/>
                <a:uLnTx/>
                <a:uFillTx/>
                <a:latin typeface="Arial" panose="020B0604020202020204" pitchFamily="34" charset="0"/>
                <a:ea typeface="Open Sans SemiBold" panose="020B0706030804020204" pitchFamily="34" charset="0"/>
                <a:cs typeface="Arial" panose="020B0604020202020204" pitchFamily="34" charset="0"/>
              </a:rPr>
              <a:t>You may have accrued benefits with former employers or individual personal arrangements.</a:t>
            </a:r>
          </a:p>
          <a:p>
            <a:pPr marL="0" marR="0" lvl="0" indent="0" algn="l" defTabSz="914377" rtl="0" eaLnBrk="1" fontAlgn="auto" latinLnBrk="0" hangingPunct="1">
              <a:lnSpc>
                <a:spcPct val="105000"/>
              </a:lnSpc>
              <a:spcBef>
                <a:spcPts val="0"/>
              </a:spcBef>
              <a:spcAft>
                <a:spcPts val="600"/>
              </a:spcAft>
              <a:buClr>
                <a:srgbClr val="0F7B3F"/>
              </a:buClr>
              <a:buSzTx/>
              <a:buFont typeface="Wingdings" panose="05000000000000000000" pitchFamily="2" charset="2"/>
              <a:buNone/>
              <a:tabLst/>
              <a:defRPr/>
            </a:pPr>
            <a:r>
              <a:rPr kumimoji="0" lang="en-GB" altLang="en-US" sz="1800" b="1" i="0" u="none" strike="noStrike" kern="1200" cap="none" spc="0" normalizeH="0" baseline="0" noProof="0" dirty="0">
                <a:ln>
                  <a:noFill/>
                </a:ln>
                <a:solidFill>
                  <a:srgbClr val="0F7B3F"/>
                </a:solidFill>
                <a:effectLst/>
                <a:uLnTx/>
                <a:uFillTx/>
                <a:latin typeface="Arial" panose="020B0604020202020204" pitchFamily="34" charset="0"/>
                <a:ea typeface="Open Sans SemiBold" panose="020B0706030804020204" pitchFamily="34" charset="0"/>
                <a:cs typeface="Arial" panose="020B0604020202020204" pitchFamily="34" charset="0"/>
              </a:rPr>
              <a:t> </a:t>
            </a:r>
            <a:endParaRPr kumimoji="0" lang="en-GB" altLang="en-US" sz="1800" b="1" i="0" u="none" strike="noStrike" kern="1200" cap="none" spc="0" normalizeH="0" baseline="0" noProof="0" dirty="0">
              <a:ln>
                <a:noFill/>
              </a:ln>
              <a:solidFill>
                <a:srgbClr val="0F7B3F"/>
              </a:solidFill>
              <a:effectLst/>
              <a:uLnTx/>
              <a:uFillTx/>
              <a:latin typeface="Arial"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
                <a:srgbClr val="0F7B3F"/>
              </a:buClr>
              <a:buSzTx/>
              <a:buFont typeface="Wingdings" panose="05000000000000000000" pitchFamily="2" charset="2"/>
              <a:buNone/>
              <a:tabLst/>
              <a:defRPr/>
            </a:pPr>
            <a:r>
              <a:rPr kumimoji="0" lang="en-GB" altLang="en-US" sz="1600" b="1" i="0" u="none" strike="noStrike" kern="1200" cap="none" spc="0" normalizeH="0" baseline="0" noProof="0" dirty="0">
                <a:ln>
                  <a:noFill/>
                </a:ln>
                <a:solidFill>
                  <a:srgbClr val="000000"/>
                </a:solidFill>
                <a:effectLst/>
                <a:uLnTx/>
                <a:uFillTx/>
                <a:latin typeface="Arial" charset="0"/>
                <a:ea typeface="MS PGothic" charset="0"/>
                <a:cs typeface="Arial" panose="020B0604020202020204" pitchFamily="34" charset="0"/>
              </a:rPr>
              <a:t>These old pensions do not die, so they should still have a value and can be traced. These may be from:</a:t>
            </a:r>
          </a:p>
        </p:txBody>
      </p:sp>
      <p:sp>
        <p:nvSpPr>
          <p:cNvPr id="9" name="Content Placeholder 2">
            <a:extLst>
              <a:ext uri="{FF2B5EF4-FFF2-40B4-BE49-F238E27FC236}">
                <a16:creationId xmlns:a16="http://schemas.microsoft.com/office/drawing/2014/main" id="{9E62CED6-9CAD-A872-8B2E-960874EEEA28}"/>
              </a:ext>
            </a:extLst>
          </p:cNvPr>
          <p:cNvSpPr txBox="1">
            <a:spLocks/>
          </p:cNvSpPr>
          <p:nvPr/>
        </p:nvSpPr>
        <p:spPr>
          <a:xfrm>
            <a:off x="947738" y="5635995"/>
            <a:ext cx="6077005" cy="386714"/>
          </a:xfrm>
          <a:prstGeom prst="rect">
            <a:avLst/>
          </a:prstGeom>
        </p:spPr>
        <p:txBody>
          <a:bodyPr vert="horz" lIns="0" tIns="0" rIns="0" bIns="0" rtlCol="0">
            <a:noAutofit/>
          </a:bodyPr>
          <a:lstStyle>
            <a:lvl1pPr marL="285750" marR="0" indent="-285750"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536575" marR="0" indent="269875" algn="l" defTabSz="715963"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895350" marR="0" indent="268288"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431925" marR="0" indent="-268288"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806450" indent="-177800" algn="l" defTabSz="685800" rtl="0" eaLnBrk="1" latinLnBrk="0" hangingPunct="1">
              <a:lnSpc>
                <a:spcPct val="105000"/>
              </a:lnSpc>
              <a:spcBef>
                <a:spcPts val="600"/>
              </a:spcBef>
              <a:buClr>
                <a:schemeClr val="tx2"/>
              </a:buClr>
              <a:buFont typeface="Wingdings" panose="05000000000000000000" pitchFamily="2" charset="2"/>
              <a:buChar char="Ø"/>
              <a:defRPr sz="12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800"/>
              </a:spcBef>
              <a:spcAft>
                <a:spcPts val="1600"/>
              </a:spcAft>
              <a:buClr>
                <a:srgbClr val="0F7B3F"/>
              </a:buClr>
              <a:buSzTx/>
              <a:buFont typeface="Wingdings" panose="05000000000000000000" pitchFamily="2" charset="2"/>
              <a:buNone/>
              <a:tabLst/>
              <a:defRPr/>
            </a:pPr>
            <a:r>
              <a:rPr kumimoji="0" lang="en-GB" altLang="en-US" sz="1600" b="0" i="0" u="none" strike="noStrike" kern="1200" cap="none" spc="0" normalizeH="0" baseline="0" noProof="0" dirty="0">
                <a:ln>
                  <a:noFill/>
                </a:ln>
                <a:solidFill>
                  <a:srgbClr val="000000"/>
                </a:solidFill>
                <a:effectLst/>
                <a:uLnTx/>
                <a:uFillTx/>
                <a:latin typeface="Arial" charset="0"/>
                <a:ea typeface="MS PGothic" charset="0"/>
                <a:cs typeface="Arial" panose="020B0604020202020204" pitchFamily="34" charset="0"/>
              </a:rPr>
              <a:t>And </a:t>
            </a:r>
            <a:r>
              <a:rPr kumimoji="0" lang="en-GB" altLang="en-US" sz="1600" b="1" i="0" u="none" strike="noStrike" kern="1200" cap="none" spc="0" normalizeH="0" baseline="0" noProof="0" dirty="0">
                <a:ln>
                  <a:noFill/>
                </a:ln>
                <a:solidFill>
                  <a:srgbClr val="000000"/>
                </a:solidFill>
                <a:effectLst/>
                <a:uLnTx/>
                <a:uFillTx/>
                <a:latin typeface="Arial" charset="0"/>
                <a:ea typeface="MS PGothic" charset="0"/>
                <a:cs typeface="Arial" panose="020B0604020202020204" pitchFamily="34" charset="0"/>
              </a:rPr>
              <a:t>don’t forget your partner’s past pension history</a:t>
            </a:r>
            <a:r>
              <a:rPr kumimoji="0" lang="en-GB" altLang="en-US" sz="1600" b="0" i="0" u="none" strike="noStrike" kern="1200" cap="none" spc="0" normalizeH="0" baseline="0" noProof="0" dirty="0">
                <a:ln>
                  <a:noFill/>
                </a:ln>
                <a:solidFill>
                  <a:srgbClr val="000000"/>
                </a:solidFill>
                <a:effectLst/>
                <a:uLnTx/>
                <a:uFillTx/>
                <a:latin typeface="Arial" charset="0"/>
                <a:ea typeface="MS PGothic" charset="0"/>
                <a:cs typeface="Arial" panose="020B0604020202020204" pitchFamily="34" charset="0"/>
              </a:rPr>
              <a:t>.</a:t>
            </a:r>
          </a:p>
        </p:txBody>
      </p:sp>
      <p:grpSp>
        <p:nvGrpSpPr>
          <p:cNvPr id="27" name="Group 26">
            <a:extLst>
              <a:ext uri="{FF2B5EF4-FFF2-40B4-BE49-F238E27FC236}">
                <a16:creationId xmlns:a16="http://schemas.microsoft.com/office/drawing/2014/main" id="{04A91924-85AB-17DB-0964-8DB5E911C7E6}"/>
              </a:ext>
            </a:extLst>
          </p:cNvPr>
          <p:cNvGrpSpPr/>
          <p:nvPr/>
        </p:nvGrpSpPr>
        <p:grpSpPr>
          <a:xfrm>
            <a:off x="899843" y="2847350"/>
            <a:ext cx="5371090" cy="2133090"/>
            <a:chOff x="899843" y="2847350"/>
            <a:chExt cx="5371090" cy="2133090"/>
          </a:xfrm>
        </p:grpSpPr>
        <p:sp>
          <p:nvSpPr>
            <p:cNvPr id="4" name="Oval 3">
              <a:extLst>
                <a:ext uri="{FF2B5EF4-FFF2-40B4-BE49-F238E27FC236}">
                  <a16:creationId xmlns:a16="http://schemas.microsoft.com/office/drawing/2014/main" id="{51D02198-A324-8129-9868-601C7716F434}"/>
                </a:ext>
              </a:extLst>
            </p:cNvPr>
            <p:cNvSpPr>
              <a:spLocks noChangeAspect="1" noChangeArrowheads="1"/>
            </p:cNvSpPr>
            <p:nvPr/>
          </p:nvSpPr>
          <p:spPr bwMode="auto">
            <a:xfrm>
              <a:off x="899843" y="2847350"/>
              <a:ext cx="1080849" cy="1083708"/>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2" name="Oval 11">
              <a:extLst>
                <a:ext uri="{FF2B5EF4-FFF2-40B4-BE49-F238E27FC236}">
                  <a16:creationId xmlns:a16="http://schemas.microsoft.com/office/drawing/2014/main" id="{60562385-0D58-61E9-1890-5F226C443BEA}"/>
                </a:ext>
              </a:extLst>
            </p:cNvPr>
            <p:cNvSpPr>
              <a:spLocks noChangeAspect="1" noChangeArrowheads="1"/>
            </p:cNvSpPr>
            <p:nvPr/>
          </p:nvSpPr>
          <p:spPr bwMode="auto">
            <a:xfrm>
              <a:off x="2953848" y="2847350"/>
              <a:ext cx="1080849" cy="1083708"/>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3" name="Oval 12">
              <a:extLst>
                <a:ext uri="{FF2B5EF4-FFF2-40B4-BE49-F238E27FC236}">
                  <a16:creationId xmlns:a16="http://schemas.microsoft.com/office/drawing/2014/main" id="{30411D71-F941-5BD5-1AC6-FB3C5D06FCB3}"/>
                </a:ext>
              </a:extLst>
            </p:cNvPr>
            <p:cNvSpPr>
              <a:spLocks noChangeAspect="1" noChangeArrowheads="1"/>
            </p:cNvSpPr>
            <p:nvPr/>
          </p:nvSpPr>
          <p:spPr bwMode="auto">
            <a:xfrm>
              <a:off x="4781441" y="2847350"/>
              <a:ext cx="1080849" cy="1083708"/>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5" name="Content Placeholder 2">
              <a:extLst>
                <a:ext uri="{FF2B5EF4-FFF2-40B4-BE49-F238E27FC236}">
                  <a16:creationId xmlns:a16="http://schemas.microsoft.com/office/drawing/2014/main" id="{F8A5D46E-9DFF-A513-869A-086D094A8304}"/>
                </a:ext>
              </a:extLst>
            </p:cNvPr>
            <p:cNvSpPr txBox="1">
              <a:spLocks/>
            </p:cNvSpPr>
            <p:nvPr/>
          </p:nvSpPr>
          <p:spPr>
            <a:xfrm>
              <a:off x="947738" y="3996064"/>
              <a:ext cx="1461975" cy="537682"/>
            </a:xfrm>
            <a:prstGeom prst="rect">
              <a:avLst/>
            </a:prstGeom>
          </p:spPr>
          <p:txBody>
            <a:bodyPr vert="horz" lIns="0" tIns="0" rIns="0" bIns="0" rtlCol="0">
              <a:noAutofit/>
            </a:bodyPr>
            <a:lstStyle>
              <a:lvl1pPr marL="285750" marR="0" indent="-285750"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536575" marR="0" indent="269875" algn="l" defTabSz="715963"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895350" marR="0" indent="268288"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431925" marR="0" indent="-268288"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806450" indent="-177800" algn="l" defTabSz="685800" rtl="0" eaLnBrk="1" latinLnBrk="0" hangingPunct="1">
                <a:lnSpc>
                  <a:spcPct val="105000"/>
                </a:lnSpc>
                <a:spcBef>
                  <a:spcPts val="600"/>
                </a:spcBef>
                <a:buClr>
                  <a:schemeClr val="tx2"/>
                </a:buClr>
                <a:buFont typeface="Wingdings" panose="05000000000000000000" pitchFamily="2" charset="2"/>
                <a:buChar char="Ø"/>
                <a:defRPr sz="12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800"/>
                </a:spcBef>
                <a:spcAft>
                  <a:spcPts val="1600"/>
                </a:spcAft>
                <a:buClr>
                  <a:srgbClr val="0F7B3F"/>
                </a:buClr>
                <a:buSzTx/>
                <a:buFont typeface="Wingdings" panose="05000000000000000000" pitchFamily="2" charset="2"/>
                <a:buNone/>
                <a:tabLst/>
                <a:defRPr/>
              </a:pPr>
              <a:r>
                <a:rPr kumimoji="0" lang="en-GB" altLang="en-US" sz="16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Former employers </a:t>
              </a:r>
              <a:r>
                <a:rPr kumimoji="0" lang="en-GB" alt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from private or public sectors.</a:t>
              </a:r>
            </a:p>
          </p:txBody>
        </p:sp>
        <p:sp>
          <p:nvSpPr>
            <p:cNvPr id="6" name="Content Placeholder 2">
              <a:extLst>
                <a:ext uri="{FF2B5EF4-FFF2-40B4-BE49-F238E27FC236}">
                  <a16:creationId xmlns:a16="http://schemas.microsoft.com/office/drawing/2014/main" id="{8B9FBD8A-A6F2-7808-15F8-981033EC27D6}"/>
                </a:ext>
              </a:extLst>
            </p:cNvPr>
            <p:cNvSpPr txBox="1">
              <a:spLocks/>
            </p:cNvSpPr>
            <p:nvPr/>
          </p:nvSpPr>
          <p:spPr>
            <a:xfrm>
              <a:off x="4808958" y="3996064"/>
              <a:ext cx="1461975" cy="984376"/>
            </a:xfrm>
            <a:prstGeom prst="rect">
              <a:avLst/>
            </a:prstGeom>
          </p:spPr>
          <p:txBody>
            <a:bodyPr vert="horz" lIns="0" tIns="0" rIns="0" bIns="0" rtlCol="0">
              <a:noAutofit/>
            </a:bodyPr>
            <a:lstStyle>
              <a:lvl1pPr marL="285750" marR="0" indent="-285750"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536575" marR="0" indent="269875" algn="l" defTabSz="715963"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895350" marR="0" indent="268288"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431925" marR="0" indent="-268288"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806450" indent="-177800" algn="l" defTabSz="685800" rtl="0" eaLnBrk="1" latinLnBrk="0" hangingPunct="1">
                <a:lnSpc>
                  <a:spcPct val="105000"/>
                </a:lnSpc>
                <a:spcBef>
                  <a:spcPts val="600"/>
                </a:spcBef>
                <a:buClr>
                  <a:schemeClr val="tx2"/>
                </a:buClr>
                <a:buFont typeface="Wingdings" panose="05000000000000000000" pitchFamily="2" charset="2"/>
                <a:buChar char="Ø"/>
                <a:defRPr sz="12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800"/>
                </a:spcBef>
                <a:spcAft>
                  <a:spcPts val="1600"/>
                </a:spcAft>
                <a:buClr>
                  <a:srgbClr val="0F7B3F"/>
                </a:buClr>
                <a:buSzTx/>
                <a:buFont typeface="Wingdings" panose="05000000000000000000" pitchFamily="2" charset="2"/>
                <a:buNone/>
                <a:tabLst/>
                <a:defRPr/>
              </a:pPr>
              <a:r>
                <a:rPr kumimoji="0" lang="en-GB" altLang="en-US" sz="16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An individual pension </a:t>
              </a:r>
              <a:r>
                <a:rPr kumimoji="0" lang="en-GB" alt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e.g.</a:t>
              </a:r>
              <a:r>
                <a:rPr kumimoji="0" lang="en-GB" altLang="en-US" sz="16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alt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a Personal or Stakeholder Pension.</a:t>
              </a:r>
            </a:p>
          </p:txBody>
        </p:sp>
        <p:sp>
          <p:nvSpPr>
            <p:cNvPr id="8" name="Content Placeholder 2">
              <a:extLst>
                <a:ext uri="{FF2B5EF4-FFF2-40B4-BE49-F238E27FC236}">
                  <a16:creationId xmlns:a16="http://schemas.microsoft.com/office/drawing/2014/main" id="{78C522C5-6D75-36D9-6D61-96F68D247B40}"/>
                </a:ext>
              </a:extLst>
            </p:cNvPr>
            <p:cNvSpPr txBox="1">
              <a:spLocks/>
            </p:cNvSpPr>
            <p:nvPr/>
          </p:nvSpPr>
          <p:spPr>
            <a:xfrm>
              <a:off x="2930760" y="3996064"/>
              <a:ext cx="1357150" cy="537682"/>
            </a:xfrm>
            <a:prstGeom prst="rect">
              <a:avLst/>
            </a:prstGeom>
          </p:spPr>
          <p:txBody>
            <a:bodyPr vert="horz" lIns="0" tIns="0" rIns="0" bIns="0" rtlCol="0">
              <a:noAutofit/>
            </a:bodyPr>
            <a:lstStyle>
              <a:lvl1pPr marL="285750" marR="0" indent="-285750"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536575" marR="0" indent="269875" algn="l" defTabSz="715963"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895350" marR="0" indent="268288"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431925" marR="0" indent="-268288"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806450" indent="-177800" algn="l" defTabSz="685800" rtl="0" eaLnBrk="1" latinLnBrk="0" hangingPunct="1">
                <a:lnSpc>
                  <a:spcPct val="105000"/>
                </a:lnSpc>
                <a:spcBef>
                  <a:spcPts val="600"/>
                </a:spcBef>
                <a:buClr>
                  <a:schemeClr val="tx2"/>
                </a:buClr>
                <a:buFont typeface="Wingdings" panose="05000000000000000000" pitchFamily="2" charset="2"/>
                <a:buChar char="Ø"/>
                <a:defRPr sz="12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800"/>
                </a:spcBef>
                <a:spcAft>
                  <a:spcPts val="1600"/>
                </a:spcAft>
                <a:buClr>
                  <a:srgbClr val="0F7B3F"/>
                </a:buClr>
                <a:buSzTx/>
                <a:buFont typeface="Wingdings" panose="05000000000000000000" pitchFamily="2" charset="2"/>
                <a:buNone/>
                <a:tabLst/>
                <a:defRPr/>
              </a:pPr>
              <a:r>
                <a:rPr kumimoji="0" lang="en-GB" altLang="en-US" sz="16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Additional contributions </a:t>
              </a:r>
              <a:r>
                <a:rPr kumimoji="0" lang="en-GB" alt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e.g. AVC or FSAVC.</a:t>
              </a:r>
            </a:p>
          </p:txBody>
        </p:sp>
        <p:pic>
          <p:nvPicPr>
            <p:cNvPr id="10" name="Picture 9" descr="A green and black logo&#10;&#10;Description automatically generated">
              <a:extLst>
                <a:ext uri="{FF2B5EF4-FFF2-40B4-BE49-F238E27FC236}">
                  <a16:creationId xmlns:a16="http://schemas.microsoft.com/office/drawing/2014/main" id="{9FC3E6F4-C3A4-2BC0-CFF4-30752EE0203E}"/>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1116796" y="3057535"/>
              <a:ext cx="649225" cy="649225"/>
            </a:xfrm>
            <a:prstGeom prst="rect">
              <a:avLst/>
            </a:prstGeom>
          </p:spPr>
        </p:pic>
        <p:pic>
          <p:nvPicPr>
            <p:cNvPr id="11" name="Picture 10" descr="A green and black logo&#10;&#10;Description automatically generated">
              <a:extLst>
                <a:ext uri="{FF2B5EF4-FFF2-40B4-BE49-F238E27FC236}">
                  <a16:creationId xmlns:a16="http://schemas.microsoft.com/office/drawing/2014/main" id="{52AAD386-2B64-30B1-CFC3-938A6B437964}"/>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5044604" y="3113902"/>
              <a:ext cx="531763" cy="531763"/>
            </a:xfrm>
            <a:prstGeom prst="rect">
              <a:avLst/>
            </a:prstGeom>
          </p:spPr>
        </p:pic>
        <p:pic>
          <p:nvPicPr>
            <p:cNvPr id="20" name="Picture 19" descr="A green outline of a hand holding a money&#10;&#10;Description automatically generated">
              <a:extLst>
                <a:ext uri="{FF2B5EF4-FFF2-40B4-BE49-F238E27FC236}">
                  <a16:creationId xmlns:a16="http://schemas.microsoft.com/office/drawing/2014/main" id="{A52FBD89-A062-A3BD-A7F6-3E23A2B2DA5B}"/>
                </a:ext>
              </a:extLst>
            </p:cNvPr>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a:off x="3093936" y="3015392"/>
              <a:ext cx="800671" cy="800671"/>
            </a:xfrm>
            <a:prstGeom prst="rect">
              <a:avLst/>
            </a:prstGeom>
          </p:spPr>
        </p:pic>
      </p:grpSp>
    </p:spTree>
    <p:extLst>
      <p:ext uri="{BB962C8B-B14F-4D97-AF65-F5344CB8AC3E}">
        <p14:creationId xmlns:p14="http://schemas.microsoft.com/office/powerpoint/2010/main" val="388528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075E5-D68F-52A2-7055-90D232A8849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EEDCE13-BB02-3CDC-3686-37D3FCA01F92}"/>
              </a:ext>
            </a:extLst>
          </p:cNvPr>
          <p:cNvPicPr>
            <a:picLocks noChangeAspect="1"/>
          </p:cNvPicPr>
          <p:nvPr/>
        </p:nvPicPr>
        <p:blipFill rotWithShape="1">
          <a:blip r:embed="rId3">
            <a:extLst>
              <a:ext uri="{28A0092B-C50C-407E-A947-70E740481C1C}">
                <a14:useLocalDpi xmlns:a14="http://schemas.microsoft.com/office/drawing/2010/main" val="0"/>
              </a:ext>
            </a:extLst>
          </a:blip>
          <a:srcRect l="16671" t="36369" r="48816" b="-101"/>
          <a:stretch/>
        </p:blipFill>
        <p:spPr>
          <a:xfrm flipH="1">
            <a:off x="7305462" y="844998"/>
            <a:ext cx="4887367" cy="6022528"/>
          </a:xfrm>
          <a:prstGeom prst="rect">
            <a:avLst/>
          </a:prstGeom>
        </p:spPr>
      </p:pic>
      <p:sp>
        <p:nvSpPr>
          <p:cNvPr id="8" name="Freeform 5">
            <a:extLst>
              <a:ext uri="{FF2B5EF4-FFF2-40B4-BE49-F238E27FC236}">
                <a16:creationId xmlns:a16="http://schemas.microsoft.com/office/drawing/2014/main" id="{563188DD-8BDB-4A94-2A33-ECB2F940095C}"/>
              </a:ext>
            </a:extLst>
          </p:cNvPr>
          <p:cNvSpPr>
            <a:spLocks/>
          </p:cNvSpPr>
          <p:nvPr/>
        </p:nvSpPr>
        <p:spPr bwMode="auto">
          <a:xfrm rot="5400000">
            <a:off x="9061450" y="3736975"/>
            <a:ext cx="3130550" cy="3130550"/>
          </a:xfrm>
          <a:custGeom>
            <a:avLst/>
            <a:gdLst>
              <a:gd name="T0" fmla="*/ 1972 w 1972"/>
              <a:gd name="T1" fmla="*/ 0 h 1972"/>
              <a:gd name="T2" fmla="*/ 0 w 1972"/>
              <a:gd name="T3" fmla="*/ 0 h 1972"/>
              <a:gd name="T4" fmla="*/ 1972 w 1972"/>
              <a:gd name="T5" fmla="*/ 1972 h 1972"/>
              <a:gd name="T6" fmla="*/ 1972 w 1972"/>
              <a:gd name="T7" fmla="*/ 1972 h 1972"/>
              <a:gd name="T8" fmla="*/ 1972 w 1972"/>
              <a:gd name="T9" fmla="*/ 0 h 1972"/>
            </a:gdLst>
            <a:ahLst/>
            <a:cxnLst>
              <a:cxn ang="0">
                <a:pos x="T0" y="T1"/>
              </a:cxn>
              <a:cxn ang="0">
                <a:pos x="T2" y="T3"/>
              </a:cxn>
              <a:cxn ang="0">
                <a:pos x="T4" y="T5"/>
              </a:cxn>
              <a:cxn ang="0">
                <a:pos x="T6" y="T7"/>
              </a:cxn>
              <a:cxn ang="0">
                <a:pos x="T8" y="T9"/>
              </a:cxn>
            </a:cxnLst>
            <a:rect l="0" t="0" r="r" b="b"/>
            <a:pathLst>
              <a:path w="1972" h="1972">
                <a:moveTo>
                  <a:pt x="1972" y="0"/>
                </a:moveTo>
                <a:lnTo>
                  <a:pt x="0" y="0"/>
                </a:lnTo>
                <a:lnTo>
                  <a:pt x="1972" y="1972"/>
                </a:lnTo>
                <a:lnTo>
                  <a:pt x="1972" y="1972"/>
                </a:lnTo>
                <a:lnTo>
                  <a:pt x="1972"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pic>
        <p:nvPicPr>
          <p:cNvPr id="16"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D6DE5453-EF71-DFCA-E5EA-B162420FD14C}"/>
              </a:ext>
            </a:extLst>
          </p:cNvPr>
          <p:cNvPicPr>
            <a:picLocks noChangeAspect="1" noChangeArrowheads="1"/>
          </p:cNvPicPr>
          <p:nvPr/>
        </p:nvPicPr>
        <p:blipFill>
          <a:blip r:embed="rId4" cstate="print">
            <a:biLevel thresh="25000"/>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123B08A0-B30C-9228-117F-A553DE5F1B82}"/>
              </a:ext>
            </a:extLst>
          </p:cNvPr>
          <p:cNvCxnSpPr/>
          <p:nvPr/>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CEB251E-33F6-02FE-2BA4-0C6181B788F7}"/>
              </a:ext>
            </a:extLst>
          </p:cNvPr>
          <p:cNvSpPr>
            <a:spLocks noChangeAspect="1" noChangeArrowheads="1"/>
          </p:cNvSpPr>
          <p:nvPr/>
        </p:nvSpPr>
        <p:spPr bwMode="auto">
          <a:xfrm>
            <a:off x="9391538" y="181442"/>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FDACED4E-BC1B-3E44-BE61-956C80F055A1}"/>
              </a:ext>
            </a:extLst>
          </p:cNvPr>
          <p:cNvSpPr>
            <a:spLocks noGrp="1"/>
          </p:cNvSpPr>
          <p:nvPr>
            <p:ph type="title"/>
          </p:nvPr>
        </p:nvSpPr>
        <p:spPr/>
        <p:txBody>
          <a:bodyPr/>
          <a:lstStyle/>
          <a:p>
            <a:r>
              <a:rPr lang="en-GB" dirty="0"/>
              <a:t>Step 4 – Consider tax implications</a:t>
            </a:r>
          </a:p>
        </p:txBody>
      </p:sp>
      <p:sp>
        <p:nvSpPr>
          <p:cNvPr id="9" name="Oval 8">
            <a:extLst>
              <a:ext uri="{FF2B5EF4-FFF2-40B4-BE49-F238E27FC236}">
                <a16:creationId xmlns:a16="http://schemas.microsoft.com/office/drawing/2014/main" id="{69E4C56A-16A4-6F13-F357-8186F6E74963}"/>
              </a:ext>
            </a:extLst>
          </p:cNvPr>
          <p:cNvSpPr>
            <a:spLocks noChangeAspect="1" noChangeArrowheads="1"/>
          </p:cNvSpPr>
          <p:nvPr/>
        </p:nvSpPr>
        <p:spPr bwMode="auto">
          <a:xfrm>
            <a:off x="11362760" y="181442"/>
            <a:ext cx="538575" cy="540000"/>
          </a:xfrm>
          <a:prstGeom prst="ellipse">
            <a:avLst/>
          </a:prstGeom>
          <a:solidFill>
            <a:schemeClr val="bg1"/>
          </a:solidFill>
          <a:ln w="28575">
            <a:solidFill>
              <a:srgbClr val="81284B"/>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11" name="Picture 10" descr="A purple line drawing of a paper with a percent sign&#10;&#10;Description automatically generated">
            <a:extLst>
              <a:ext uri="{FF2B5EF4-FFF2-40B4-BE49-F238E27FC236}">
                <a16:creationId xmlns:a16="http://schemas.microsoft.com/office/drawing/2014/main" id="{12A00049-8130-DEAA-B069-6E44A8BAB82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475386" y="282170"/>
            <a:ext cx="324000" cy="324000"/>
          </a:xfrm>
          <a:prstGeom prst="rect">
            <a:avLst/>
          </a:prstGeom>
        </p:spPr>
      </p:pic>
      <p:sp>
        <p:nvSpPr>
          <p:cNvPr id="4" name="Shape 3612">
            <a:extLst>
              <a:ext uri="{FF2B5EF4-FFF2-40B4-BE49-F238E27FC236}">
                <a16:creationId xmlns:a16="http://schemas.microsoft.com/office/drawing/2014/main" id="{FFB825E1-A7B9-699C-8C9D-41B9816B7AC4}"/>
              </a:ext>
            </a:extLst>
          </p:cNvPr>
          <p:cNvSpPr>
            <a:spLocks noChangeAspect="1"/>
          </p:cNvSpPr>
          <p:nvPr/>
        </p:nvSpPr>
        <p:spPr>
          <a:xfrm>
            <a:off x="9523322" y="361442"/>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Oval 5">
            <a:extLst>
              <a:ext uri="{FF2B5EF4-FFF2-40B4-BE49-F238E27FC236}">
                <a16:creationId xmlns:a16="http://schemas.microsoft.com/office/drawing/2014/main" id="{8F7116AD-6C4E-C763-036E-3402437E4E53}"/>
              </a:ext>
            </a:extLst>
          </p:cNvPr>
          <p:cNvSpPr>
            <a:spLocks noChangeAspect="1" noChangeArrowheads="1"/>
          </p:cNvSpPr>
          <p:nvPr/>
        </p:nvSpPr>
        <p:spPr bwMode="auto">
          <a:xfrm>
            <a:off x="10043383" y="174170"/>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7" name="Shape 3612">
            <a:extLst>
              <a:ext uri="{FF2B5EF4-FFF2-40B4-BE49-F238E27FC236}">
                <a16:creationId xmlns:a16="http://schemas.microsoft.com/office/drawing/2014/main" id="{48DAF80F-9F8E-E853-639C-12B6F42ED3C6}"/>
              </a:ext>
            </a:extLst>
          </p:cNvPr>
          <p:cNvSpPr>
            <a:spLocks noChangeAspect="1"/>
          </p:cNvSpPr>
          <p:nvPr/>
        </p:nvSpPr>
        <p:spPr>
          <a:xfrm>
            <a:off x="10175167" y="354170"/>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Oval 4">
            <a:extLst>
              <a:ext uri="{FF2B5EF4-FFF2-40B4-BE49-F238E27FC236}">
                <a16:creationId xmlns:a16="http://schemas.microsoft.com/office/drawing/2014/main" id="{337BEC86-33C8-CA19-FFC8-186B06ABD3EA}"/>
              </a:ext>
            </a:extLst>
          </p:cNvPr>
          <p:cNvSpPr>
            <a:spLocks noChangeAspect="1" noChangeArrowheads="1"/>
          </p:cNvSpPr>
          <p:nvPr/>
        </p:nvSpPr>
        <p:spPr bwMode="auto">
          <a:xfrm>
            <a:off x="10710915" y="181442"/>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0" name="Shape 3612">
            <a:extLst>
              <a:ext uri="{FF2B5EF4-FFF2-40B4-BE49-F238E27FC236}">
                <a16:creationId xmlns:a16="http://schemas.microsoft.com/office/drawing/2014/main" id="{2BC4EE51-2317-3097-D595-A860F91D082F}"/>
              </a:ext>
            </a:extLst>
          </p:cNvPr>
          <p:cNvSpPr>
            <a:spLocks noChangeAspect="1"/>
          </p:cNvSpPr>
          <p:nvPr/>
        </p:nvSpPr>
        <p:spPr>
          <a:xfrm>
            <a:off x="10848202" y="361442"/>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Content Placeholder 2">
            <a:extLst>
              <a:ext uri="{FF2B5EF4-FFF2-40B4-BE49-F238E27FC236}">
                <a16:creationId xmlns:a16="http://schemas.microsoft.com/office/drawing/2014/main" id="{F51E3EBD-D3C6-4ADD-AE3E-0A5F385EAC3D}"/>
              </a:ext>
            </a:extLst>
          </p:cNvPr>
          <p:cNvSpPr txBox="1">
            <a:spLocks/>
          </p:cNvSpPr>
          <p:nvPr/>
        </p:nvSpPr>
        <p:spPr>
          <a:xfrm>
            <a:off x="947739" y="1146313"/>
            <a:ext cx="5300661" cy="4055236"/>
          </a:xfrm>
          <a:prstGeom prst="rect">
            <a:avLst/>
          </a:prstGeom>
        </p:spPr>
        <p:txBody>
          <a:bodyPr/>
          <a:lstStyle>
            <a:lvl1pPr marL="0" indent="0" algn="l" defTabSz="914377" rtl="0" eaLnBrk="1" latinLnBrk="0" hangingPunct="1">
              <a:lnSpc>
                <a:spcPct val="105000"/>
              </a:lnSpc>
              <a:spcBef>
                <a:spcPts val="0"/>
              </a:spcBef>
              <a:spcAft>
                <a:spcPts val="1200"/>
              </a:spcAft>
              <a:buFont typeface="Arial" panose="020B0604020202020204" pitchFamily="34" charset="0"/>
              <a:buNone/>
              <a:defRPr sz="18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vl2pPr marL="0" indent="0" algn="l" defTabSz="914377" rtl="0" eaLnBrk="1" latinLnBrk="0" hangingPunct="1">
              <a:lnSpc>
                <a:spcPct val="105000"/>
              </a:lnSpc>
              <a:spcBef>
                <a:spcPts val="800"/>
              </a:spcBef>
              <a:buFont typeface="Arial" panose="020B0604020202020204" pitchFamily="34" charset="0"/>
              <a:buNone/>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indent="-228594" algn="l" defTabSz="914377" rtl="0" eaLnBrk="1" latinLnBrk="0" hangingPunct="1">
              <a:lnSpc>
                <a:spcPct val="105000"/>
              </a:lnSpc>
              <a:spcBef>
                <a:spcPts val="500"/>
              </a:spcBef>
              <a:buClr>
                <a:schemeClr val="tx2"/>
              </a:buClr>
              <a:buFont typeface="Wingdings" panose="05000000000000000000" pitchFamily="2" charset="2"/>
              <a:buChar char="Ø"/>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indent="-180970"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indent="-177796"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0F7B3F"/>
                </a:solidFill>
                <a:effectLst/>
                <a:uLnTx/>
                <a:uFillTx/>
                <a:latin typeface="Arial" panose="020B0604020202020204" pitchFamily="34" charset="0"/>
                <a:ea typeface="Open Sans SemiBold" panose="020B0706030804020204" pitchFamily="34" charset="0"/>
                <a:cs typeface="Arial" panose="020B0604020202020204" pitchFamily="34" charset="0"/>
              </a:rPr>
              <a:t>Your different sources of income are most likely to be subject to tax.</a:t>
            </a:r>
          </a:p>
          <a:p>
            <a:pPr marL="0" marR="0" lvl="0" indent="0" algn="l" defTabSz="914377" rtl="0" eaLnBrk="1" fontAlgn="auto" latinLnBrk="0" hangingPunct="1">
              <a:lnSpc>
                <a:spcPct val="105000"/>
              </a:lnSpc>
              <a:spcBef>
                <a:spcPts val="0"/>
              </a:spcBef>
              <a:spcAft>
                <a:spcPts val="600"/>
              </a:spcAft>
              <a:buClrTx/>
              <a:buSzTx/>
              <a:buFont typeface="Arial" panose="020B0604020202020204" pitchFamily="34" charset="0"/>
              <a:buNone/>
              <a:tabLst/>
              <a:defRPr/>
            </a:pPr>
            <a:endParaRPr kumimoji="0" lang="en-GB" sz="2000" b="1" i="0" u="none" strike="noStrike" kern="1200" cap="none" spc="0" normalizeH="0" baseline="0" noProof="0" dirty="0">
              <a:ln>
                <a:noFill/>
              </a:ln>
              <a:solidFill>
                <a:srgbClr val="0F7B3F"/>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Thinking about this and planning for tax will help maximise your finances during your retirement years. Ask yourself:</a:t>
            </a: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D6838554-F747-B0E3-D0D6-A0C687F6540A}"/>
              </a:ext>
            </a:extLst>
          </p:cNvPr>
          <p:cNvGrpSpPr/>
          <p:nvPr/>
        </p:nvGrpSpPr>
        <p:grpSpPr>
          <a:xfrm>
            <a:off x="962096" y="3592276"/>
            <a:ext cx="4588699" cy="2388482"/>
            <a:chOff x="962096" y="3592276"/>
            <a:chExt cx="4588699" cy="2388482"/>
          </a:xfrm>
        </p:grpSpPr>
        <p:sp>
          <p:nvSpPr>
            <p:cNvPr id="20" name="Oval 19">
              <a:extLst>
                <a:ext uri="{FF2B5EF4-FFF2-40B4-BE49-F238E27FC236}">
                  <a16:creationId xmlns:a16="http://schemas.microsoft.com/office/drawing/2014/main" id="{B61EA873-63BC-3D43-D27F-6B89D5BCDA6C}"/>
                </a:ext>
              </a:extLst>
            </p:cNvPr>
            <p:cNvSpPr>
              <a:spLocks noChangeAspect="1" noChangeArrowheads="1"/>
            </p:cNvSpPr>
            <p:nvPr/>
          </p:nvSpPr>
          <p:spPr bwMode="auto">
            <a:xfrm>
              <a:off x="962096" y="3592276"/>
              <a:ext cx="702129" cy="703986"/>
            </a:xfrm>
            <a:prstGeom prst="ellipse">
              <a:avLst/>
            </a:prstGeom>
            <a:solidFill>
              <a:srgbClr val="81284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21" name="Oval 20">
              <a:extLst>
                <a:ext uri="{FF2B5EF4-FFF2-40B4-BE49-F238E27FC236}">
                  <a16:creationId xmlns:a16="http://schemas.microsoft.com/office/drawing/2014/main" id="{417DD41E-362C-CFE4-EEB8-AF9AFA258203}"/>
                </a:ext>
              </a:extLst>
            </p:cNvPr>
            <p:cNvSpPr>
              <a:spLocks noChangeAspect="1" noChangeArrowheads="1"/>
            </p:cNvSpPr>
            <p:nvPr/>
          </p:nvSpPr>
          <p:spPr bwMode="auto">
            <a:xfrm>
              <a:off x="962096" y="4843693"/>
              <a:ext cx="702129" cy="703986"/>
            </a:xfrm>
            <a:prstGeom prst="ellipse">
              <a:avLst/>
            </a:prstGeom>
            <a:solidFill>
              <a:srgbClr val="81284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3" name="Content Placeholder 2">
              <a:extLst>
                <a:ext uri="{FF2B5EF4-FFF2-40B4-BE49-F238E27FC236}">
                  <a16:creationId xmlns:a16="http://schemas.microsoft.com/office/drawing/2014/main" id="{F63EBEE6-F4AF-050A-0080-0344604ED13E}"/>
                </a:ext>
              </a:extLst>
            </p:cNvPr>
            <p:cNvSpPr txBox="1">
              <a:spLocks/>
            </p:cNvSpPr>
            <p:nvPr/>
          </p:nvSpPr>
          <p:spPr>
            <a:xfrm>
              <a:off x="1892381" y="3629722"/>
              <a:ext cx="3658414" cy="2351036"/>
            </a:xfrm>
            <a:prstGeom prst="rect">
              <a:avLst/>
            </a:prstGeom>
          </p:spPr>
          <p:txBody>
            <a:bodyPr/>
            <a:lstStyle>
              <a:lvl1pPr marL="0" indent="0" algn="l" defTabSz="914377" rtl="0" eaLnBrk="1" latinLnBrk="0" hangingPunct="1">
                <a:lnSpc>
                  <a:spcPct val="105000"/>
                </a:lnSpc>
                <a:spcBef>
                  <a:spcPts val="0"/>
                </a:spcBef>
                <a:spcAft>
                  <a:spcPts val="1200"/>
                </a:spcAft>
                <a:buFont typeface="Arial" panose="020B0604020202020204" pitchFamily="34" charset="0"/>
                <a:buNone/>
                <a:defRPr sz="18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vl2pPr marL="0" indent="0" algn="l" defTabSz="914377" rtl="0" eaLnBrk="1" latinLnBrk="0" hangingPunct="1">
                <a:lnSpc>
                  <a:spcPct val="105000"/>
                </a:lnSpc>
                <a:spcBef>
                  <a:spcPts val="800"/>
                </a:spcBef>
                <a:buFont typeface="Arial" panose="020B0604020202020204" pitchFamily="34" charset="0"/>
                <a:buNone/>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indent="-228594" algn="l" defTabSz="914377" rtl="0" eaLnBrk="1" latinLnBrk="0" hangingPunct="1">
                <a:lnSpc>
                  <a:spcPct val="105000"/>
                </a:lnSpc>
                <a:spcBef>
                  <a:spcPts val="500"/>
                </a:spcBef>
                <a:buClr>
                  <a:schemeClr val="tx2"/>
                </a:buClr>
                <a:buFont typeface="Wingdings" panose="05000000000000000000" pitchFamily="2" charset="2"/>
                <a:buChar char="Ø"/>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indent="-180970"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indent="-177796"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67" b="1" i="0" u="none" strike="noStrike" kern="1200" cap="none" spc="0" normalizeH="0" baseline="0" noProof="0" dirty="0">
                  <a:ln>
                    <a:noFill/>
                  </a:ln>
                  <a:solidFill>
                    <a:srgbClr val="81284B"/>
                  </a:solidFill>
                  <a:effectLst/>
                  <a:uLnTx/>
                  <a:uFillTx/>
                  <a:latin typeface="Arial" panose="020B0604020202020204" pitchFamily="34" charset="0"/>
                  <a:ea typeface="Open Sans SemiBold" panose="020B0706030804020204" pitchFamily="34" charset="0"/>
                  <a:cs typeface="Arial" panose="020B0604020202020204" pitchFamily="34" charset="0"/>
                </a:rPr>
                <a:t>How much</a:t>
              </a:r>
              <a:r>
                <a:rPr kumimoji="0" lang="en-GB" sz="1867" b="0" i="0" u="none" strike="noStrike" kern="1200" cap="none" spc="0" normalizeH="0" baseline="0" noProof="0" dirty="0">
                  <a:ln>
                    <a:noFill/>
                  </a:ln>
                  <a:solidFill>
                    <a:srgbClr val="81284B"/>
                  </a:solidFill>
                  <a:effectLst/>
                  <a:uLnTx/>
                  <a:uFillTx/>
                  <a:latin typeface="Arial" panose="020B0604020202020204" pitchFamily="34" charset="0"/>
                  <a:ea typeface="Open Sans SemiBold" panose="020B0706030804020204" pitchFamily="34" charset="0"/>
                  <a:cs typeface="Arial" panose="020B0604020202020204" pitchFamily="34" charset="0"/>
                </a:rPr>
                <a:t> </a:t>
              </a:r>
              <a:r>
                <a:rPr kumimoji="0" lang="en-GB" sz="1867" b="1" i="0" u="none" strike="noStrike" kern="1200" cap="none" spc="0" normalizeH="0" baseline="0" noProof="0" dirty="0">
                  <a:ln>
                    <a:noFill/>
                  </a:ln>
                  <a:solidFill>
                    <a:srgbClr val="81284B"/>
                  </a:solidFill>
                  <a:effectLst/>
                  <a:uLnTx/>
                  <a:uFillTx/>
                  <a:latin typeface="Arial" panose="020B0604020202020204" pitchFamily="34" charset="0"/>
                  <a:ea typeface="Open Sans SemiBold" panose="020B0706030804020204" pitchFamily="34" charset="0"/>
                  <a:cs typeface="Arial" panose="020B0604020202020204" pitchFamily="34" charset="0"/>
                </a:rPr>
                <a:t>tax </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might I have to pay on my retirement income?</a:t>
              </a:r>
            </a:p>
            <a:p>
              <a:pPr marL="0" marR="0" lvl="0" indent="0" algn="l" defTabSz="914377"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67" b="1" i="0" u="none" strike="noStrike" kern="1200" cap="none" spc="0" normalizeH="0" baseline="0" noProof="0" dirty="0">
                  <a:ln>
                    <a:noFill/>
                  </a:ln>
                  <a:solidFill>
                    <a:srgbClr val="81284B"/>
                  </a:solidFill>
                  <a:effectLst/>
                  <a:uLnTx/>
                  <a:uFillTx/>
                  <a:latin typeface="Arial" panose="020B0604020202020204" pitchFamily="34" charset="0"/>
                  <a:ea typeface="Open Sans SemiBold" panose="020B0706030804020204" pitchFamily="34" charset="0"/>
                  <a:cs typeface="Arial" panose="020B0604020202020204" pitchFamily="34" charset="0"/>
                </a:rPr>
                <a:t>How much money can I take </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out</a:t>
              </a:r>
              <a:r>
                <a:rPr kumimoji="0" lang="en-GB" sz="1867"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 </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of my pension </a:t>
              </a:r>
              <a:r>
                <a:rPr kumimoji="0" lang="en-GB" sz="1867" b="1" i="0" u="none" strike="noStrike" kern="1200" cap="none" spc="0" normalizeH="0" baseline="0" noProof="0" dirty="0">
                  <a:ln>
                    <a:noFill/>
                  </a:ln>
                  <a:solidFill>
                    <a:srgbClr val="81284B"/>
                  </a:solidFill>
                  <a:effectLst/>
                  <a:uLnTx/>
                  <a:uFillTx/>
                  <a:latin typeface="Arial" panose="020B0604020202020204" pitchFamily="34" charset="0"/>
                  <a:ea typeface="Open Sans SemiBold" panose="020B0706030804020204" pitchFamily="34" charset="0"/>
                  <a:cs typeface="Arial" panose="020B0604020202020204" pitchFamily="34" charset="0"/>
                </a:rPr>
                <a:t>without paying extra tax</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a:t>
              </a:r>
            </a:p>
          </p:txBody>
        </p:sp>
        <p:pic>
          <p:nvPicPr>
            <p:cNvPr id="14" name="Picture 13" descr="A green line drawing of a paper with a percent sign&#10;&#10;Description automatically generated">
              <a:extLst>
                <a:ext uri="{FF2B5EF4-FFF2-40B4-BE49-F238E27FC236}">
                  <a16:creationId xmlns:a16="http://schemas.microsoft.com/office/drawing/2014/main" id="{CFF069EF-E41F-449F-772C-03FBEEC2FFC8}"/>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1135310" y="3712261"/>
              <a:ext cx="437503" cy="437503"/>
            </a:xfrm>
            <a:prstGeom prst="rect">
              <a:avLst/>
            </a:prstGeom>
          </p:spPr>
        </p:pic>
        <p:pic>
          <p:nvPicPr>
            <p:cNvPr id="15" name="Picture 14" descr="A green outline of a jar&#10;&#10;Description automatically generated">
              <a:extLst>
                <a:ext uri="{FF2B5EF4-FFF2-40B4-BE49-F238E27FC236}">
                  <a16:creationId xmlns:a16="http://schemas.microsoft.com/office/drawing/2014/main" id="{5E0A8B3C-BC4C-09E7-01EF-430BAB7BDD54}"/>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1073525" y="4928900"/>
              <a:ext cx="468000" cy="468000"/>
            </a:xfrm>
            <a:prstGeom prst="rect">
              <a:avLst/>
            </a:prstGeom>
          </p:spPr>
        </p:pic>
      </p:grpSp>
      <p:sp>
        <p:nvSpPr>
          <p:cNvPr id="23" name="TextBox 22">
            <a:extLst>
              <a:ext uri="{FF2B5EF4-FFF2-40B4-BE49-F238E27FC236}">
                <a16:creationId xmlns:a16="http://schemas.microsoft.com/office/drawing/2014/main" id="{9FCEFEA5-58E0-0AE2-AE22-DF3F3057796F}"/>
              </a:ext>
            </a:extLst>
          </p:cNvPr>
          <p:cNvSpPr txBox="1"/>
          <p:nvPr/>
        </p:nvSpPr>
        <p:spPr>
          <a:xfrm>
            <a:off x="382148" y="5817290"/>
            <a:ext cx="6923314" cy="923330"/>
          </a:xfrm>
          <a:prstGeom prst="rect">
            <a:avLst/>
          </a:prstGeom>
          <a:noFill/>
        </p:spPr>
        <p:txBody>
          <a:bodyPr wrap="square">
            <a:spAutoFit/>
          </a:bodyPr>
          <a:lstStyle/>
          <a:p>
            <a:r>
              <a:rPr lang="en-GB" dirty="0"/>
              <a:t>Tax treatment varies according to individual circumstances and is subject to change.</a:t>
            </a:r>
          </a:p>
          <a:p>
            <a:r>
              <a:rPr lang="en-GB" dirty="0"/>
              <a:t>Tax Planning is not regulated by the Financial Conduct Authority</a:t>
            </a:r>
          </a:p>
        </p:txBody>
      </p:sp>
    </p:spTree>
    <p:extLst>
      <p:ext uri="{BB962C8B-B14F-4D97-AF65-F5344CB8AC3E}">
        <p14:creationId xmlns:p14="http://schemas.microsoft.com/office/powerpoint/2010/main" val="48989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C2AFD-324B-8D2A-85B9-A8A6910F5A7D}"/>
            </a:ext>
          </a:extLst>
        </p:cNvPr>
        <p:cNvGrpSpPr/>
        <p:nvPr/>
      </p:nvGrpSpPr>
      <p:grpSpPr>
        <a:xfrm>
          <a:off x="0" y="0"/>
          <a:ext cx="0" cy="0"/>
          <a:chOff x="0" y="0"/>
          <a:chExt cx="0" cy="0"/>
        </a:xfrm>
      </p:grpSpPr>
      <p:pic>
        <p:nvPicPr>
          <p:cNvPr id="4" name="Picture 3" descr="A white and grey background&#10;&#10;Description automatically generated">
            <a:extLst>
              <a:ext uri="{FF2B5EF4-FFF2-40B4-BE49-F238E27FC236}">
                <a16:creationId xmlns:a16="http://schemas.microsoft.com/office/drawing/2014/main" id="{C02AFFCE-FA8F-1644-E3C9-04954281E606}"/>
              </a:ext>
            </a:extLst>
          </p:cNvPr>
          <p:cNvPicPr>
            <a:picLocks noChangeAspect="1"/>
          </p:cNvPicPr>
          <p:nvPr/>
        </p:nvPicPr>
        <p:blipFill rotWithShape="1">
          <a:blip r:embed="rId3">
            <a:extLst>
              <a:ext uri="{28A0092B-C50C-407E-A947-70E740481C1C}">
                <a14:useLocalDpi xmlns:a14="http://schemas.microsoft.com/office/drawing/2010/main" val="0"/>
              </a:ext>
            </a:extLst>
          </a:blip>
          <a:srcRect t="71828" r="28799" b="3795"/>
          <a:stretch/>
        </p:blipFill>
        <p:spPr>
          <a:xfrm>
            <a:off x="279143" y="1384735"/>
            <a:ext cx="11942674" cy="4088529"/>
          </a:xfrm>
          <a:prstGeom prst="rect">
            <a:avLst/>
          </a:prstGeom>
        </p:spPr>
      </p:pic>
      <p:sp>
        <p:nvSpPr>
          <p:cNvPr id="15" name="Rectangle 14">
            <a:extLst>
              <a:ext uri="{FF2B5EF4-FFF2-40B4-BE49-F238E27FC236}">
                <a16:creationId xmlns:a16="http://schemas.microsoft.com/office/drawing/2014/main" id="{66665257-50FA-11F5-D9DD-28FC6BECCE0F}"/>
              </a:ext>
            </a:extLst>
          </p:cNvPr>
          <p:cNvSpPr/>
          <p:nvPr/>
        </p:nvSpPr>
        <p:spPr>
          <a:xfrm>
            <a:off x="3623066" y="4373007"/>
            <a:ext cx="2340073" cy="580672"/>
          </a:xfrm>
          <a:prstGeom prst="rect">
            <a:avLst/>
          </a:prstGeom>
        </p:spPr>
        <p:txBody>
          <a:bodyPr wrap="square" lIns="91440" tIns="45720" rIns="91440" bIns="45720">
            <a:spAutoFit/>
          </a:bodyP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1670" b="1" i="0" u="none" strike="noStrike" kern="1200" cap="none" spc="0" normalizeH="0" baseline="0" noProof="0" dirty="0">
                <a:ln>
                  <a:noFill/>
                </a:ln>
                <a:solidFill>
                  <a:srgbClr val="6EB4BB"/>
                </a:solidFill>
                <a:effectLst/>
                <a:uLnTx/>
                <a:uFillTx/>
                <a:latin typeface="Arial"/>
                <a:ea typeface="+mn-ea"/>
                <a:cs typeface="+mn-cs"/>
              </a:rPr>
              <a:t>2. </a:t>
            </a:r>
            <a:r>
              <a:rPr kumimoji="0" lang="en-US" sz="1670" b="0" i="0" u="none" strike="noStrike" kern="1200" cap="none" spc="0" normalizeH="0" baseline="0" noProof="0" dirty="0">
                <a:ln>
                  <a:noFill/>
                </a:ln>
                <a:solidFill>
                  <a:srgbClr val="000000"/>
                </a:solidFill>
                <a:effectLst/>
                <a:uLnTx/>
                <a:uFillTx/>
                <a:latin typeface="Arial"/>
                <a:ea typeface="+mn-ea"/>
                <a:cs typeface="+mn-cs"/>
              </a:rPr>
              <a:t>Work out how much money you’ll need</a:t>
            </a:r>
          </a:p>
        </p:txBody>
      </p:sp>
      <p:sp>
        <p:nvSpPr>
          <p:cNvPr id="21" name="Rectangle 20">
            <a:extLst>
              <a:ext uri="{FF2B5EF4-FFF2-40B4-BE49-F238E27FC236}">
                <a16:creationId xmlns:a16="http://schemas.microsoft.com/office/drawing/2014/main" id="{F247E6DE-B073-A7B0-1E64-08BDC371BCAF}"/>
              </a:ext>
            </a:extLst>
          </p:cNvPr>
          <p:cNvSpPr/>
          <p:nvPr/>
        </p:nvSpPr>
        <p:spPr>
          <a:xfrm>
            <a:off x="998800" y="4373008"/>
            <a:ext cx="2092747" cy="580672"/>
          </a:xfrm>
          <a:prstGeom prst="rect">
            <a:avLst/>
          </a:prstGeom>
        </p:spPr>
        <p:txBody>
          <a:bodyPr wrap="square" lIns="91440" tIns="45720" rIns="91440" bIns="45720">
            <a:spAutoFit/>
          </a:bodyP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1670" b="1" i="0" u="none" strike="noStrike" kern="1200" cap="none" spc="0" normalizeH="0" baseline="0" noProof="0" dirty="0">
                <a:ln>
                  <a:noFill/>
                </a:ln>
                <a:solidFill>
                  <a:srgbClr val="169F50"/>
                </a:solidFill>
                <a:effectLst/>
                <a:uLnTx/>
                <a:uFillTx/>
                <a:latin typeface="Arial"/>
                <a:ea typeface="+mn-ea"/>
                <a:cs typeface="+mn-cs"/>
              </a:rPr>
              <a:t>1. </a:t>
            </a:r>
            <a:r>
              <a:rPr kumimoji="0" lang="en-US" sz="1670" b="0" i="0" u="none" strike="noStrike" kern="1200" cap="none" spc="0" normalizeH="0" baseline="0" noProof="0" dirty="0">
                <a:ln>
                  <a:noFill/>
                </a:ln>
                <a:solidFill>
                  <a:srgbClr val="000000"/>
                </a:solidFill>
                <a:effectLst/>
                <a:uLnTx/>
                <a:uFillTx/>
                <a:latin typeface="Arial"/>
                <a:ea typeface="+mn-ea"/>
                <a:cs typeface="+mn-cs"/>
              </a:rPr>
              <a:t>Establish your retirement goals</a:t>
            </a:r>
          </a:p>
        </p:txBody>
      </p:sp>
      <p:sp>
        <p:nvSpPr>
          <p:cNvPr id="31" name="Rectangle 30">
            <a:extLst>
              <a:ext uri="{FF2B5EF4-FFF2-40B4-BE49-F238E27FC236}">
                <a16:creationId xmlns:a16="http://schemas.microsoft.com/office/drawing/2014/main" id="{1F31CC1D-C24C-C4D6-4549-9B19926FB37D}"/>
              </a:ext>
            </a:extLst>
          </p:cNvPr>
          <p:cNvSpPr/>
          <p:nvPr/>
        </p:nvSpPr>
        <p:spPr>
          <a:xfrm>
            <a:off x="6419851" y="4381923"/>
            <a:ext cx="2092747" cy="580672"/>
          </a:xfrm>
          <a:prstGeom prst="rect">
            <a:avLst/>
          </a:prstGeom>
        </p:spPr>
        <p:txBody>
          <a:bodyPr wrap="square" lIns="91440" tIns="45720" rIns="91440" bIns="45720">
            <a:spAutoFit/>
          </a:bodyP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1670" b="1" i="0" u="none" strike="noStrike" kern="1200" cap="none" spc="0" normalizeH="0" baseline="0" noProof="0" dirty="0">
                <a:ln>
                  <a:noFill/>
                </a:ln>
                <a:solidFill>
                  <a:srgbClr val="D68063"/>
                </a:solidFill>
                <a:effectLst/>
                <a:uLnTx/>
                <a:uFillTx/>
                <a:latin typeface="Arial"/>
                <a:ea typeface="+mn-ea"/>
                <a:cs typeface="+mn-cs"/>
              </a:rPr>
              <a:t>3. </a:t>
            </a:r>
            <a:r>
              <a:rPr kumimoji="0" lang="en-US" sz="1670" b="0" i="0" u="none" strike="noStrike" kern="1200" cap="none" spc="0" normalizeH="0" baseline="0" noProof="0" dirty="0">
                <a:ln>
                  <a:noFill/>
                </a:ln>
                <a:solidFill>
                  <a:srgbClr val="000000"/>
                </a:solidFill>
                <a:effectLst/>
                <a:uLnTx/>
                <a:uFillTx/>
                <a:latin typeface="Arial"/>
                <a:ea typeface="+mn-ea"/>
                <a:cs typeface="+mn-cs"/>
              </a:rPr>
              <a:t>Assess your income options</a:t>
            </a:r>
          </a:p>
        </p:txBody>
      </p:sp>
      <p:sp>
        <p:nvSpPr>
          <p:cNvPr id="32" name="Rectangle 31">
            <a:extLst>
              <a:ext uri="{FF2B5EF4-FFF2-40B4-BE49-F238E27FC236}">
                <a16:creationId xmlns:a16="http://schemas.microsoft.com/office/drawing/2014/main" id="{72596815-B482-3C65-A4B1-5DC629E8DEC5}"/>
              </a:ext>
            </a:extLst>
          </p:cNvPr>
          <p:cNvSpPr/>
          <p:nvPr/>
        </p:nvSpPr>
        <p:spPr>
          <a:xfrm>
            <a:off x="9100453" y="4381923"/>
            <a:ext cx="2092747" cy="580672"/>
          </a:xfrm>
          <a:prstGeom prst="rect">
            <a:avLst/>
          </a:prstGeom>
        </p:spPr>
        <p:txBody>
          <a:bodyPr wrap="square" lIns="91440" tIns="45720" rIns="91440" bIns="45720">
            <a:spAutoFit/>
          </a:bodyP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1670" b="1" i="0" u="none" strike="noStrike" kern="1200" cap="none" spc="0" normalizeH="0" baseline="0" noProof="0" dirty="0">
                <a:ln>
                  <a:noFill/>
                </a:ln>
                <a:solidFill>
                  <a:srgbClr val="81284B"/>
                </a:solidFill>
                <a:effectLst/>
                <a:uLnTx/>
                <a:uFillTx/>
                <a:latin typeface="Arial"/>
                <a:ea typeface="+mn-ea"/>
                <a:cs typeface="+mn-cs"/>
              </a:rPr>
              <a:t>4. </a:t>
            </a:r>
            <a:r>
              <a:rPr kumimoji="0" lang="en-US" sz="1670" b="0" i="0" u="none" strike="noStrike" kern="1200" cap="none" spc="0" normalizeH="0" baseline="0" noProof="0" dirty="0">
                <a:ln>
                  <a:noFill/>
                </a:ln>
                <a:solidFill>
                  <a:srgbClr val="000000"/>
                </a:solidFill>
                <a:effectLst/>
                <a:uLnTx/>
                <a:uFillTx/>
                <a:latin typeface="Arial"/>
                <a:ea typeface="+mn-ea"/>
                <a:cs typeface="+mn-cs"/>
              </a:rPr>
              <a:t>Consider tax implications</a:t>
            </a:r>
          </a:p>
        </p:txBody>
      </p:sp>
      <p:sp>
        <p:nvSpPr>
          <p:cNvPr id="2" name="Title 1">
            <a:extLst>
              <a:ext uri="{FF2B5EF4-FFF2-40B4-BE49-F238E27FC236}">
                <a16:creationId xmlns:a16="http://schemas.microsoft.com/office/drawing/2014/main" id="{857CE373-633A-306E-7EA3-62EEB97820B7}"/>
              </a:ext>
            </a:extLst>
          </p:cNvPr>
          <p:cNvSpPr>
            <a:spLocks noGrp="1"/>
          </p:cNvSpPr>
          <p:nvPr>
            <p:ph type="title"/>
          </p:nvPr>
        </p:nvSpPr>
        <p:spPr/>
        <p:txBody>
          <a:bodyPr/>
          <a:lstStyle/>
          <a:p>
            <a:r>
              <a:rPr lang="en-GB" dirty="0"/>
              <a:t>Summary - Your 4 essential steps to retirement planning</a:t>
            </a:r>
          </a:p>
        </p:txBody>
      </p:sp>
      <p:cxnSp>
        <p:nvCxnSpPr>
          <p:cNvPr id="13" name="Straight Connector 12">
            <a:extLst>
              <a:ext uri="{FF2B5EF4-FFF2-40B4-BE49-F238E27FC236}">
                <a16:creationId xmlns:a16="http://schemas.microsoft.com/office/drawing/2014/main" id="{92D1F84A-7061-9C9D-42D8-FD96C2B7E262}"/>
              </a:ext>
            </a:extLst>
          </p:cNvPr>
          <p:cNvCxnSpPr>
            <a:cxnSpLocks/>
          </p:cNvCxnSpPr>
          <p:nvPr/>
        </p:nvCxnSpPr>
        <p:spPr>
          <a:xfrm>
            <a:off x="5730703" y="3210395"/>
            <a:ext cx="697487" cy="115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2F7D1EE-77E0-342B-ADCB-C7A79194BD94}"/>
              </a:ext>
            </a:extLst>
          </p:cNvPr>
          <p:cNvCxnSpPr>
            <a:cxnSpLocks/>
          </p:cNvCxnSpPr>
          <p:nvPr/>
        </p:nvCxnSpPr>
        <p:spPr>
          <a:xfrm>
            <a:off x="8402966" y="3206817"/>
            <a:ext cx="697487" cy="115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B2D466B1-CA57-FC71-D314-58B6A999B350}"/>
              </a:ext>
            </a:extLst>
          </p:cNvPr>
          <p:cNvGrpSpPr/>
          <p:nvPr/>
        </p:nvGrpSpPr>
        <p:grpSpPr>
          <a:xfrm>
            <a:off x="1083664" y="2206637"/>
            <a:ext cx="1974776" cy="1980000"/>
            <a:chOff x="1083664" y="2206637"/>
            <a:chExt cx="1974776" cy="1980000"/>
          </a:xfrm>
        </p:grpSpPr>
        <p:sp>
          <p:nvSpPr>
            <p:cNvPr id="11" name="Oval 10">
              <a:extLst>
                <a:ext uri="{FF2B5EF4-FFF2-40B4-BE49-F238E27FC236}">
                  <a16:creationId xmlns:a16="http://schemas.microsoft.com/office/drawing/2014/main" id="{1C35E815-941B-85FB-3557-2D8E354AC6AB}"/>
                </a:ext>
              </a:extLst>
            </p:cNvPr>
            <p:cNvSpPr>
              <a:spLocks noChangeAspect="1" noChangeArrowheads="1"/>
            </p:cNvSpPr>
            <p:nvPr/>
          </p:nvSpPr>
          <p:spPr bwMode="auto">
            <a:xfrm>
              <a:off x="1083664" y="2206637"/>
              <a:ext cx="1974776" cy="1980000"/>
            </a:xfrm>
            <a:prstGeom prst="ellipse">
              <a:avLst/>
            </a:prstGeom>
            <a:solidFill>
              <a:srgbClr val="169F50"/>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3" name="Shape 3612">
              <a:extLst>
                <a:ext uri="{FF2B5EF4-FFF2-40B4-BE49-F238E27FC236}">
                  <a16:creationId xmlns:a16="http://schemas.microsoft.com/office/drawing/2014/main" id="{C863350B-EE0D-CFB0-AEAA-57747E592D17}"/>
                </a:ext>
              </a:extLst>
            </p:cNvPr>
            <p:cNvSpPr>
              <a:spLocks noChangeAspect="1"/>
            </p:cNvSpPr>
            <p:nvPr/>
          </p:nvSpPr>
          <p:spPr>
            <a:xfrm>
              <a:off x="1473070" y="2840463"/>
              <a:ext cx="1195964" cy="701592"/>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w="12700">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grpSp>
      <p:cxnSp>
        <p:nvCxnSpPr>
          <p:cNvPr id="8" name="Straight Connector 7">
            <a:extLst>
              <a:ext uri="{FF2B5EF4-FFF2-40B4-BE49-F238E27FC236}">
                <a16:creationId xmlns:a16="http://schemas.microsoft.com/office/drawing/2014/main" id="{1D078A5A-92E0-C98B-CA25-904B845AFA27}"/>
              </a:ext>
            </a:extLst>
          </p:cNvPr>
          <p:cNvCxnSpPr>
            <a:cxnSpLocks/>
          </p:cNvCxnSpPr>
          <p:nvPr/>
        </p:nvCxnSpPr>
        <p:spPr>
          <a:xfrm>
            <a:off x="3058440" y="3210395"/>
            <a:ext cx="112925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E12D5A27-EC30-9C66-BC4F-F449D8A24491}"/>
              </a:ext>
            </a:extLst>
          </p:cNvPr>
          <p:cNvGrpSpPr/>
          <p:nvPr/>
        </p:nvGrpSpPr>
        <p:grpSpPr>
          <a:xfrm>
            <a:off x="6428190" y="2207795"/>
            <a:ext cx="1974776" cy="1980000"/>
            <a:chOff x="6428190" y="2207795"/>
            <a:chExt cx="1974776" cy="1980000"/>
          </a:xfrm>
        </p:grpSpPr>
        <p:sp>
          <p:nvSpPr>
            <p:cNvPr id="23" name="Oval 22">
              <a:extLst>
                <a:ext uri="{FF2B5EF4-FFF2-40B4-BE49-F238E27FC236}">
                  <a16:creationId xmlns:a16="http://schemas.microsoft.com/office/drawing/2014/main" id="{A2D085A2-6A6D-2974-8F79-B31F81455F62}"/>
                </a:ext>
              </a:extLst>
            </p:cNvPr>
            <p:cNvSpPr>
              <a:spLocks noChangeAspect="1" noChangeArrowheads="1"/>
            </p:cNvSpPr>
            <p:nvPr/>
          </p:nvSpPr>
          <p:spPr bwMode="auto">
            <a:xfrm>
              <a:off x="6428190" y="2207795"/>
              <a:ext cx="1974776" cy="1980000"/>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0" name="Shape 3612">
              <a:extLst>
                <a:ext uri="{FF2B5EF4-FFF2-40B4-BE49-F238E27FC236}">
                  <a16:creationId xmlns:a16="http://schemas.microsoft.com/office/drawing/2014/main" id="{52067DE9-A989-BD35-9165-6BEF91EDDBBF}"/>
                </a:ext>
              </a:extLst>
            </p:cNvPr>
            <p:cNvSpPr>
              <a:spLocks noChangeAspect="1"/>
            </p:cNvSpPr>
            <p:nvPr/>
          </p:nvSpPr>
          <p:spPr>
            <a:xfrm>
              <a:off x="6811580" y="2833964"/>
              <a:ext cx="1195964" cy="701592"/>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w="12700">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roup 43">
            <a:extLst>
              <a:ext uri="{FF2B5EF4-FFF2-40B4-BE49-F238E27FC236}">
                <a16:creationId xmlns:a16="http://schemas.microsoft.com/office/drawing/2014/main" id="{263D3B15-B7FE-2A83-6BF7-9FB3DB37F4CE}"/>
              </a:ext>
            </a:extLst>
          </p:cNvPr>
          <p:cNvGrpSpPr/>
          <p:nvPr/>
        </p:nvGrpSpPr>
        <p:grpSpPr>
          <a:xfrm>
            <a:off x="9100454" y="2204217"/>
            <a:ext cx="1974776" cy="1980000"/>
            <a:chOff x="9100454" y="2204217"/>
            <a:chExt cx="1974776" cy="1980000"/>
          </a:xfrm>
        </p:grpSpPr>
        <p:sp>
          <p:nvSpPr>
            <p:cNvPr id="28" name="Oval 27">
              <a:extLst>
                <a:ext uri="{FF2B5EF4-FFF2-40B4-BE49-F238E27FC236}">
                  <a16:creationId xmlns:a16="http://schemas.microsoft.com/office/drawing/2014/main" id="{0CA52728-769A-970A-85E7-66F10FC11408}"/>
                </a:ext>
              </a:extLst>
            </p:cNvPr>
            <p:cNvSpPr>
              <a:spLocks noChangeAspect="1" noChangeArrowheads="1"/>
            </p:cNvSpPr>
            <p:nvPr/>
          </p:nvSpPr>
          <p:spPr bwMode="auto">
            <a:xfrm>
              <a:off x="9100454" y="2204217"/>
              <a:ext cx="1974776" cy="1980000"/>
            </a:xfrm>
            <a:prstGeom prst="ellipse">
              <a:avLst/>
            </a:prstGeom>
            <a:solidFill>
              <a:srgbClr val="81284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4" name="Shape 3612">
              <a:extLst>
                <a:ext uri="{FF2B5EF4-FFF2-40B4-BE49-F238E27FC236}">
                  <a16:creationId xmlns:a16="http://schemas.microsoft.com/office/drawing/2014/main" id="{CB9A62F4-3999-0D36-0BB5-4E2CE276AB04}"/>
                </a:ext>
              </a:extLst>
            </p:cNvPr>
            <p:cNvSpPr>
              <a:spLocks noChangeAspect="1"/>
            </p:cNvSpPr>
            <p:nvPr/>
          </p:nvSpPr>
          <p:spPr>
            <a:xfrm>
              <a:off x="9489860" y="2833964"/>
              <a:ext cx="1195964" cy="701592"/>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w="12700">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2" name="Group 41">
            <a:extLst>
              <a:ext uri="{FF2B5EF4-FFF2-40B4-BE49-F238E27FC236}">
                <a16:creationId xmlns:a16="http://schemas.microsoft.com/office/drawing/2014/main" id="{0CAE0093-B85E-5684-9835-0085549C72C3}"/>
              </a:ext>
            </a:extLst>
          </p:cNvPr>
          <p:cNvGrpSpPr/>
          <p:nvPr/>
        </p:nvGrpSpPr>
        <p:grpSpPr>
          <a:xfrm>
            <a:off x="3755927" y="2206637"/>
            <a:ext cx="1974776" cy="1980000"/>
            <a:chOff x="3755927" y="2206637"/>
            <a:chExt cx="1974776" cy="1980000"/>
          </a:xfrm>
        </p:grpSpPr>
        <p:sp>
          <p:nvSpPr>
            <p:cNvPr id="22" name="Oval 21">
              <a:extLst>
                <a:ext uri="{FF2B5EF4-FFF2-40B4-BE49-F238E27FC236}">
                  <a16:creationId xmlns:a16="http://schemas.microsoft.com/office/drawing/2014/main" id="{98E1452C-FF0F-5229-0717-1FDFFBE60756}"/>
                </a:ext>
              </a:extLst>
            </p:cNvPr>
            <p:cNvSpPr>
              <a:spLocks noChangeAspect="1" noChangeArrowheads="1"/>
            </p:cNvSpPr>
            <p:nvPr/>
          </p:nvSpPr>
          <p:spPr bwMode="auto">
            <a:xfrm>
              <a:off x="3755927" y="2206637"/>
              <a:ext cx="1974776" cy="1980000"/>
            </a:xfrm>
            <a:prstGeom prst="ellipse">
              <a:avLst/>
            </a:prstGeom>
            <a:solidFill>
              <a:srgbClr val="6EB4B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9" name="Shape 3612">
              <a:extLst>
                <a:ext uri="{FF2B5EF4-FFF2-40B4-BE49-F238E27FC236}">
                  <a16:creationId xmlns:a16="http://schemas.microsoft.com/office/drawing/2014/main" id="{2ED405DA-EBEE-F7F3-1AEC-4384E347FF36}"/>
                </a:ext>
              </a:extLst>
            </p:cNvPr>
            <p:cNvSpPr>
              <a:spLocks noChangeAspect="1"/>
            </p:cNvSpPr>
            <p:nvPr/>
          </p:nvSpPr>
          <p:spPr>
            <a:xfrm>
              <a:off x="4151349" y="2840287"/>
              <a:ext cx="1195964" cy="701592"/>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w="12700">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10124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0-#ppt_w/2"/>
                                          </p:val>
                                        </p:tav>
                                        <p:tav tm="100000">
                                          <p:val>
                                            <p:strVal val="#ppt_x"/>
                                          </p:val>
                                        </p:tav>
                                      </p:tavLst>
                                    </p:anim>
                                    <p:anim calcmode="lin" valueType="num">
                                      <p:cBhvr additive="base">
                                        <p:cTn id="16" dur="500" fill="hold"/>
                                        <p:tgtEl>
                                          <p:spTgt spid="4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fill="hold"/>
                                        <p:tgtEl>
                                          <p:spTgt spid="43"/>
                                        </p:tgtEl>
                                        <p:attrNameLst>
                                          <p:attrName>ppt_x</p:attrName>
                                        </p:attrNameLst>
                                      </p:cBhvr>
                                      <p:tavLst>
                                        <p:tav tm="0">
                                          <p:val>
                                            <p:strVal val="0-#ppt_w/2"/>
                                          </p:val>
                                        </p:tav>
                                        <p:tav tm="100000">
                                          <p:val>
                                            <p:strVal val="#ppt_x"/>
                                          </p:val>
                                        </p:tav>
                                      </p:tavLst>
                                    </p:anim>
                                    <p:anim calcmode="lin" valueType="num">
                                      <p:cBhvr additive="base">
                                        <p:cTn id="24" dur="500" fill="hold"/>
                                        <p:tgtEl>
                                          <p:spTgt spid="4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0-#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0-#ppt_w/2"/>
                                          </p:val>
                                        </p:tav>
                                        <p:tav tm="100000">
                                          <p:val>
                                            <p:strVal val="#ppt_x"/>
                                          </p:val>
                                        </p:tav>
                                      </p:tavLst>
                                    </p:anim>
                                    <p:anim calcmode="lin" valueType="num">
                                      <p:cBhvr additive="base">
                                        <p:cTn id="32" dur="500" fill="hold"/>
                                        <p:tgtEl>
                                          <p:spTgt spid="44"/>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31" grpId="0"/>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BA556-A071-687F-429E-8D31B871B71A}"/>
            </a:ext>
          </a:extLst>
        </p:cNvPr>
        <p:cNvGrpSpPr/>
        <p:nvPr/>
      </p:nvGrpSpPr>
      <p:grpSpPr>
        <a:xfrm>
          <a:off x="0" y="0"/>
          <a:ext cx="0" cy="0"/>
          <a:chOff x="0" y="0"/>
          <a:chExt cx="0" cy="0"/>
        </a:xfrm>
      </p:grpSpPr>
      <p:sp>
        <p:nvSpPr>
          <p:cNvPr id="3" name="Freeform 10">
            <a:extLst>
              <a:ext uri="{FF2B5EF4-FFF2-40B4-BE49-F238E27FC236}">
                <a16:creationId xmlns:a16="http://schemas.microsoft.com/office/drawing/2014/main" id="{42B5D0A8-C4C5-3711-9BC7-64AF9D43631A}"/>
              </a:ext>
            </a:extLst>
          </p:cNvPr>
          <p:cNvSpPr>
            <a:spLocks/>
          </p:cNvSpPr>
          <p:nvPr/>
        </p:nvSpPr>
        <p:spPr bwMode="auto">
          <a:xfrm rot="16200000">
            <a:off x="0" y="4763"/>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chemeClr val="accent6">
              <a:lumMod val="85000"/>
            </a:schemeClr>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28" name="Group 27">
            <a:extLst>
              <a:ext uri="{FF2B5EF4-FFF2-40B4-BE49-F238E27FC236}">
                <a16:creationId xmlns:a16="http://schemas.microsoft.com/office/drawing/2014/main" id="{AD3B9CF9-6606-B765-F97A-8E5DDE64D866}"/>
              </a:ext>
            </a:extLst>
          </p:cNvPr>
          <p:cNvGrpSpPr/>
          <p:nvPr/>
        </p:nvGrpSpPr>
        <p:grpSpPr>
          <a:xfrm>
            <a:off x="-3000" y="-10699"/>
            <a:ext cx="6870939" cy="6868697"/>
            <a:chOff x="-3000" y="-98165"/>
            <a:chExt cx="6958435" cy="6956164"/>
          </a:xfrm>
        </p:grpSpPr>
        <p:sp>
          <p:nvSpPr>
            <p:cNvPr id="19" name="Freeform 5">
              <a:extLst>
                <a:ext uri="{FF2B5EF4-FFF2-40B4-BE49-F238E27FC236}">
                  <a16:creationId xmlns:a16="http://schemas.microsoft.com/office/drawing/2014/main" id="{DC3DA426-C697-FD60-BC69-482403E118BC}"/>
                </a:ext>
              </a:extLst>
            </p:cNvPr>
            <p:cNvSpPr>
              <a:spLocks/>
            </p:cNvSpPr>
            <p:nvPr/>
          </p:nvSpPr>
          <p:spPr bwMode="auto">
            <a:xfrm rot="10800000">
              <a:off x="-3000" y="-98165"/>
              <a:ext cx="6958435" cy="6956163"/>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rgbClr val="0F7B3F"/>
            </a:solid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10">
              <a:extLst>
                <a:ext uri="{FF2B5EF4-FFF2-40B4-BE49-F238E27FC236}">
                  <a16:creationId xmlns:a16="http://schemas.microsoft.com/office/drawing/2014/main" id="{15AD7262-6A76-7495-E54C-9C4DC9DE6E7E}"/>
                </a:ext>
              </a:extLst>
            </p:cNvPr>
            <p:cNvSpPr>
              <a:spLocks/>
            </p:cNvSpPr>
            <p:nvPr/>
          </p:nvSpPr>
          <p:spPr bwMode="auto">
            <a:xfrm>
              <a:off x="1037" y="3383954"/>
              <a:ext cx="3475180" cy="347404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20" name="Freeform 6">
            <a:extLst>
              <a:ext uri="{FF2B5EF4-FFF2-40B4-BE49-F238E27FC236}">
                <a16:creationId xmlns:a16="http://schemas.microsoft.com/office/drawing/2014/main" id="{91E14221-1DB2-75EF-3619-C990345432AB}"/>
              </a:ext>
            </a:extLst>
          </p:cNvPr>
          <p:cNvSpPr>
            <a:spLocks/>
          </p:cNvSpPr>
          <p:nvPr/>
        </p:nvSpPr>
        <p:spPr bwMode="auto">
          <a:xfrm>
            <a:off x="0" y="3389313"/>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1">
            <a:extLst>
              <a:ext uri="{FF2B5EF4-FFF2-40B4-BE49-F238E27FC236}">
                <a16:creationId xmlns:a16="http://schemas.microsoft.com/office/drawing/2014/main" id="{55FD04B1-ECE6-2BAB-633D-C9A730B40178}"/>
              </a:ext>
            </a:extLst>
          </p:cNvPr>
          <p:cNvSpPr>
            <a:spLocks/>
          </p:cNvSpPr>
          <p:nvPr/>
        </p:nvSpPr>
        <p:spPr bwMode="auto">
          <a:xfrm>
            <a:off x="0" y="-103187"/>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Title 2">
            <a:extLst>
              <a:ext uri="{FF2B5EF4-FFF2-40B4-BE49-F238E27FC236}">
                <a16:creationId xmlns:a16="http://schemas.microsoft.com/office/drawing/2014/main" id="{C1641C7D-1122-35AE-7358-EC78BB812990}"/>
              </a:ext>
            </a:extLst>
          </p:cNvPr>
          <p:cNvSpPr txBox="1">
            <a:spLocks/>
          </p:cNvSpPr>
          <p:nvPr/>
        </p:nvSpPr>
        <p:spPr>
          <a:xfrm>
            <a:off x="6245582" y="2228699"/>
            <a:ext cx="4865512" cy="1118293"/>
          </a:xfrm>
          <a:prstGeom prst="rect">
            <a:avLst/>
          </a:prstGeom>
        </p:spPr>
        <p:txBody>
          <a:bodyPr vert="horz" lIns="0" tIns="0" rIns="0" bIns="0" rtlCol="0" anchor="b" anchorCtr="0">
            <a:noAutofit/>
          </a:bodyPr>
          <a:lstStyle>
            <a:lvl1pPr algn="l" defTabSz="914377" rtl="0" eaLnBrk="1" latinLnBrk="0" hangingPunct="1">
              <a:lnSpc>
                <a:spcPct val="90000"/>
              </a:lnSpc>
              <a:spcBef>
                <a:spcPct val="0"/>
              </a:spcBef>
              <a:buNone/>
              <a:defRPr sz="26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r>
              <a:rPr lang="en-GB" sz="3600" dirty="0"/>
              <a:t>The key threat to your retirement plan</a:t>
            </a:r>
          </a:p>
        </p:txBody>
      </p:sp>
      <p:grpSp>
        <p:nvGrpSpPr>
          <p:cNvPr id="13" name="Group 12">
            <a:extLst>
              <a:ext uri="{FF2B5EF4-FFF2-40B4-BE49-F238E27FC236}">
                <a16:creationId xmlns:a16="http://schemas.microsoft.com/office/drawing/2014/main" id="{1CC13DD7-7D3B-A8F9-77C4-815B6382061E}"/>
              </a:ext>
            </a:extLst>
          </p:cNvPr>
          <p:cNvGrpSpPr/>
          <p:nvPr/>
        </p:nvGrpSpPr>
        <p:grpSpPr>
          <a:xfrm>
            <a:off x="4592406" y="2228699"/>
            <a:ext cx="1272819" cy="1276186"/>
            <a:chOff x="8551177" y="2037095"/>
            <a:chExt cx="1974776" cy="1980000"/>
          </a:xfrm>
        </p:grpSpPr>
        <p:sp>
          <p:nvSpPr>
            <p:cNvPr id="14" name="Oval 13">
              <a:extLst>
                <a:ext uri="{FF2B5EF4-FFF2-40B4-BE49-F238E27FC236}">
                  <a16:creationId xmlns:a16="http://schemas.microsoft.com/office/drawing/2014/main" id="{E4746148-3B00-1ABF-BB2D-15EB5CBE2BC2}"/>
                </a:ext>
              </a:extLst>
            </p:cNvPr>
            <p:cNvSpPr>
              <a:spLocks noChangeAspect="1" noChangeArrowheads="1"/>
            </p:cNvSpPr>
            <p:nvPr/>
          </p:nvSpPr>
          <p:spPr bwMode="auto">
            <a:xfrm>
              <a:off x="8551177" y="2037095"/>
              <a:ext cx="1974776" cy="1980000"/>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endParaRPr lang="en-US" sz="3200" dirty="0"/>
            </a:p>
          </p:txBody>
        </p:sp>
        <p:sp>
          <p:nvSpPr>
            <p:cNvPr id="15" name="Shape 3630">
              <a:extLst>
                <a:ext uri="{FF2B5EF4-FFF2-40B4-BE49-F238E27FC236}">
                  <a16:creationId xmlns:a16="http://schemas.microsoft.com/office/drawing/2014/main" id="{1FA478A9-B365-F2BF-433B-6CC67D952956}"/>
                </a:ext>
              </a:extLst>
            </p:cNvPr>
            <p:cNvSpPr>
              <a:spLocks noChangeAspect="1"/>
            </p:cNvSpPr>
            <p:nvPr/>
          </p:nvSpPr>
          <p:spPr>
            <a:xfrm>
              <a:off x="9088565" y="2575937"/>
              <a:ext cx="900000" cy="900000"/>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bg1"/>
            </a:solidFill>
            <a:ln w="12700">
              <a:no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F7B3F"/>
                </a:solidFill>
                <a:effectLst/>
                <a:uLnTx/>
                <a:uFillTx/>
                <a:latin typeface="Arial"/>
                <a:ea typeface="+mn-ea"/>
                <a:cs typeface="+mn-cs"/>
              </a:endParaRPr>
            </a:p>
          </p:txBody>
        </p:sp>
      </p:grpSp>
    </p:spTree>
    <p:extLst>
      <p:ext uri="{BB962C8B-B14F-4D97-AF65-F5344CB8AC3E}">
        <p14:creationId xmlns:p14="http://schemas.microsoft.com/office/powerpoint/2010/main" val="176114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white and grey background&#10;&#10;Description automatically generated">
            <a:extLst>
              <a:ext uri="{FF2B5EF4-FFF2-40B4-BE49-F238E27FC236}">
                <a16:creationId xmlns:a16="http://schemas.microsoft.com/office/drawing/2014/main" id="{E1F93A93-E836-2698-EBCE-8D3212AE6DFD}"/>
              </a:ext>
            </a:extLst>
          </p:cNvPr>
          <p:cNvPicPr>
            <a:picLocks noChangeAspect="1"/>
          </p:cNvPicPr>
          <p:nvPr/>
        </p:nvPicPr>
        <p:blipFill rotWithShape="1">
          <a:blip r:embed="rId3">
            <a:extLst>
              <a:ext uri="{28A0092B-C50C-407E-A947-70E740481C1C}">
                <a14:useLocalDpi xmlns:a14="http://schemas.microsoft.com/office/drawing/2010/main" val="0"/>
              </a:ext>
            </a:extLst>
          </a:blip>
          <a:srcRect l="14157" t="73539" r="14819" b="852"/>
          <a:stretch/>
        </p:blipFill>
        <p:spPr>
          <a:xfrm>
            <a:off x="279143" y="1385526"/>
            <a:ext cx="11912857" cy="4295292"/>
          </a:xfrm>
          <a:prstGeom prst="rect">
            <a:avLst/>
          </a:prstGeom>
        </p:spPr>
      </p:pic>
      <p:grpSp>
        <p:nvGrpSpPr>
          <p:cNvPr id="5" name="Group 4">
            <a:extLst>
              <a:ext uri="{FF2B5EF4-FFF2-40B4-BE49-F238E27FC236}">
                <a16:creationId xmlns:a16="http://schemas.microsoft.com/office/drawing/2014/main" id="{59F34FE8-C25A-4BC2-53DE-219E2C78FDC0}"/>
              </a:ext>
            </a:extLst>
          </p:cNvPr>
          <p:cNvGrpSpPr/>
          <p:nvPr/>
        </p:nvGrpSpPr>
        <p:grpSpPr>
          <a:xfrm>
            <a:off x="203200" y="1385526"/>
            <a:ext cx="11988800" cy="4295292"/>
            <a:chOff x="203200" y="1197442"/>
            <a:chExt cx="11988800" cy="4295292"/>
          </a:xfrm>
        </p:grpSpPr>
        <p:sp>
          <p:nvSpPr>
            <p:cNvPr id="3" name="Rectangle 2">
              <a:extLst>
                <a:ext uri="{FF2B5EF4-FFF2-40B4-BE49-F238E27FC236}">
                  <a16:creationId xmlns:a16="http://schemas.microsoft.com/office/drawing/2014/main" id="{48AB3FCA-DCFA-E068-F927-DDC6BF12D2C4}"/>
                </a:ext>
              </a:extLst>
            </p:cNvPr>
            <p:cNvSpPr/>
            <p:nvPr/>
          </p:nvSpPr>
          <p:spPr>
            <a:xfrm>
              <a:off x="203200" y="4543173"/>
              <a:ext cx="11988800" cy="609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2000">
                <a:solidFill>
                  <a:srgbClr val="FFFFFF"/>
                </a:solidFill>
                <a:latin typeface="Arial" panose="020B0604020202020204"/>
              </a:endParaRPr>
            </a:p>
          </p:txBody>
        </p:sp>
        <p:sp>
          <p:nvSpPr>
            <p:cNvPr id="2" name="Rectangle 1">
              <a:extLst>
                <a:ext uri="{FF2B5EF4-FFF2-40B4-BE49-F238E27FC236}">
                  <a16:creationId xmlns:a16="http://schemas.microsoft.com/office/drawing/2014/main" id="{BB3C74E5-F74B-2D48-024C-CE9DA45C77FA}"/>
                </a:ext>
              </a:extLst>
            </p:cNvPr>
            <p:cNvSpPr/>
            <p:nvPr/>
          </p:nvSpPr>
          <p:spPr>
            <a:xfrm>
              <a:off x="203200" y="2125065"/>
              <a:ext cx="11988800" cy="609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2000">
                <a:solidFill>
                  <a:srgbClr val="FFFFFF"/>
                </a:solidFill>
                <a:latin typeface="Arial" panose="020B0604020202020204"/>
              </a:endParaRPr>
            </a:p>
          </p:txBody>
        </p:sp>
        <p:grpSp>
          <p:nvGrpSpPr>
            <p:cNvPr id="6" name="Group 5">
              <a:extLst>
                <a:ext uri="{FF2B5EF4-FFF2-40B4-BE49-F238E27FC236}">
                  <a16:creationId xmlns:a16="http://schemas.microsoft.com/office/drawing/2014/main" id="{97BA2172-895C-4A22-86C0-6D52E7566121}"/>
                </a:ext>
              </a:extLst>
            </p:cNvPr>
            <p:cNvGrpSpPr/>
            <p:nvPr/>
          </p:nvGrpSpPr>
          <p:grpSpPr>
            <a:xfrm>
              <a:off x="1047134" y="1197444"/>
              <a:ext cx="5255159" cy="1918961"/>
              <a:chOff x="789360" y="1360471"/>
              <a:chExt cx="3941369" cy="1207038"/>
            </a:xfrm>
          </p:grpSpPr>
          <p:sp>
            <p:nvSpPr>
              <p:cNvPr id="7" name="Rectangle 6">
                <a:extLst>
                  <a:ext uri="{FF2B5EF4-FFF2-40B4-BE49-F238E27FC236}">
                    <a16:creationId xmlns:a16="http://schemas.microsoft.com/office/drawing/2014/main" id="{CAA3F7DD-956A-4D37-9D42-E3AE3D127D1E}"/>
                  </a:ext>
                </a:extLst>
              </p:cNvPr>
              <p:cNvSpPr/>
              <p:nvPr/>
            </p:nvSpPr>
            <p:spPr>
              <a:xfrm>
                <a:off x="789360" y="1360471"/>
                <a:ext cx="3941369" cy="1207038"/>
              </a:xfrm>
              <a:prstGeom prst="rect">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endParaRPr>
              </a:p>
            </p:txBody>
          </p:sp>
          <p:sp>
            <p:nvSpPr>
              <p:cNvPr id="8" name="TextBox 7">
                <a:extLst>
                  <a:ext uri="{FF2B5EF4-FFF2-40B4-BE49-F238E27FC236}">
                    <a16:creationId xmlns:a16="http://schemas.microsoft.com/office/drawing/2014/main" id="{338921D0-B0FF-4A36-95E7-63C32074AD29}"/>
                  </a:ext>
                </a:extLst>
              </p:cNvPr>
              <p:cNvSpPr txBox="1"/>
              <p:nvPr/>
            </p:nvSpPr>
            <p:spPr>
              <a:xfrm>
                <a:off x="842241" y="1406490"/>
                <a:ext cx="3837617" cy="1126334"/>
              </a:xfrm>
              <a:prstGeom prst="rect">
                <a:avLst/>
              </a:prstGeom>
              <a:solidFill>
                <a:schemeClr val="bg1">
                  <a:lumMod val="95000"/>
                </a:schemeClr>
              </a:solidFill>
            </p:spPr>
            <p:txBody>
              <a:bodyPr wrap="square" lIns="384000" tIns="384000" rIns="384000" bIns="384000" rtlCol="0" anchor="ctr" anchorCtr="0">
                <a:noAutofit/>
              </a:bodyPr>
              <a:lstStyle/>
              <a:p>
                <a:r>
                  <a:rPr lang="en-GB" sz="2000" b="1" dirty="0">
                    <a:solidFill>
                      <a:schemeClr val="tx2"/>
                    </a:solidFill>
                    <a:latin typeface="Arial" panose="020B0604020202020204" pitchFamily="34" charset="0"/>
                  </a:rPr>
                  <a:t>Emergency </a:t>
                </a:r>
              </a:p>
              <a:p>
                <a:pPr marL="380990" indent="-380990">
                  <a:buClr>
                    <a:schemeClr val="tx2"/>
                  </a:buClr>
                  <a:buFont typeface="Wingdings" panose="05000000000000000000" pitchFamily="2" charset="2"/>
                  <a:buChar char="Ø"/>
                </a:pPr>
                <a:r>
                  <a:rPr lang="en-GB" sz="2000" dirty="0">
                    <a:latin typeface="Arial" panose="020B0604020202020204" pitchFamily="34" charset="0"/>
                  </a:rPr>
                  <a:t>To cover Core expenditure for period of 3 - 6 months </a:t>
                </a:r>
              </a:p>
              <a:p>
                <a:pPr marL="380990" indent="-380990">
                  <a:buClr>
                    <a:schemeClr val="tx2"/>
                  </a:buClr>
                  <a:buFont typeface="Wingdings" panose="05000000000000000000" pitchFamily="2" charset="2"/>
                  <a:buChar char="Ø"/>
                </a:pPr>
                <a:r>
                  <a:rPr lang="en-GB" sz="2000" dirty="0">
                    <a:latin typeface="Arial" panose="020B0604020202020204" pitchFamily="34" charset="0"/>
                  </a:rPr>
                  <a:t>Kept in Bank/Building Society</a:t>
                </a:r>
              </a:p>
              <a:p>
                <a:pPr marL="380990" indent="-380990">
                  <a:buClr>
                    <a:schemeClr val="tx2"/>
                  </a:buClr>
                  <a:buFont typeface="Wingdings" panose="05000000000000000000" pitchFamily="2" charset="2"/>
                  <a:buChar char="Ø"/>
                </a:pPr>
                <a:r>
                  <a:rPr lang="en-GB" sz="2000" dirty="0">
                    <a:latin typeface="Arial" panose="020B0604020202020204" pitchFamily="34" charset="0"/>
                  </a:rPr>
                  <a:t>Immediate Access </a:t>
                </a:r>
              </a:p>
            </p:txBody>
          </p:sp>
        </p:grpSp>
        <p:grpSp>
          <p:nvGrpSpPr>
            <p:cNvPr id="9" name="Group 8">
              <a:extLst>
                <a:ext uri="{FF2B5EF4-FFF2-40B4-BE49-F238E27FC236}">
                  <a16:creationId xmlns:a16="http://schemas.microsoft.com/office/drawing/2014/main" id="{D03C3872-BF38-4AB1-B089-03191B160E1C}"/>
                </a:ext>
              </a:extLst>
            </p:cNvPr>
            <p:cNvGrpSpPr/>
            <p:nvPr/>
          </p:nvGrpSpPr>
          <p:grpSpPr>
            <a:xfrm>
              <a:off x="1047134" y="3573773"/>
              <a:ext cx="5255159" cy="1918961"/>
              <a:chOff x="789360" y="2853507"/>
              <a:chExt cx="3941369" cy="1207038"/>
            </a:xfrm>
          </p:grpSpPr>
          <p:sp>
            <p:nvSpPr>
              <p:cNvPr id="10" name="Rectangle 9">
                <a:extLst>
                  <a:ext uri="{FF2B5EF4-FFF2-40B4-BE49-F238E27FC236}">
                    <a16:creationId xmlns:a16="http://schemas.microsoft.com/office/drawing/2014/main" id="{80723671-1C4D-41FD-8827-C67E9EF4EF45}"/>
                  </a:ext>
                </a:extLst>
              </p:cNvPr>
              <p:cNvSpPr/>
              <p:nvPr/>
            </p:nvSpPr>
            <p:spPr>
              <a:xfrm>
                <a:off x="789360" y="2853507"/>
                <a:ext cx="3941369" cy="1207038"/>
              </a:xfrm>
              <a:prstGeom prst="rect">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endParaRPr>
              </a:p>
            </p:txBody>
          </p:sp>
          <p:sp>
            <p:nvSpPr>
              <p:cNvPr id="11" name="TextBox 10">
                <a:extLst>
                  <a:ext uri="{FF2B5EF4-FFF2-40B4-BE49-F238E27FC236}">
                    <a16:creationId xmlns:a16="http://schemas.microsoft.com/office/drawing/2014/main" id="{A56764D5-6687-40C8-BD7B-65CA3F3F7729}"/>
                  </a:ext>
                </a:extLst>
              </p:cNvPr>
              <p:cNvSpPr txBox="1"/>
              <p:nvPr/>
            </p:nvSpPr>
            <p:spPr>
              <a:xfrm>
                <a:off x="842241" y="2899005"/>
                <a:ext cx="3837616" cy="1126334"/>
              </a:xfrm>
              <a:prstGeom prst="rect">
                <a:avLst/>
              </a:prstGeom>
              <a:solidFill>
                <a:schemeClr val="bg1">
                  <a:lumMod val="95000"/>
                </a:schemeClr>
              </a:solidFill>
            </p:spPr>
            <p:txBody>
              <a:bodyPr wrap="square" lIns="384000" tIns="384000" rIns="384000" bIns="384000" rtlCol="0" anchor="ctr" anchorCtr="0">
                <a:noAutofit/>
              </a:bodyPr>
              <a:lstStyle/>
              <a:p>
                <a:r>
                  <a:rPr lang="en-GB" altLang="en-US" sz="2000" b="1">
                    <a:solidFill>
                      <a:schemeClr val="tx2"/>
                    </a:solidFill>
                    <a:latin typeface="Arial" panose="020B0604020202020204" pitchFamily="34" charset="0"/>
                  </a:rPr>
                  <a:t>Medium term</a:t>
                </a:r>
              </a:p>
              <a:p>
                <a:pPr marL="380990" lvl="1" indent="-380990">
                  <a:buClr>
                    <a:schemeClr val="tx2"/>
                  </a:buClr>
                  <a:buFont typeface="Wingdings" panose="05000000000000000000" pitchFamily="2" charset="2"/>
                  <a:buChar char="Ø"/>
                </a:pPr>
                <a:r>
                  <a:rPr lang="en-GB" altLang="en-US" sz="2000">
                    <a:solidFill>
                      <a:schemeClr val="tx1">
                        <a:lumMod val="50000"/>
                      </a:schemeClr>
                    </a:solidFill>
                    <a:latin typeface="Arial" panose="020B0604020202020204" pitchFamily="34" charset="0"/>
                    <a:cs typeface="Arial" panose="020B0604020202020204" pitchFamily="34" charset="0"/>
                  </a:rPr>
                  <a:t>6 - 10 years</a:t>
                </a:r>
              </a:p>
              <a:p>
                <a:pPr marL="380990" lvl="1" indent="-380990">
                  <a:buClr>
                    <a:schemeClr val="tx2"/>
                  </a:buClr>
                  <a:buFont typeface="Wingdings" panose="05000000000000000000" pitchFamily="2" charset="2"/>
                  <a:buChar char="Ø"/>
                </a:pPr>
                <a:r>
                  <a:rPr lang="en-GB" altLang="en-US" sz="2000">
                    <a:solidFill>
                      <a:schemeClr val="tx1">
                        <a:lumMod val="50000"/>
                      </a:schemeClr>
                    </a:solidFill>
                    <a:latin typeface="Arial" panose="020B0604020202020204" pitchFamily="34" charset="0"/>
                    <a:cs typeface="Arial" panose="020B0604020202020204" pitchFamily="34" charset="0"/>
                  </a:rPr>
                  <a:t>Inflation +</a:t>
                </a:r>
              </a:p>
              <a:p>
                <a:pPr marL="380990" lvl="1" indent="-380990">
                  <a:buClr>
                    <a:schemeClr val="tx2"/>
                  </a:buClr>
                  <a:buFont typeface="Wingdings" panose="05000000000000000000" pitchFamily="2" charset="2"/>
                  <a:buChar char="Ø"/>
                </a:pPr>
                <a:r>
                  <a:rPr lang="en-GB" altLang="en-US" sz="2000">
                    <a:solidFill>
                      <a:schemeClr val="tx1">
                        <a:lumMod val="50000"/>
                      </a:schemeClr>
                    </a:solidFill>
                    <a:latin typeface="Arial" panose="020B0604020202020204" pitchFamily="34" charset="0"/>
                    <a:cs typeface="Arial" panose="020B0604020202020204" pitchFamily="34" charset="0"/>
                  </a:rPr>
                  <a:t>Longer term aims/goals </a:t>
                </a:r>
              </a:p>
            </p:txBody>
          </p:sp>
        </p:grpSp>
        <p:grpSp>
          <p:nvGrpSpPr>
            <p:cNvPr id="12" name="Group 11">
              <a:extLst>
                <a:ext uri="{FF2B5EF4-FFF2-40B4-BE49-F238E27FC236}">
                  <a16:creationId xmlns:a16="http://schemas.microsoft.com/office/drawing/2014/main" id="{4746D5E9-A351-4D3F-8B74-B3F3DF9AD676}"/>
                </a:ext>
              </a:extLst>
            </p:cNvPr>
            <p:cNvGrpSpPr/>
            <p:nvPr/>
          </p:nvGrpSpPr>
          <p:grpSpPr>
            <a:xfrm>
              <a:off x="6493804" y="1197442"/>
              <a:ext cx="5255159" cy="1918961"/>
              <a:chOff x="4822486" y="1360470"/>
              <a:chExt cx="3941369" cy="1207038"/>
            </a:xfrm>
          </p:grpSpPr>
          <p:sp>
            <p:nvSpPr>
              <p:cNvPr id="13" name="Rectangle 12">
                <a:extLst>
                  <a:ext uri="{FF2B5EF4-FFF2-40B4-BE49-F238E27FC236}">
                    <a16:creationId xmlns:a16="http://schemas.microsoft.com/office/drawing/2014/main" id="{D2819CC5-1728-40BB-8EC1-07A339FF3846}"/>
                  </a:ext>
                </a:extLst>
              </p:cNvPr>
              <p:cNvSpPr/>
              <p:nvPr/>
            </p:nvSpPr>
            <p:spPr>
              <a:xfrm>
                <a:off x="4822486" y="1360470"/>
                <a:ext cx="3941369" cy="1207038"/>
              </a:xfrm>
              <a:prstGeom prst="rect">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endParaRPr>
              </a:p>
            </p:txBody>
          </p:sp>
          <p:sp>
            <p:nvSpPr>
              <p:cNvPr id="14" name="TextBox 13">
                <a:extLst>
                  <a:ext uri="{FF2B5EF4-FFF2-40B4-BE49-F238E27FC236}">
                    <a16:creationId xmlns:a16="http://schemas.microsoft.com/office/drawing/2014/main" id="{903D72D2-334E-4449-84C3-4F711AB42AC2}"/>
                  </a:ext>
                </a:extLst>
              </p:cNvPr>
              <p:cNvSpPr txBox="1"/>
              <p:nvPr/>
            </p:nvSpPr>
            <p:spPr>
              <a:xfrm>
                <a:off x="4874363" y="1394799"/>
                <a:ext cx="3837616" cy="1125784"/>
              </a:xfrm>
              <a:prstGeom prst="rect">
                <a:avLst/>
              </a:prstGeom>
              <a:solidFill>
                <a:schemeClr val="bg1">
                  <a:lumMod val="95000"/>
                </a:schemeClr>
              </a:solidFill>
            </p:spPr>
            <p:txBody>
              <a:bodyPr wrap="square" lIns="384000" tIns="384000" rIns="384000" bIns="384000" rtlCol="0" anchor="ctr" anchorCtr="0">
                <a:noAutofit/>
              </a:bodyPr>
              <a:lstStyle/>
              <a:p>
                <a:r>
                  <a:rPr lang="en-GB" altLang="en-US" sz="2000" b="1" dirty="0">
                    <a:solidFill>
                      <a:schemeClr val="tx2"/>
                    </a:solidFill>
                    <a:latin typeface="Arial" panose="020B0604020202020204" pitchFamily="34" charset="0"/>
                  </a:rPr>
                  <a:t>Short term</a:t>
                </a:r>
              </a:p>
              <a:p>
                <a:pPr marL="380990" lvl="1" indent="-380990">
                  <a:buClr>
                    <a:schemeClr val="tx2"/>
                  </a:buClr>
                  <a:buFont typeface="Wingdings" panose="05000000000000000000" pitchFamily="2" charset="2"/>
                  <a:buChar char="Ø"/>
                </a:pPr>
                <a:r>
                  <a:rPr lang="en-GB" altLang="en-US" sz="2000" dirty="0">
                    <a:solidFill>
                      <a:schemeClr val="tx1">
                        <a:lumMod val="50000"/>
                      </a:schemeClr>
                    </a:solidFill>
                    <a:latin typeface="Arial" panose="020B0604020202020204" pitchFamily="34" charset="0"/>
                    <a:cs typeface="Arial" panose="020B0604020202020204" pitchFamily="34" charset="0"/>
                  </a:rPr>
                  <a:t>1- 5 years </a:t>
                </a:r>
              </a:p>
              <a:p>
                <a:pPr marL="380990" lvl="1" indent="-380990">
                  <a:buClr>
                    <a:schemeClr val="tx2"/>
                  </a:buClr>
                  <a:buFont typeface="Wingdings" panose="05000000000000000000" pitchFamily="2" charset="2"/>
                  <a:buChar char="Ø"/>
                </a:pPr>
                <a:r>
                  <a:rPr lang="en-GB" altLang="en-US" sz="2000" dirty="0">
                    <a:solidFill>
                      <a:schemeClr val="tx1">
                        <a:lumMod val="50000"/>
                      </a:schemeClr>
                    </a:solidFill>
                    <a:latin typeface="Arial" panose="020B0604020202020204" pitchFamily="34" charset="0"/>
                    <a:cs typeface="Arial" panose="020B0604020202020204" pitchFamily="34" charset="0"/>
                  </a:rPr>
                  <a:t>E.g. savings for house deposit or making major purchase  </a:t>
                </a:r>
              </a:p>
              <a:p>
                <a:pPr marL="380990" lvl="1" indent="-380990">
                  <a:buClr>
                    <a:schemeClr val="tx2"/>
                  </a:buClr>
                  <a:buFont typeface="Wingdings" panose="05000000000000000000" pitchFamily="2" charset="2"/>
                  <a:buChar char="Ø"/>
                </a:pPr>
                <a:r>
                  <a:rPr lang="en-GB" altLang="en-US" sz="2000" dirty="0">
                    <a:solidFill>
                      <a:schemeClr val="tx1">
                        <a:lumMod val="50000"/>
                      </a:schemeClr>
                    </a:solidFill>
                    <a:latin typeface="Arial" panose="020B0604020202020204" pitchFamily="34" charset="0"/>
                    <a:cs typeface="Arial" panose="020B0604020202020204" pitchFamily="34" charset="0"/>
                  </a:rPr>
                  <a:t>Short term access or notice period</a:t>
                </a:r>
              </a:p>
            </p:txBody>
          </p:sp>
        </p:grpSp>
        <p:grpSp>
          <p:nvGrpSpPr>
            <p:cNvPr id="15" name="Group 14">
              <a:extLst>
                <a:ext uri="{FF2B5EF4-FFF2-40B4-BE49-F238E27FC236}">
                  <a16:creationId xmlns:a16="http://schemas.microsoft.com/office/drawing/2014/main" id="{E9A02DED-82B3-45F2-A021-0E4647BA4AF8}"/>
                </a:ext>
              </a:extLst>
            </p:cNvPr>
            <p:cNvGrpSpPr/>
            <p:nvPr/>
          </p:nvGrpSpPr>
          <p:grpSpPr>
            <a:xfrm>
              <a:off x="6493804" y="3573773"/>
              <a:ext cx="5255159" cy="1918961"/>
              <a:chOff x="4822486" y="2853507"/>
              <a:chExt cx="3941369" cy="1207038"/>
            </a:xfrm>
          </p:grpSpPr>
          <p:sp>
            <p:nvSpPr>
              <p:cNvPr id="16" name="Rectangle 15">
                <a:extLst>
                  <a:ext uri="{FF2B5EF4-FFF2-40B4-BE49-F238E27FC236}">
                    <a16:creationId xmlns:a16="http://schemas.microsoft.com/office/drawing/2014/main" id="{BD80A131-BE39-42B2-A31C-0E2568F18915}"/>
                  </a:ext>
                </a:extLst>
              </p:cNvPr>
              <p:cNvSpPr/>
              <p:nvPr/>
            </p:nvSpPr>
            <p:spPr>
              <a:xfrm>
                <a:off x="4822486" y="2853507"/>
                <a:ext cx="3941369" cy="1207038"/>
              </a:xfrm>
              <a:prstGeom prst="rect">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endParaRPr>
              </a:p>
            </p:txBody>
          </p:sp>
          <p:sp>
            <p:nvSpPr>
              <p:cNvPr id="17" name="TextBox 16">
                <a:extLst>
                  <a:ext uri="{FF2B5EF4-FFF2-40B4-BE49-F238E27FC236}">
                    <a16:creationId xmlns:a16="http://schemas.microsoft.com/office/drawing/2014/main" id="{64814FDB-1BA8-4A9B-B913-C14003428380}"/>
                  </a:ext>
                </a:extLst>
              </p:cNvPr>
              <p:cNvSpPr txBox="1"/>
              <p:nvPr/>
            </p:nvSpPr>
            <p:spPr>
              <a:xfrm>
                <a:off x="4874363" y="2899005"/>
                <a:ext cx="3837616" cy="1126334"/>
              </a:xfrm>
              <a:prstGeom prst="rect">
                <a:avLst/>
              </a:prstGeom>
              <a:solidFill>
                <a:schemeClr val="bg1">
                  <a:lumMod val="95000"/>
                </a:schemeClr>
              </a:solidFill>
            </p:spPr>
            <p:txBody>
              <a:bodyPr wrap="square" lIns="384000" tIns="384000" rIns="384000" bIns="384000" rtlCol="0" anchor="ctr" anchorCtr="0">
                <a:noAutofit/>
              </a:bodyPr>
              <a:lstStyle/>
              <a:p>
                <a:r>
                  <a:rPr lang="en-GB" altLang="en-US" sz="2000" b="1">
                    <a:solidFill>
                      <a:schemeClr val="tx2"/>
                    </a:solidFill>
                    <a:latin typeface="Arial" panose="020B0604020202020204" pitchFamily="34" charset="0"/>
                  </a:rPr>
                  <a:t>Long Term</a:t>
                </a:r>
              </a:p>
              <a:p>
                <a:pPr marL="380990" lvl="1" indent="-380990">
                  <a:buClr>
                    <a:schemeClr val="tx2"/>
                  </a:buClr>
                  <a:buFont typeface="Wingdings" panose="05000000000000000000" pitchFamily="2" charset="2"/>
                  <a:buChar char="Ø"/>
                </a:pPr>
                <a:r>
                  <a:rPr lang="en-GB" altLang="en-US" sz="2000">
                    <a:solidFill>
                      <a:schemeClr val="tx1">
                        <a:lumMod val="50000"/>
                      </a:schemeClr>
                    </a:solidFill>
                    <a:latin typeface="Arial" panose="020B0604020202020204" pitchFamily="34" charset="0"/>
                    <a:cs typeface="Arial" panose="020B0604020202020204" pitchFamily="34" charset="0"/>
                  </a:rPr>
                  <a:t>10 years plus</a:t>
                </a:r>
              </a:p>
              <a:p>
                <a:pPr marL="380990" lvl="1" indent="-380990">
                  <a:buClr>
                    <a:schemeClr val="tx2"/>
                  </a:buClr>
                  <a:buFont typeface="Wingdings" panose="05000000000000000000" pitchFamily="2" charset="2"/>
                  <a:buChar char="Ø"/>
                </a:pPr>
                <a:r>
                  <a:rPr lang="en-GB" altLang="en-US" sz="2000">
                    <a:solidFill>
                      <a:schemeClr val="tx1">
                        <a:lumMod val="50000"/>
                      </a:schemeClr>
                    </a:solidFill>
                    <a:latin typeface="Arial" panose="020B0604020202020204" pitchFamily="34" charset="0"/>
                    <a:cs typeface="Arial" panose="020B0604020202020204" pitchFamily="34" charset="0"/>
                  </a:rPr>
                  <a:t>Inflation +</a:t>
                </a:r>
              </a:p>
              <a:p>
                <a:pPr marL="380990" lvl="1" indent="-380990">
                  <a:buClr>
                    <a:schemeClr val="tx2"/>
                  </a:buClr>
                  <a:buFont typeface="Wingdings" panose="05000000000000000000" pitchFamily="2" charset="2"/>
                  <a:buChar char="Ø"/>
                </a:pPr>
                <a:r>
                  <a:rPr lang="en-GB" altLang="en-US" sz="2000">
                    <a:solidFill>
                      <a:schemeClr val="tx1">
                        <a:lumMod val="50000"/>
                      </a:schemeClr>
                    </a:solidFill>
                    <a:latin typeface="Arial" panose="020B0604020202020204" pitchFamily="34" charset="0"/>
                    <a:cs typeface="Arial" panose="020B0604020202020204" pitchFamily="34" charset="0"/>
                  </a:rPr>
                  <a:t>Longer term aims/goals </a:t>
                </a:r>
                <a:br>
                  <a:rPr lang="en-GB" altLang="en-US" sz="2000">
                    <a:solidFill>
                      <a:schemeClr val="tx1">
                        <a:lumMod val="50000"/>
                      </a:schemeClr>
                    </a:solidFill>
                    <a:latin typeface="Arial" panose="020B0604020202020204" pitchFamily="34" charset="0"/>
                    <a:cs typeface="Arial" panose="020B0604020202020204" pitchFamily="34" charset="0"/>
                  </a:rPr>
                </a:br>
                <a:r>
                  <a:rPr lang="en-GB" altLang="en-US" sz="2000">
                    <a:solidFill>
                      <a:schemeClr val="tx1">
                        <a:lumMod val="50000"/>
                      </a:schemeClr>
                    </a:solidFill>
                    <a:latin typeface="Arial" panose="020B0604020202020204" pitchFamily="34" charset="0"/>
                    <a:cs typeface="Arial" panose="020B0604020202020204" pitchFamily="34" charset="0"/>
                  </a:rPr>
                  <a:t>E.g. provision for retirement</a:t>
                </a:r>
              </a:p>
            </p:txBody>
          </p:sp>
        </p:grpSp>
      </p:grpSp>
      <p:sp>
        <p:nvSpPr>
          <p:cNvPr id="33794" name="Title 1"/>
          <p:cNvSpPr>
            <a:spLocks noGrp="1"/>
          </p:cNvSpPr>
          <p:nvPr>
            <p:ph type="title"/>
          </p:nvPr>
        </p:nvSpPr>
        <p:spPr/>
        <p:txBody>
          <a:bodyPr/>
          <a:lstStyle/>
          <a:p>
            <a:pPr eaLnBrk="1" hangingPunct="1"/>
            <a:r>
              <a:rPr lang="en-GB" altLang="en-US"/>
              <a:t>Four types of money  </a:t>
            </a:r>
          </a:p>
        </p:txBody>
      </p:sp>
    </p:spTree>
    <p:extLst>
      <p:ext uri="{BB962C8B-B14F-4D97-AF65-F5344CB8AC3E}">
        <p14:creationId xmlns:p14="http://schemas.microsoft.com/office/powerpoint/2010/main" val="87976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86E6-1C1D-2DCB-7151-39B80DCBA1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06E511-3035-FE96-0D5C-1C9D7C9056BA}"/>
              </a:ext>
            </a:extLst>
          </p:cNvPr>
          <p:cNvSpPr>
            <a:spLocks noGrp="1"/>
          </p:cNvSpPr>
          <p:nvPr>
            <p:ph type="title"/>
          </p:nvPr>
        </p:nvSpPr>
        <p:spPr/>
        <p:txBody>
          <a:bodyPr/>
          <a:lstStyle/>
          <a:p>
            <a:r>
              <a:rPr lang="en-GB" altLang="en-US" dirty="0"/>
              <a:t>Inflation; the enemy</a:t>
            </a:r>
            <a:endParaRPr lang="en-GB" dirty="0"/>
          </a:p>
        </p:txBody>
      </p:sp>
      <p:sp>
        <p:nvSpPr>
          <p:cNvPr id="3" name="Title 1">
            <a:extLst>
              <a:ext uri="{FF2B5EF4-FFF2-40B4-BE49-F238E27FC236}">
                <a16:creationId xmlns:a16="http://schemas.microsoft.com/office/drawing/2014/main" id="{A72C4CA5-540E-2BA5-43BA-64075C75A234}"/>
              </a:ext>
            </a:extLst>
          </p:cNvPr>
          <p:cNvSpPr txBox="1">
            <a:spLocks/>
          </p:cNvSpPr>
          <p:nvPr/>
        </p:nvSpPr>
        <p:spPr>
          <a:xfrm>
            <a:off x="947739" y="1118783"/>
            <a:ext cx="10727794" cy="2090084"/>
          </a:xfrm>
          <a:prstGeom prst="rect">
            <a:avLst/>
          </a:prstGeom>
        </p:spPr>
        <p:txBody>
          <a:bodyPr vert="horz" lIns="0" tIns="0" rIns="0" bIns="0" rtlCol="0" anchor="t" anchorCtr="0">
            <a:noAutofit/>
          </a:bodyPr>
          <a:lstStyle>
            <a:lvl1pPr algn="l" defTabSz="914377" rtl="0" eaLnBrk="1" latinLnBrk="0" hangingPunct="1">
              <a:lnSpc>
                <a:spcPct val="90000"/>
              </a:lnSpc>
              <a:spcBef>
                <a:spcPct val="0"/>
              </a:spcBef>
              <a:buNone/>
              <a:defRPr sz="2667" kern="1200">
                <a:solidFill>
                  <a:srgbClr val="0081C6"/>
                </a:solidFill>
                <a:latin typeface="Arial" panose="020B0604020202020204" pitchFamily="34" charset="0"/>
                <a:ea typeface="Open Sans" panose="020B0606030504020204" pitchFamily="34" charset="0"/>
                <a:cs typeface="Arial" panose="020B0604020202020204" pitchFamily="34" charset="0"/>
              </a:defRPr>
            </a:lvl1pPr>
          </a:lstStyle>
          <a:p>
            <a:r>
              <a:rPr lang="en-US" sz="1800" b="1" dirty="0">
                <a:solidFill>
                  <a:schemeClr val="tx1"/>
                </a:solidFill>
              </a:rPr>
              <a:t>A sustained increase over time in the overall prices of goods and services in an economy. </a:t>
            </a:r>
          </a:p>
          <a:p>
            <a:endParaRPr lang="en-US" sz="1800" dirty="0">
              <a:solidFill>
                <a:schemeClr val="tx1"/>
              </a:solidFill>
            </a:endParaRPr>
          </a:p>
          <a:p>
            <a:r>
              <a:rPr lang="en-US" sz="1800" dirty="0">
                <a:solidFill>
                  <a:schemeClr val="tx1"/>
                </a:solidFill>
              </a:rPr>
              <a:t>Usually expressed as a percentage (%) that shows the rate at which prices increase over time.</a:t>
            </a:r>
          </a:p>
          <a:p>
            <a:endParaRPr lang="en-US" sz="1800" dirty="0">
              <a:solidFill>
                <a:schemeClr val="tx1"/>
              </a:solidFill>
            </a:endParaRPr>
          </a:p>
          <a:p>
            <a:r>
              <a:rPr lang="en-US" sz="1800" b="1" dirty="0">
                <a:solidFill>
                  <a:schemeClr val="tx1"/>
                </a:solidFill>
              </a:rPr>
              <a:t>What does this mean for your retirement?</a:t>
            </a:r>
          </a:p>
          <a:p>
            <a:endParaRPr lang="en-US" sz="1800" b="1" dirty="0">
              <a:solidFill>
                <a:schemeClr val="tx1"/>
              </a:solidFill>
            </a:endParaRPr>
          </a:p>
          <a:p>
            <a:r>
              <a:rPr lang="en-US" sz="1800" dirty="0">
                <a:solidFill>
                  <a:schemeClr val="tx1"/>
                </a:solidFill>
              </a:rPr>
              <a:t>Inflation means that with the same amount of money, you will be able to afford less in the future. As a result, the higher rate of inflation, the less you’ll be able to afford.</a:t>
            </a:r>
          </a:p>
        </p:txBody>
      </p:sp>
      <p:grpSp>
        <p:nvGrpSpPr>
          <p:cNvPr id="11" name="Group 10">
            <a:extLst>
              <a:ext uri="{FF2B5EF4-FFF2-40B4-BE49-F238E27FC236}">
                <a16:creationId xmlns:a16="http://schemas.microsoft.com/office/drawing/2014/main" id="{70694E93-8A23-28FB-B42B-E58E9EA12455}"/>
              </a:ext>
            </a:extLst>
          </p:cNvPr>
          <p:cNvGrpSpPr/>
          <p:nvPr/>
        </p:nvGrpSpPr>
        <p:grpSpPr>
          <a:xfrm>
            <a:off x="273352" y="4516370"/>
            <a:ext cx="11942674" cy="1312600"/>
            <a:chOff x="273352" y="4394200"/>
            <a:chExt cx="11942674" cy="1312600"/>
          </a:xfrm>
        </p:grpSpPr>
        <p:sp>
          <p:nvSpPr>
            <p:cNvPr id="8" name="Rectangle 7">
              <a:extLst>
                <a:ext uri="{FF2B5EF4-FFF2-40B4-BE49-F238E27FC236}">
                  <a16:creationId xmlns:a16="http://schemas.microsoft.com/office/drawing/2014/main" id="{139667A2-0FDF-8227-40DD-40A7B1ABE821}"/>
                </a:ext>
              </a:extLst>
            </p:cNvPr>
            <p:cNvSpPr/>
            <p:nvPr/>
          </p:nvSpPr>
          <p:spPr>
            <a:xfrm>
              <a:off x="273352" y="4394200"/>
              <a:ext cx="11942674" cy="1312600"/>
            </a:xfrm>
            <a:prstGeom prst="rect">
              <a:avLst/>
            </a:prstGeom>
            <a:solidFill>
              <a:schemeClr val="tx2">
                <a:alpha val="90000"/>
              </a:schemeClr>
            </a:solidFill>
            <a:ln>
              <a:noFill/>
            </a:ln>
          </p:spPr>
          <p:txBody>
            <a:bodyPr wrap="none" tIns="396000" bIns="240000" anchor="ctr" anchorCtr="0">
              <a:noAutofit/>
            </a:bodyPr>
            <a:lstStyle/>
            <a:p>
              <a:pPr algn="ctr">
                <a:spcBef>
                  <a:spcPts val="1200"/>
                </a:spcBef>
                <a:spcAft>
                  <a:spcPts val="1800"/>
                </a:spcAft>
              </a:pPr>
              <a:r>
                <a:rPr lang="en-GB" sz="2000" dirty="0">
                  <a:solidFill>
                    <a:schemeClr val="bg1"/>
                  </a:solidFill>
                </a:rPr>
                <a:t>Inflation is taxation without legislation</a:t>
              </a:r>
            </a:p>
            <a:p>
              <a:pPr algn="ctr"/>
              <a:r>
                <a:rPr lang="en-GB" sz="1400" dirty="0">
                  <a:solidFill>
                    <a:schemeClr val="bg1"/>
                  </a:solidFill>
                </a:rPr>
                <a:t>Milton Friedman</a:t>
              </a:r>
            </a:p>
          </p:txBody>
        </p:sp>
        <p:sp>
          <p:nvSpPr>
            <p:cNvPr id="9" name="Right Triangle 8">
              <a:extLst>
                <a:ext uri="{FF2B5EF4-FFF2-40B4-BE49-F238E27FC236}">
                  <a16:creationId xmlns:a16="http://schemas.microsoft.com/office/drawing/2014/main" id="{F7F8F1CF-32E5-DF25-5B4F-BA09F60E667F}"/>
                </a:ext>
              </a:extLst>
            </p:cNvPr>
            <p:cNvSpPr/>
            <p:nvPr/>
          </p:nvSpPr>
          <p:spPr>
            <a:xfrm rot="5400000">
              <a:off x="3911599" y="4627166"/>
              <a:ext cx="169333" cy="16933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a:extLst>
                <a:ext uri="{FF2B5EF4-FFF2-40B4-BE49-F238E27FC236}">
                  <a16:creationId xmlns:a16="http://schemas.microsoft.com/office/drawing/2014/main" id="{1AE6C355-BAA7-E420-E6D4-710A31649ADA}"/>
                </a:ext>
              </a:extLst>
            </p:cNvPr>
            <p:cNvSpPr/>
            <p:nvPr/>
          </p:nvSpPr>
          <p:spPr>
            <a:xfrm rot="16200000">
              <a:off x="8381999" y="5029467"/>
              <a:ext cx="169333" cy="16933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Graphic 12">
            <a:extLst>
              <a:ext uri="{FF2B5EF4-FFF2-40B4-BE49-F238E27FC236}">
                <a16:creationId xmlns:a16="http://schemas.microsoft.com/office/drawing/2014/main" id="{2D4B4730-59EB-4499-EA1F-E87F219E0C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46967" y="3480274"/>
            <a:ext cx="809296" cy="651933"/>
          </a:xfrm>
          <a:prstGeom prst="rect">
            <a:avLst/>
          </a:prstGeom>
        </p:spPr>
      </p:pic>
      <p:pic>
        <p:nvPicPr>
          <p:cNvPr id="14" name="Graphic 13">
            <a:extLst>
              <a:ext uri="{FF2B5EF4-FFF2-40B4-BE49-F238E27FC236}">
                <a16:creationId xmlns:a16="http://schemas.microsoft.com/office/drawing/2014/main" id="{3A26D2AE-2450-4D96-5C30-ED1A9A6746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67058" y="3750989"/>
            <a:ext cx="473235" cy="381217"/>
          </a:xfrm>
          <a:prstGeom prst="rect">
            <a:avLst/>
          </a:prstGeom>
        </p:spPr>
      </p:pic>
      <p:pic>
        <p:nvPicPr>
          <p:cNvPr id="15" name="Graphic 14">
            <a:extLst>
              <a:ext uri="{FF2B5EF4-FFF2-40B4-BE49-F238E27FC236}">
                <a16:creationId xmlns:a16="http://schemas.microsoft.com/office/drawing/2014/main" id="{CC44B3E5-8EA0-D7F3-D430-2DB77A9721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730181" y="3480273"/>
            <a:ext cx="651933" cy="651933"/>
          </a:xfrm>
          <a:prstGeom prst="rect">
            <a:avLst/>
          </a:prstGeom>
        </p:spPr>
      </p:pic>
      <p:pic>
        <p:nvPicPr>
          <p:cNvPr id="16" name="Graphic 15">
            <a:extLst>
              <a:ext uri="{FF2B5EF4-FFF2-40B4-BE49-F238E27FC236}">
                <a16:creationId xmlns:a16="http://schemas.microsoft.com/office/drawing/2014/main" id="{6554AABE-9453-2765-D409-C5191457AA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617600" y="3750988"/>
            <a:ext cx="381217" cy="381217"/>
          </a:xfrm>
          <a:prstGeom prst="rect">
            <a:avLst/>
          </a:prstGeom>
        </p:spPr>
      </p:pic>
      <p:pic>
        <p:nvPicPr>
          <p:cNvPr id="17" name="Graphic 16">
            <a:extLst>
              <a:ext uri="{FF2B5EF4-FFF2-40B4-BE49-F238E27FC236}">
                <a16:creationId xmlns:a16="http://schemas.microsoft.com/office/drawing/2014/main" id="{DBA84815-4340-2585-9D76-4A5E81FF835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056032" y="3493312"/>
            <a:ext cx="651933" cy="625855"/>
          </a:xfrm>
          <a:prstGeom prst="rect">
            <a:avLst/>
          </a:prstGeom>
        </p:spPr>
      </p:pic>
      <p:pic>
        <p:nvPicPr>
          <p:cNvPr id="18" name="Graphic 17">
            <a:extLst>
              <a:ext uri="{FF2B5EF4-FFF2-40B4-BE49-F238E27FC236}">
                <a16:creationId xmlns:a16="http://schemas.microsoft.com/office/drawing/2014/main" id="{4C6DFB3B-E477-2604-24D9-5195F5EF3E2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8943451" y="3758612"/>
            <a:ext cx="381217" cy="365968"/>
          </a:xfrm>
          <a:prstGeom prst="rect">
            <a:avLst/>
          </a:prstGeom>
        </p:spPr>
      </p:pic>
      <p:sp>
        <p:nvSpPr>
          <p:cNvPr id="21" name="Arc 20">
            <a:extLst>
              <a:ext uri="{FF2B5EF4-FFF2-40B4-BE49-F238E27FC236}">
                <a16:creationId xmlns:a16="http://schemas.microsoft.com/office/drawing/2014/main" id="{FC4F9813-35B1-9A94-DFD3-548AACBDC24D}"/>
              </a:ext>
            </a:extLst>
          </p:cNvPr>
          <p:cNvSpPr/>
          <p:nvPr/>
        </p:nvSpPr>
        <p:spPr>
          <a:xfrm>
            <a:off x="3625098" y="3307598"/>
            <a:ext cx="666651" cy="666651"/>
          </a:xfrm>
          <a:prstGeom prst="arc">
            <a:avLst/>
          </a:prstGeom>
          <a:ln w="127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Arc 21">
            <a:extLst>
              <a:ext uri="{FF2B5EF4-FFF2-40B4-BE49-F238E27FC236}">
                <a16:creationId xmlns:a16="http://schemas.microsoft.com/office/drawing/2014/main" id="{E6B3A914-3A37-1B8F-A352-2905F24D43CC}"/>
              </a:ext>
            </a:extLst>
          </p:cNvPr>
          <p:cNvSpPr/>
          <p:nvPr/>
        </p:nvSpPr>
        <p:spPr>
          <a:xfrm>
            <a:off x="5980885" y="3307598"/>
            <a:ext cx="666651" cy="666651"/>
          </a:xfrm>
          <a:prstGeom prst="arc">
            <a:avLst/>
          </a:prstGeom>
          <a:ln w="127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Arc 22">
            <a:extLst>
              <a:ext uri="{FF2B5EF4-FFF2-40B4-BE49-F238E27FC236}">
                <a16:creationId xmlns:a16="http://schemas.microsoft.com/office/drawing/2014/main" id="{57F6B141-9777-9424-D5CC-4DD0E9C14C5D}"/>
              </a:ext>
            </a:extLst>
          </p:cNvPr>
          <p:cNvSpPr/>
          <p:nvPr/>
        </p:nvSpPr>
        <p:spPr>
          <a:xfrm>
            <a:off x="8312474" y="3307598"/>
            <a:ext cx="666651" cy="666651"/>
          </a:xfrm>
          <a:prstGeom prst="arc">
            <a:avLst/>
          </a:prstGeom>
          <a:ln w="127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42806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86E6-1C1D-2DCB-7151-39B80DCBA159}"/>
            </a:ext>
          </a:extLst>
        </p:cNvPr>
        <p:cNvGrpSpPr/>
        <p:nvPr/>
      </p:nvGrpSpPr>
      <p:grpSpPr>
        <a:xfrm>
          <a:off x="0" y="0"/>
          <a:ext cx="0" cy="0"/>
          <a:chOff x="0" y="0"/>
          <a:chExt cx="0" cy="0"/>
        </a:xfrm>
      </p:grpSpPr>
      <p:pic>
        <p:nvPicPr>
          <p:cNvPr id="7" name="Picture 6" descr="A white and grey background&#10;&#10;Description automatically generated">
            <a:extLst>
              <a:ext uri="{FF2B5EF4-FFF2-40B4-BE49-F238E27FC236}">
                <a16:creationId xmlns:a16="http://schemas.microsoft.com/office/drawing/2014/main" id="{6653855B-2D35-77C5-9EA0-2EB1EACC535B}"/>
              </a:ext>
            </a:extLst>
          </p:cNvPr>
          <p:cNvPicPr>
            <a:picLocks noChangeAspect="1"/>
          </p:cNvPicPr>
          <p:nvPr/>
        </p:nvPicPr>
        <p:blipFill rotWithShape="1">
          <a:blip r:embed="rId3">
            <a:extLst>
              <a:ext uri="{28A0092B-C50C-407E-A947-70E740481C1C}">
                <a14:useLocalDpi xmlns:a14="http://schemas.microsoft.com/office/drawing/2010/main" val="0"/>
              </a:ext>
            </a:extLst>
          </a:blip>
          <a:srcRect l="14157" t="77948" r="14819"/>
          <a:stretch/>
        </p:blipFill>
        <p:spPr>
          <a:xfrm>
            <a:off x="279143" y="2125133"/>
            <a:ext cx="11912857" cy="3698754"/>
          </a:xfrm>
          <a:prstGeom prst="rect">
            <a:avLst/>
          </a:prstGeom>
        </p:spPr>
      </p:pic>
      <p:sp>
        <p:nvSpPr>
          <p:cNvPr id="2" name="Title 1">
            <a:extLst>
              <a:ext uri="{FF2B5EF4-FFF2-40B4-BE49-F238E27FC236}">
                <a16:creationId xmlns:a16="http://schemas.microsoft.com/office/drawing/2014/main" id="{1406E511-3035-FE96-0D5C-1C9D7C9056BA}"/>
              </a:ext>
            </a:extLst>
          </p:cNvPr>
          <p:cNvSpPr>
            <a:spLocks noGrp="1"/>
          </p:cNvSpPr>
          <p:nvPr>
            <p:ph type="title"/>
          </p:nvPr>
        </p:nvSpPr>
        <p:spPr/>
        <p:txBody>
          <a:bodyPr/>
          <a:lstStyle/>
          <a:p>
            <a:r>
              <a:rPr lang="en-GB" altLang="en-US" dirty="0"/>
              <a:t>Inflation in the UK</a:t>
            </a:r>
            <a:endParaRPr lang="en-GB" dirty="0"/>
          </a:p>
        </p:txBody>
      </p:sp>
      <p:sp>
        <p:nvSpPr>
          <p:cNvPr id="3" name="Title 1">
            <a:extLst>
              <a:ext uri="{FF2B5EF4-FFF2-40B4-BE49-F238E27FC236}">
                <a16:creationId xmlns:a16="http://schemas.microsoft.com/office/drawing/2014/main" id="{A72C4CA5-540E-2BA5-43BA-64075C75A234}"/>
              </a:ext>
            </a:extLst>
          </p:cNvPr>
          <p:cNvSpPr txBox="1">
            <a:spLocks/>
          </p:cNvSpPr>
          <p:nvPr/>
        </p:nvSpPr>
        <p:spPr>
          <a:xfrm>
            <a:off x="947739" y="1118783"/>
            <a:ext cx="10795528" cy="915035"/>
          </a:xfrm>
          <a:prstGeom prst="rect">
            <a:avLst/>
          </a:prstGeom>
        </p:spPr>
        <p:txBody>
          <a:bodyPr vert="horz" lIns="0" tIns="0" rIns="0" bIns="0" rtlCol="0" anchor="t" anchorCtr="0">
            <a:noAutofit/>
          </a:bodyPr>
          <a:lstStyle>
            <a:lvl1pPr algn="l" defTabSz="914377" rtl="0" eaLnBrk="1" latinLnBrk="0" hangingPunct="1">
              <a:lnSpc>
                <a:spcPct val="90000"/>
              </a:lnSpc>
              <a:spcBef>
                <a:spcPct val="0"/>
              </a:spcBef>
              <a:buNone/>
              <a:defRPr sz="2667" kern="1200">
                <a:solidFill>
                  <a:srgbClr val="0081C6"/>
                </a:solidFill>
                <a:latin typeface="Arial" panose="020B0604020202020204" pitchFamily="34" charset="0"/>
                <a:ea typeface="Open Sans" panose="020B0606030504020204" pitchFamily="34" charset="0"/>
                <a:cs typeface="Arial" panose="020B0604020202020204" pitchFamily="34" charset="0"/>
              </a:defRPr>
            </a:lvl1pPr>
          </a:lstStyle>
          <a:p>
            <a:pPr>
              <a:spcAft>
                <a:spcPts val="1200"/>
              </a:spcAft>
            </a:pPr>
            <a:r>
              <a:rPr lang="en-US" sz="1800" b="1" dirty="0">
                <a:solidFill>
                  <a:schemeClr val="tx1"/>
                </a:solidFill>
              </a:rPr>
              <a:t>We’ve seen sharp rises in inflation in the UK in the past few years, especially during 2021-2022.</a:t>
            </a:r>
          </a:p>
          <a:p>
            <a:r>
              <a:rPr lang="en-US" sz="1800" dirty="0">
                <a:solidFill>
                  <a:schemeClr val="tx1"/>
                </a:solidFill>
              </a:rPr>
              <a:t>Inflation can change a lot, meaning that it’s important to protect the value of your money and secure your financial future.</a:t>
            </a:r>
          </a:p>
        </p:txBody>
      </p:sp>
      <p:sp>
        <p:nvSpPr>
          <p:cNvPr id="4" name="Title 1">
            <a:extLst>
              <a:ext uri="{FF2B5EF4-FFF2-40B4-BE49-F238E27FC236}">
                <a16:creationId xmlns:a16="http://schemas.microsoft.com/office/drawing/2014/main" id="{6AB44BF3-DA3C-3847-047A-C620BB26597E}"/>
              </a:ext>
            </a:extLst>
          </p:cNvPr>
          <p:cNvSpPr txBox="1">
            <a:spLocks/>
          </p:cNvSpPr>
          <p:nvPr/>
        </p:nvSpPr>
        <p:spPr>
          <a:xfrm>
            <a:off x="947739" y="6280859"/>
            <a:ext cx="7492717" cy="253991"/>
          </a:xfrm>
          <a:prstGeom prst="rect">
            <a:avLst/>
          </a:prstGeom>
        </p:spPr>
        <p:txBody>
          <a:bodyPr vert="horz" lIns="0" tIns="0" rIns="0" bIns="0" rtlCol="0" anchor="b" anchorCtr="0">
            <a:noAutofit/>
          </a:bodyPr>
          <a:lstStyle>
            <a:lvl1pPr algn="l" defTabSz="914377" rtl="0" eaLnBrk="1" latinLnBrk="0" hangingPunct="1">
              <a:lnSpc>
                <a:spcPct val="90000"/>
              </a:lnSpc>
              <a:spcBef>
                <a:spcPct val="0"/>
              </a:spcBef>
              <a:buNone/>
              <a:defRPr sz="2667" kern="1200">
                <a:solidFill>
                  <a:srgbClr val="0081C6"/>
                </a:solidFill>
                <a:latin typeface="Arial" panose="020B0604020202020204" pitchFamily="34" charset="0"/>
                <a:ea typeface="Open Sans" panose="020B0606030504020204" pitchFamily="34" charset="0"/>
                <a:cs typeface="Arial" panose="020B0604020202020204" pitchFamily="34" charset="0"/>
              </a:defRPr>
            </a:lvl1pPr>
          </a:lstStyle>
          <a:p>
            <a:pPr defTabSz="914354">
              <a:defRPr/>
            </a:pPr>
            <a:r>
              <a:rPr lang="en-GB" altLang="en-US" sz="1200" dirty="0">
                <a:solidFill>
                  <a:srgbClr val="000000"/>
                </a:solidFill>
              </a:rPr>
              <a:t>Source: ONS, CPI annual inflation 20/03/24</a:t>
            </a:r>
          </a:p>
        </p:txBody>
      </p:sp>
      <p:pic>
        <p:nvPicPr>
          <p:cNvPr id="5" name="Picture 4">
            <a:extLst>
              <a:ext uri="{FF2B5EF4-FFF2-40B4-BE49-F238E27FC236}">
                <a16:creationId xmlns:a16="http://schemas.microsoft.com/office/drawing/2014/main" id="{F89844B1-580E-0849-0C26-48F7F2D2EE7A}"/>
              </a:ext>
            </a:extLst>
          </p:cNvPr>
          <p:cNvPicPr>
            <a:picLocks noChangeAspect="1"/>
          </p:cNvPicPr>
          <p:nvPr/>
        </p:nvPicPr>
        <p:blipFill rotWithShape="1">
          <a:blip r:embed="rId4"/>
          <a:srcRect l="13486" t="34413" r="15872" b="16350"/>
          <a:stretch/>
        </p:blipFill>
        <p:spPr>
          <a:xfrm>
            <a:off x="947739" y="2103349"/>
            <a:ext cx="9489802" cy="3720538"/>
          </a:xfrm>
          <a:prstGeom prst="rect">
            <a:avLst/>
          </a:prstGeom>
        </p:spPr>
      </p:pic>
      <p:sp>
        <p:nvSpPr>
          <p:cNvPr id="18" name="TextBox 17">
            <a:extLst>
              <a:ext uri="{FF2B5EF4-FFF2-40B4-BE49-F238E27FC236}">
                <a16:creationId xmlns:a16="http://schemas.microsoft.com/office/drawing/2014/main" id="{B93D5CFD-4D4A-CFB3-010C-5AC8E614C1AA}"/>
              </a:ext>
            </a:extLst>
          </p:cNvPr>
          <p:cNvSpPr txBox="1"/>
          <p:nvPr/>
        </p:nvSpPr>
        <p:spPr>
          <a:xfrm>
            <a:off x="9436738" y="2398058"/>
            <a:ext cx="2455226" cy="1132957"/>
          </a:xfrm>
          <a:prstGeom prst="rect">
            <a:avLst/>
          </a:prstGeom>
          <a:solidFill>
            <a:schemeClr val="bg2"/>
          </a:solidFill>
        </p:spPr>
        <p:txBody>
          <a:bodyPr wrap="square" lIns="180000" tIns="180000" rIns="180000" bIns="180000" rtlCol="0">
            <a:spAutoFit/>
          </a:bodyPr>
          <a:lstStyle/>
          <a:p>
            <a:r>
              <a:rPr lang="en-US" sz="1000" b="1" dirty="0">
                <a:solidFill>
                  <a:schemeClr val="bg1"/>
                </a:solidFill>
              </a:rPr>
              <a:t>Consumer Price Index</a:t>
            </a:r>
          </a:p>
          <a:p>
            <a:r>
              <a:rPr lang="en-US" sz="1000" dirty="0">
                <a:solidFill>
                  <a:schemeClr val="bg1"/>
                </a:solidFill>
              </a:rPr>
              <a:t>Below is the Consumer price index, showing the percentage annual change in the price of typical goods that you might buy every day.</a:t>
            </a:r>
          </a:p>
        </p:txBody>
      </p:sp>
    </p:spTree>
    <p:extLst>
      <p:ext uri="{BB962C8B-B14F-4D97-AF65-F5344CB8AC3E}">
        <p14:creationId xmlns:p14="http://schemas.microsoft.com/office/powerpoint/2010/main" val="266494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86E6-1C1D-2DCB-7151-39B80DCBA1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06E511-3035-FE96-0D5C-1C9D7C9056BA}"/>
              </a:ext>
            </a:extLst>
          </p:cNvPr>
          <p:cNvSpPr>
            <a:spLocks noGrp="1"/>
          </p:cNvSpPr>
          <p:nvPr>
            <p:ph type="title"/>
          </p:nvPr>
        </p:nvSpPr>
        <p:spPr/>
        <p:txBody>
          <a:bodyPr/>
          <a:lstStyle/>
          <a:p>
            <a:r>
              <a:rPr lang="en-GB" dirty="0"/>
              <a:t>How we can help at every stage of your financial life</a:t>
            </a:r>
          </a:p>
        </p:txBody>
      </p:sp>
      <p:pic>
        <p:nvPicPr>
          <p:cNvPr id="8" name="Picture 7" descr="A green line with images of people&#10;&#10;Description automatically generated">
            <a:extLst>
              <a:ext uri="{FF2B5EF4-FFF2-40B4-BE49-F238E27FC236}">
                <a16:creationId xmlns:a16="http://schemas.microsoft.com/office/drawing/2014/main" id="{445EB2A2-C832-5CE5-E36D-09EB49C57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36" y="-141231"/>
            <a:ext cx="11799374" cy="6630604"/>
          </a:xfrm>
          <a:prstGeom prst="rect">
            <a:avLst/>
          </a:prstGeom>
        </p:spPr>
      </p:pic>
      <p:sp>
        <p:nvSpPr>
          <p:cNvPr id="9" name="TextBox 8">
            <a:extLst>
              <a:ext uri="{FF2B5EF4-FFF2-40B4-BE49-F238E27FC236}">
                <a16:creationId xmlns:a16="http://schemas.microsoft.com/office/drawing/2014/main" id="{F050C466-1FA3-E5B2-4772-412F93C2E545}"/>
              </a:ext>
            </a:extLst>
          </p:cNvPr>
          <p:cNvSpPr txBox="1"/>
          <p:nvPr/>
        </p:nvSpPr>
        <p:spPr>
          <a:xfrm>
            <a:off x="1099334" y="5116530"/>
            <a:ext cx="996593" cy="461665"/>
          </a:xfrm>
          <a:prstGeom prst="rect">
            <a:avLst/>
          </a:prstGeom>
          <a:noFill/>
        </p:spPr>
        <p:txBody>
          <a:bodyPr wrap="square" lIns="0" tIns="0" rIns="0" bIns="0" rtlCol="0">
            <a:spAutoFit/>
          </a:bodyPr>
          <a:lstStyle/>
          <a:p>
            <a:pPr algn="ctr"/>
            <a:r>
              <a:rPr lang="en-GB" sz="1000" dirty="0"/>
              <a:t>Student loans, lifestyle needs</a:t>
            </a:r>
          </a:p>
          <a:p>
            <a:pPr algn="ctr"/>
            <a:endParaRPr lang="en-GB" sz="1000" dirty="0"/>
          </a:p>
        </p:txBody>
      </p:sp>
      <p:sp>
        <p:nvSpPr>
          <p:cNvPr id="10" name="TextBox 9">
            <a:extLst>
              <a:ext uri="{FF2B5EF4-FFF2-40B4-BE49-F238E27FC236}">
                <a16:creationId xmlns:a16="http://schemas.microsoft.com/office/drawing/2014/main" id="{D4C7F70D-6F85-BBF6-5DCA-BF8BE13A9B55}"/>
              </a:ext>
            </a:extLst>
          </p:cNvPr>
          <p:cNvSpPr txBox="1"/>
          <p:nvPr/>
        </p:nvSpPr>
        <p:spPr>
          <a:xfrm>
            <a:off x="2619910" y="4423224"/>
            <a:ext cx="1119883" cy="307777"/>
          </a:xfrm>
          <a:prstGeom prst="rect">
            <a:avLst/>
          </a:prstGeom>
          <a:noFill/>
        </p:spPr>
        <p:txBody>
          <a:bodyPr wrap="square" lIns="0" tIns="0" rIns="0" bIns="0" rtlCol="0">
            <a:spAutoFit/>
          </a:bodyPr>
          <a:lstStyle/>
          <a:p>
            <a:pPr algn="ctr"/>
            <a:r>
              <a:rPr lang="en-GB" sz="1000" dirty="0"/>
              <a:t>Home purchase,</a:t>
            </a:r>
            <a:br>
              <a:rPr lang="en-GB" sz="1000" dirty="0"/>
            </a:br>
            <a:r>
              <a:rPr lang="en-GB" sz="1000" dirty="0"/>
              <a:t>marriage, children</a:t>
            </a:r>
          </a:p>
        </p:txBody>
      </p:sp>
      <p:sp>
        <p:nvSpPr>
          <p:cNvPr id="12" name="TextBox 11">
            <a:extLst>
              <a:ext uri="{FF2B5EF4-FFF2-40B4-BE49-F238E27FC236}">
                <a16:creationId xmlns:a16="http://schemas.microsoft.com/office/drawing/2014/main" id="{774B6AE8-4FCA-8AD1-441B-405305D933D9}"/>
              </a:ext>
            </a:extLst>
          </p:cNvPr>
          <p:cNvSpPr txBox="1"/>
          <p:nvPr/>
        </p:nvSpPr>
        <p:spPr>
          <a:xfrm>
            <a:off x="4191857" y="3226972"/>
            <a:ext cx="1083192" cy="461665"/>
          </a:xfrm>
          <a:prstGeom prst="rect">
            <a:avLst/>
          </a:prstGeom>
          <a:noFill/>
        </p:spPr>
        <p:txBody>
          <a:bodyPr wrap="square" lIns="0" tIns="0" rIns="0" bIns="0" rtlCol="0">
            <a:spAutoFit/>
          </a:bodyPr>
          <a:lstStyle/>
          <a:p>
            <a:pPr algn="ctr"/>
            <a:r>
              <a:rPr lang="en-GB" sz="1000" dirty="0"/>
              <a:t>Promotion, higher salary, receive a windfall </a:t>
            </a:r>
          </a:p>
        </p:txBody>
      </p:sp>
      <p:sp>
        <p:nvSpPr>
          <p:cNvPr id="13" name="TextBox 12">
            <a:extLst>
              <a:ext uri="{FF2B5EF4-FFF2-40B4-BE49-F238E27FC236}">
                <a16:creationId xmlns:a16="http://schemas.microsoft.com/office/drawing/2014/main" id="{C80121F2-C717-862B-7440-72BEDEB3D482}"/>
              </a:ext>
            </a:extLst>
          </p:cNvPr>
          <p:cNvSpPr txBox="1"/>
          <p:nvPr/>
        </p:nvSpPr>
        <p:spPr>
          <a:xfrm>
            <a:off x="5346968" y="2339852"/>
            <a:ext cx="1249041" cy="307777"/>
          </a:xfrm>
          <a:prstGeom prst="rect">
            <a:avLst/>
          </a:prstGeom>
          <a:noFill/>
        </p:spPr>
        <p:txBody>
          <a:bodyPr wrap="square" lIns="0" tIns="0" rIns="0" bIns="0" rtlCol="0">
            <a:spAutoFit/>
          </a:bodyPr>
          <a:lstStyle/>
          <a:p>
            <a:pPr algn="ctr"/>
            <a:r>
              <a:rPr lang="en-GB" sz="1000" dirty="0"/>
              <a:t>Inheritance planning, </a:t>
            </a:r>
          </a:p>
          <a:p>
            <a:pPr algn="ctr"/>
            <a:r>
              <a:rPr lang="en-GB" sz="1000" dirty="0"/>
              <a:t>school fees</a:t>
            </a:r>
          </a:p>
        </p:txBody>
      </p:sp>
      <p:sp>
        <p:nvSpPr>
          <p:cNvPr id="14" name="TextBox 13">
            <a:extLst>
              <a:ext uri="{FF2B5EF4-FFF2-40B4-BE49-F238E27FC236}">
                <a16:creationId xmlns:a16="http://schemas.microsoft.com/office/drawing/2014/main" id="{53A34B1C-B02B-EA75-4A01-EEAEB14D817E}"/>
              </a:ext>
            </a:extLst>
          </p:cNvPr>
          <p:cNvSpPr txBox="1"/>
          <p:nvPr/>
        </p:nvSpPr>
        <p:spPr>
          <a:xfrm>
            <a:off x="7046609" y="2103950"/>
            <a:ext cx="657546" cy="461665"/>
          </a:xfrm>
          <a:prstGeom prst="rect">
            <a:avLst/>
          </a:prstGeom>
          <a:noFill/>
        </p:spPr>
        <p:txBody>
          <a:bodyPr wrap="square" lIns="0" tIns="0" rIns="0" bIns="0" rtlCol="0">
            <a:spAutoFit/>
          </a:bodyPr>
          <a:lstStyle/>
          <a:p>
            <a:pPr marR="0" algn="ctr" rtl="0"/>
            <a:r>
              <a:rPr lang="en-GB" sz="1000" dirty="0"/>
              <a:t>Phased retirement</a:t>
            </a:r>
          </a:p>
          <a:p>
            <a:pPr algn="ctr"/>
            <a:endParaRPr lang="en-GB" sz="1000" dirty="0"/>
          </a:p>
        </p:txBody>
      </p:sp>
      <p:sp>
        <p:nvSpPr>
          <p:cNvPr id="15" name="TextBox 14">
            <a:extLst>
              <a:ext uri="{FF2B5EF4-FFF2-40B4-BE49-F238E27FC236}">
                <a16:creationId xmlns:a16="http://schemas.microsoft.com/office/drawing/2014/main" id="{38E75195-4A77-43C9-02C8-202C136D7B4A}"/>
              </a:ext>
            </a:extLst>
          </p:cNvPr>
          <p:cNvSpPr txBox="1"/>
          <p:nvPr/>
        </p:nvSpPr>
        <p:spPr>
          <a:xfrm>
            <a:off x="8530492" y="3096989"/>
            <a:ext cx="942279" cy="461665"/>
          </a:xfrm>
          <a:prstGeom prst="rect">
            <a:avLst/>
          </a:prstGeom>
          <a:noFill/>
        </p:spPr>
        <p:txBody>
          <a:bodyPr wrap="square" lIns="0" tIns="0" rIns="0" bIns="0" rtlCol="0">
            <a:spAutoFit/>
          </a:bodyPr>
          <a:lstStyle/>
          <a:p>
            <a:pPr marR="0" algn="ctr" rtl="0"/>
            <a:r>
              <a:rPr lang="en-GB" sz="1000" dirty="0"/>
              <a:t>Full retirement, downsizing</a:t>
            </a:r>
          </a:p>
          <a:p>
            <a:pPr algn="ctr"/>
            <a:endParaRPr lang="en-GB" sz="1000" dirty="0"/>
          </a:p>
        </p:txBody>
      </p:sp>
      <p:sp>
        <p:nvSpPr>
          <p:cNvPr id="16" name="TextBox 15">
            <a:extLst>
              <a:ext uri="{FF2B5EF4-FFF2-40B4-BE49-F238E27FC236}">
                <a16:creationId xmlns:a16="http://schemas.microsoft.com/office/drawing/2014/main" id="{C54C365F-05B7-083C-71D7-34B3DFD881B4}"/>
              </a:ext>
            </a:extLst>
          </p:cNvPr>
          <p:cNvSpPr txBox="1"/>
          <p:nvPr/>
        </p:nvSpPr>
        <p:spPr>
          <a:xfrm>
            <a:off x="9986178" y="4274452"/>
            <a:ext cx="924977" cy="307777"/>
          </a:xfrm>
          <a:prstGeom prst="rect">
            <a:avLst/>
          </a:prstGeom>
          <a:noFill/>
        </p:spPr>
        <p:txBody>
          <a:bodyPr wrap="square" lIns="0" tIns="0" rIns="0" bIns="0" rtlCol="0">
            <a:spAutoFit/>
          </a:bodyPr>
          <a:lstStyle/>
          <a:p>
            <a:pPr marR="0" algn="ctr" rtl="0"/>
            <a:r>
              <a:rPr lang="en-GB" sz="1000" dirty="0"/>
              <a:t>Long-term care, bequests</a:t>
            </a:r>
          </a:p>
        </p:txBody>
      </p:sp>
    </p:spTree>
    <p:extLst>
      <p:ext uri="{BB962C8B-B14F-4D97-AF65-F5344CB8AC3E}">
        <p14:creationId xmlns:p14="http://schemas.microsoft.com/office/powerpoint/2010/main" val="169663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
                                        <p:tgtEl>
                                          <p:spTgt spid="10"/>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50"/>
                                        <p:tgtEl>
                                          <p:spTgt spid="13"/>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childTnLst>
                          </p:cTn>
                        </p:par>
                        <p:par>
                          <p:cTn id="28" fill="hold">
                            <p:stCondLst>
                              <p:cond delay="175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86E6-1C1D-2DCB-7151-39B80DCBA159}"/>
            </a:ext>
          </a:extLst>
        </p:cNvPr>
        <p:cNvGrpSpPr/>
        <p:nvPr/>
      </p:nvGrpSpPr>
      <p:grpSpPr>
        <a:xfrm>
          <a:off x="0" y="0"/>
          <a:ext cx="0" cy="0"/>
          <a:chOff x="0" y="0"/>
          <a:chExt cx="0" cy="0"/>
        </a:xfrm>
      </p:grpSpPr>
      <p:pic>
        <p:nvPicPr>
          <p:cNvPr id="7" name="Picture 6" descr="A white and grey background&#10;&#10;Description automatically generated">
            <a:extLst>
              <a:ext uri="{FF2B5EF4-FFF2-40B4-BE49-F238E27FC236}">
                <a16:creationId xmlns:a16="http://schemas.microsoft.com/office/drawing/2014/main" id="{6653855B-2D35-77C5-9EA0-2EB1EACC535B}"/>
              </a:ext>
            </a:extLst>
          </p:cNvPr>
          <p:cNvPicPr>
            <a:picLocks noChangeAspect="1"/>
          </p:cNvPicPr>
          <p:nvPr/>
        </p:nvPicPr>
        <p:blipFill rotWithShape="1">
          <a:blip r:embed="rId3">
            <a:extLst>
              <a:ext uri="{28A0092B-C50C-407E-A947-70E740481C1C}">
                <a14:useLocalDpi xmlns:a14="http://schemas.microsoft.com/office/drawing/2010/main" val="0"/>
              </a:ext>
            </a:extLst>
          </a:blip>
          <a:srcRect l="14157" t="76349" r="14819"/>
          <a:stretch/>
        </p:blipFill>
        <p:spPr>
          <a:xfrm>
            <a:off x="279143" y="1856923"/>
            <a:ext cx="11912857" cy="3966964"/>
          </a:xfrm>
          <a:prstGeom prst="rect">
            <a:avLst/>
          </a:prstGeom>
        </p:spPr>
      </p:pic>
      <p:sp>
        <p:nvSpPr>
          <p:cNvPr id="2" name="Title 1">
            <a:extLst>
              <a:ext uri="{FF2B5EF4-FFF2-40B4-BE49-F238E27FC236}">
                <a16:creationId xmlns:a16="http://schemas.microsoft.com/office/drawing/2014/main" id="{1406E511-3035-FE96-0D5C-1C9D7C9056BA}"/>
              </a:ext>
            </a:extLst>
          </p:cNvPr>
          <p:cNvSpPr>
            <a:spLocks noGrp="1"/>
          </p:cNvSpPr>
          <p:nvPr>
            <p:ph type="title"/>
          </p:nvPr>
        </p:nvSpPr>
        <p:spPr/>
        <p:txBody>
          <a:bodyPr/>
          <a:lstStyle/>
          <a:p>
            <a:r>
              <a:rPr lang="en-GB" dirty="0"/>
              <a:t>The real effect on your money</a:t>
            </a:r>
          </a:p>
        </p:txBody>
      </p:sp>
      <p:sp>
        <p:nvSpPr>
          <p:cNvPr id="3" name="Title 1">
            <a:extLst>
              <a:ext uri="{FF2B5EF4-FFF2-40B4-BE49-F238E27FC236}">
                <a16:creationId xmlns:a16="http://schemas.microsoft.com/office/drawing/2014/main" id="{A72C4CA5-540E-2BA5-43BA-64075C75A234}"/>
              </a:ext>
            </a:extLst>
          </p:cNvPr>
          <p:cNvSpPr txBox="1">
            <a:spLocks/>
          </p:cNvSpPr>
          <p:nvPr/>
        </p:nvSpPr>
        <p:spPr>
          <a:xfrm>
            <a:off x="947739" y="1084908"/>
            <a:ext cx="10249567" cy="625359"/>
          </a:xfrm>
          <a:prstGeom prst="rect">
            <a:avLst/>
          </a:prstGeom>
        </p:spPr>
        <p:txBody>
          <a:bodyPr vert="horz" lIns="0" tIns="0" rIns="0" bIns="0" rtlCol="0" anchor="t" anchorCtr="0">
            <a:noAutofit/>
          </a:bodyPr>
          <a:lstStyle>
            <a:lvl1pPr algn="l" defTabSz="914377" rtl="0" eaLnBrk="1" latinLnBrk="0" hangingPunct="1">
              <a:lnSpc>
                <a:spcPct val="90000"/>
              </a:lnSpc>
              <a:spcBef>
                <a:spcPct val="0"/>
              </a:spcBef>
              <a:buNone/>
              <a:defRPr sz="2667" kern="1200">
                <a:solidFill>
                  <a:srgbClr val="0081C6"/>
                </a:solidFill>
                <a:latin typeface="Arial" panose="020B0604020202020204" pitchFamily="34" charset="0"/>
                <a:ea typeface="Open Sans" panose="020B0606030504020204" pitchFamily="34" charset="0"/>
                <a:cs typeface="Arial" panose="020B0604020202020204" pitchFamily="34" charset="0"/>
              </a:defRPr>
            </a:lvl1pPr>
          </a:lstStyle>
          <a:p>
            <a:pPr defTabSz="914377">
              <a:spcAft>
                <a:spcPts val="600"/>
              </a:spcAft>
              <a:defRPr/>
            </a:pPr>
            <a:r>
              <a:rPr lang="en-GB" sz="1800" b="1" dirty="0">
                <a:solidFill>
                  <a:srgbClr val="000000"/>
                </a:solidFill>
                <a:latin typeface="Arial" panose="020B0604020202020204"/>
              </a:rPr>
              <a:t>The higher the rate of inflation the less your money in the bank can buy.</a:t>
            </a:r>
          </a:p>
          <a:p>
            <a:pPr defTabSz="914377">
              <a:defRPr/>
            </a:pPr>
            <a:r>
              <a:rPr lang="en-GB" sz="1800" dirty="0">
                <a:solidFill>
                  <a:srgbClr val="000000"/>
                </a:solidFill>
                <a:latin typeface="Arial" panose="020B0604020202020204"/>
              </a:rPr>
              <a:t>The higher the inflation rate, the less the same amount of money can buy in the future.</a:t>
            </a:r>
          </a:p>
        </p:txBody>
      </p:sp>
      <p:sp>
        <p:nvSpPr>
          <p:cNvPr id="4" name="Title 1">
            <a:extLst>
              <a:ext uri="{FF2B5EF4-FFF2-40B4-BE49-F238E27FC236}">
                <a16:creationId xmlns:a16="http://schemas.microsoft.com/office/drawing/2014/main" id="{6AB44BF3-DA3C-3847-047A-C620BB26597E}"/>
              </a:ext>
            </a:extLst>
          </p:cNvPr>
          <p:cNvSpPr txBox="1">
            <a:spLocks/>
          </p:cNvSpPr>
          <p:nvPr/>
        </p:nvSpPr>
        <p:spPr>
          <a:xfrm>
            <a:off x="947739" y="6280859"/>
            <a:ext cx="7492717" cy="253991"/>
          </a:xfrm>
          <a:prstGeom prst="rect">
            <a:avLst/>
          </a:prstGeom>
        </p:spPr>
        <p:txBody>
          <a:bodyPr vert="horz" lIns="0" tIns="0" rIns="0" bIns="0" rtlCol="0" anchor="b" anchorCtr="0">
            <a:noAutofit/>
          </a:bodyPr>
          <a:lstStyle>
            <a:lvl1pPr algn="l" defTabSz="914377" rtl="0" eaLnBrk="1" latinLnBrk="0" hangingPunct="1">
              <a:lnSpc>
                <a:spcPct val="90000"/>
              </a:lnSpc>
              <a:spcBef>
                <a:spcPct val="0"/>
              </a:spcBef>
              <a:buNone/>
              <a:defRPr sz="2667" kern="1200">
                <a:solidFill>
                  <a:srgbClr val="0081C6"/>
                </a:solidFill>
                <a:latin typeface="Arial" panose="020B0604020202020204" pitchFamily="34" charset="0"/>
                <a:ea typeface="Open Sans" panose="020B0606030504020204" pitchFamily="34" charset="0"/>
                <a:cs typeface="Arial" panose="020B0604020202020204" pitchFamily="34" charset="0"/>
              </a:defRPr>
            </a:lvl1pPr>
          </a:lstStyle>
          <a:p>
            <a:pPr defTabSz="914377">
              <a:defRPr/>
            </a:pPr>
            <a:r>
              <a:rPr lang="en-GB" sz="1200" dirty="0">
                <a:solidFill>
                  <a:srgbClr val="000000"/>
                </a:solidFill>
                <a:latin typeface="Arial" panose="020B0604020202020204"/>
              </a:rPr>
              <a:t>Source: Quilter Investors as at 30 June 2022. The information is provided for demonstrative purposes and does not represent the past performance of any particular investment</a:t>
            </a:r>
          </a:p>
        </p:txBody>
      </p:sp>
      <p:pic>
        <p:nvPicPr>
          <p:cNvPr id="11" name="Graphic 10">
            <a:extLst>
              <a:ext uri="{FF2B5EF4-FFF2-40B4-BE49-F238E27FC236}">
                <a16:creationId xmlns:a16="http://schemas.microsoft.com/office/drawing/2014/main" id="{040ECCC8-67F0-CDD3-A831-A66063729B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09959" y="2167239"/>
            <a:ext cx="10821139" cy="3210171"/>
          </a:xfrm>
          <a:prstGeom prst="rect">
            <a:avLst/>
          </a:prstGeom>
        </p:spPr>
      </p:pic>
      <p:sp>
        <p:nvSpPr>
          <p:cNvPr id="12" name="TextBox 11">
            <a:extLst>
              <a:ext uri="{FF2B5EF4-FFF2-40B4-BE49-F238E27FC236}">
                <a16:creationId xmlns:a16="http://schemas.microsoft.com/office/drawing/2014/main" id="{36AFDDF2-7A72-B65A-56A7-836931786484}"/>
              </a:ext>
            </a:extLst>
          </p:cNvPr>
          <p:cNvSpPr txBox="1"/>
          <p:nvPr/>
        </p:nvSpPr>
        <p:spPr>
          <a:xfrm rot="16200000">
            <a:off x="-506232" y="3531256"/>
            <a:ext cx="2647717" cy="184666"/>
          </a:xfrm>
          <a:prstGeom prst="rect">
            <a:avLst/>
          </a:prstGeom>
          <a:noFill/>
        </p:spPr>
        <p:txBody>
          <a:bodyPr wrap="square" lIns="0" tIns="0" rIns="0" bIns="0" rtlCol="0">
            <a:spAutoFit/>
          </a:bodyPr>
          <a:lstStyle/>
          <a:p>
            <a:pPr algn="ctr"/>
            <a:r>
              <a:rPr lang="en-GB" sz="1200" b="1" i="0" u="none" strike="noStrike" baseline="0" dirty="0">
                <a:solidFill>
                  <a:schemeClr val="tx2"/>
                </a:solidFill>
              </a:rPr>
              <a:t>Returns (£)</a:t>
            </a:r>
            <a:endParaRPr lang="en-GB" sz="1050" b="1" dirty="0">
              <a:solidFill>
                <a:schemeClr val="tx2"/>
              </a:solidFill>
            </a:endParaRPr>
          </a:p>
        </p:txBody>
      </p:sp>
      <p:sp>
        <p:nvSpPr>
          <p:cNvPr id="13" name="TextBox 12">
            <a:extLst>
              <a:ext uri="{FF2B5EF4-FFF2-40B4-BE49-F238E27FC236}">
                <a16:creationId xmlns:a16="http://schemas.microsoft.com/office/drawing/2014/main" id="{8CEC2ABA-BFDD-3FB0-768E-596B04918209}"/>
              </a:ext>
            </a:extLst>
          </p:cNvPr>
          <p:cNvSpPr txBox="1"/>
          <p:nvPr/>
        </p:nvSpPr>
        <p:spPr>
          <a:xfrm>
            <a:off x="9275872" y="2084792"/>
            <a:ext cx="2455226" cy="671292"/>
          </a:xfrm>
          <a:prstGeom prst="rect">
            <a:avLst/>
          </a:prstGeom>
          <a:solidFill>
            <a:schemeClr val="bg2"/>
          </a:solidFill>
        </p:spPr>
        <p:txBody>
          <a:bodyPr wrap="square" lIns="180000" tIns="180000" rIns="180000" bIns="180000" rtlCol="0">
            <a:spAutoFit/>
          </a:bodyPr>
          <a:lstStyle/>
          <a:p>
            <a:pPr defTabSz="914377">
              <a:defRPr/>
            </a:pPr>
            <a:r>
              <a:rPr lang="en-GB" sz="1000" b="1" dirty="0">
                <a:solidFill>
                  <a:schemeClr val="bg1"/>
                </a:solidFill>
                <a:latin typeface="Arial" panose="020B0604020202020204"/>
              </a:rPr>
              <a:t>The effect of inflation on £10,000 cash over 20 years</a:t>
            </a:r>
            <a:endParaRPr lang="en-GB" sz="1000" dirty="0">
              <a:solidFill>
                <a:schemeClr val="bg1"/>
              </a:solidFill>
              <a:latin typeface="Arial" panose="020B0604020202020204"/>
            </a:endParaRPr>
          </a:p>
        </p:txBody>
      </p:sp>
    </p:spTree>
    <p:extLst>
      <p:ext uri="{BB962C8B-B14F-4D97-AF65-F5344CB8AC3E}">
        <p14:creationId xmlns:p14="http://schemas.microsoft.com/office/powerpoint/2010/main" val="84757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86E6-1C1D-2DCB-7151-39B80DCBA159}"/>
            </a:ext>
          </a:extLst>
        </p:cNvPr>
        <p:cNvGrpSpPr/>
        <p:nvPr/>
      </p:nvGrpSpPr>
      <p:grpSpPr>
        <a:xfrm>
          <a:off x="0" y="0"/>
          <a:ext cx="0" cy="0"/>
          <a:chOff x="0" y="0"/>
          <a:chExt cx="0" cy="0"/>
        </a:xfrm>
      </p:grpSpPr>
      <p:pic>
        <p:nvPicPr>
          <p:cNvPr id="7" name="Picture 6" descr="A white and grey background&#10;&#10;Description automatically generated">
            <a:extLst>
              <a:ext uri="{FF2B5EF4-FFF2-40B4-BE49-F238E27FC236}">
                <a16:creationId xmlns:a16="http://schemas.microsoft.com/office/drawing/2014/main" id="{6653855B-2D35-77C5-9EA0-2EB1EACC535B}"/>
              </a:ext>
            </a:extLst>
          </p:cNvPr>
          <p:cNvPicPr>
            <a:picLocks noChangeAspect="1"/>
          </p:cNvPicPr>
          <p:nvPr/>
        </p:nvPicPr>
        <p:blipFill rotWithShape="1">
          <a:blip r:embed="rId3">
            <a:extLst>
              <a:ext uri="{28A0092B-C50C-407E-A947-70E740481C1C}">
                <a14:useLocalDpi xmlns:a14="http://schemas.microsoft.com/office/drawing/2010/main" val="0"/>
              </a:ext>
            </a:extLst>
          </a:blip>
          <a:srcRect l="14157" t="76349" r="14819"/>
          <a:stretch/>
        </p:blipFill>
        <p:spPr>
          <a:xfrm>
            <a:off x="279143" y="1856923"/>
            <a:ext cx="11912857" cy="3966964"/>
          </a:xfrm>
          <a:prstGeom prst="rect">
            <a:avLst/>
          </a:prstGeom>
        </p:spPr>
      </p:pic>
      <p:sp>
        <p:nvSpPr>
          <p:cNvPr id="2" name="Title 1">
            <a:extLst>
              <a:ext uri="{FF2B5EF4-FFF2-40B4-BE49-F238E27FC236}">
                <a16:creationId xmlns:a16="http://schemas.microsoft.com/office/drawing/2014/main" id="{1406E511-3035-FE96-0D5C-1C9D7C9056BA}"/>
              </a:ext>
            </a:extLst>
          </p:cNvPr>
          <p:cNvSpPr>
            <a:spLocks noGrp="1"/>
          </p:cNvSpPr>
          <p:nvPr>
            <p:ph type="title"/>
          </p:nvPr>
        </p:nvSpPr>
        <p:spPr/>
        <p:txBody>
          <a:bodyPr/>
          <a:lstStyle/>
          <a:p>
            <a:r>
              <a:rPr lang="en-GB" altLang="en-US" dirty="0"/>
              <a:t>How inflation reduces the value of your cash holdings</a:t>
            </a:r>
            <a:endParaRPr lang="en-GB" dirty="0"/>
          </a:p>
        </p:txBody>
      </p:sp>
      <p:sp>
        <p:nvSpPr>
          <p:cNvPr id="3" name="Title 1">
            <a:extLst>
              <a:ext uri="{FF2B5EF4-FFF2-40B4-BE49-F238E27FC236}">
                <a16:creationId xmlns:a16="http://schemas.microsoft.com/office/drawing/2014/main" id="{A72C4CA5-540E-2BA5-43BA-64075C75A234}"/>
              </a:ext>
            </a:extLst>
          </p:cNvPr>
          <p:cNvSpPr txBox="1">
            <a:spLocks/>
          </p:cNvSpPr>
          <p:nvPr/>
        </p:nvSpPr>
        <p:spPr>
          <a:xfrm>
            <a:off x="947739" y="1084908"/>
            <a:ext cx="10727794" cy="915035"/>
          </a:xfrm>
          <a:prstGeom prst="rect">
            <a:avLst/>
          </a:prstGeom>
        </p:spPr>
        <p:txBody>
          <a:bodyPr vert="horz" lIns="0" tIns="0" rIns="0" bIns="0" rtlCol="0" anchor="t" anchorCtr="0">
            <a:noAutofit/>
          </a:bodyPr>
          <a:lstStyle>
            <a:lvl1pPr algn="l" defTabSz="914377" rtl="0" eaLnBrk="1" latinLnBrk="0" hangingPunct="1">
              <a:lnSpc>
                <a:spcPct val="90000"/>
              </a:lnSpc>
              <a:spcBef>
                <a:spcPct val="0"/>
              </a:spcBef>
              <a:buNone/>
              <a:defRPr sz="2667" kern="1200">
                <a:solidFill>
                  <a:srgbClr val="0081C6"/>
                </a:solidFill>
                <a:latin typeface="Arial" panose="020B0604020202020204" pitchFamily="34" charset="0"/>
                <a:ea typeface="Open Sans" panose="020B0606030504020204" pitchFamily="34" charset="0"/>
                <a:cs typeface="Arial" panose="020B0604020202020204" pitchFamily="34" charset="0"/>
              </a:defRPr>
            </a:lvl1pPr>
          </a:lstStyle>
          <a:p>
            <a:pPr defTabSz="914377">
              <a:spcAft>
                <a:spcPts val="600"/>
              </a:spcAft>
              <a:defRPr/>
            </a:pPr>
            <a:r>
              <a:rPr lang="en-GB" sz="1800" b="1" dirty="0">
                <a:solidFill>
                  <a:srgbClr val="000000"/>
                </a:solidFill>
                <a:latin typeface="Arial" panose="020B0604020202020204"/>
              </a:rPr>
              <a:t>There can be large differences between interest rates and inflation.</a:t>
            </a:r>
          </a:p>
          <a:p>
            <a:pPr defTabSz="914377">
              <a:defRPr/>
            </a:pPr>
            <a:r>
              <a:rPr lang="en-GB" sz="1800" dirty="0">
                <a:solidFill>
                  <a:srgbClr val="000000"/>
                </a:solidFill>
                <a:latin typeface="Arial" panose="020B0604020202020204"/>
              </a:rPr>
              <a:t>At the moment, this gap is the largest it has been for more than a decade.</a:t>
            </a:r>
            <a:r>
              <a:rPr lang="en-GB" sz="1800" b="1" dirty="0">
                <a:solidFill>
                  <a:srgbClr val="000000"/>
                </a:solidFill>
                <a:latin typeface="Arial" panose="020B0604020202020204"/>
              </a:rPr>
              <a:t> </a:t>
            </a:r>
            <a:endParaRPr lang="en-GB" sz="1800" dirty="0">
              <a:solidFill>
                <a:srgbClr val="000000"/>
              </a:solidFill>
              <a:latin typeface="Arial" panose="020B0604020202020204"/>
            </a:endParaRPr>
          </a:p>
        </p:txBody>
      </p:sp>
      <p:sp>
        <p:nvSpPr>
          <p:cNvPr id="4" name="Title 1">
            <a:extLst>
              <a:ext uri="{FF2B5EF4-FFF2-40B4-BE49-F238E27FC236}">
                <a16:creationId xmlns:a16="http://schemas.microsoft.com/office/drawing/2014/main" id="{6AB44BF3-DA3C-3847-047A-C620BB26597E}"/>
              </a:ext>
            </a:extLst>
          </p:cNvPr>
          <p:cNvSpPr txBox="1">
            <a:spLocks/>
          </p:cNvSpPr>
          <p:nvPr/>
        </p:nvSpPr>
        <p:spPr>
          <a:xfrm>
            <a:off x="947739" y="6280859"/>
            <a:ext cx="9677928" cy="253991"/>
          </a:xfrm>
          <a:prstGeom prst="rect">
            <a:avLst/>
          </a:prstGeom>
        </p:spPr>
        <p:txBody>
          <a:bodyPr vert="horz" lIns="0" tIns="0" rIns="0" bIns="0" rtlCol="0" anchor="b" anchorCtr="0">
            <a:noAutofit/>
          </a:bodyPr>
          <a:lstStyle>
            <a:lvl1pPr algn="l" defTabSz="914377" rtl="0" eaLnBrk="1" latinLnBrk="0" hangingPunct="1">
              <a:lnSpc>
                <a:spcPct val="90000"/>
              </a:lnSpc>
              <a:spcBef>
                <a:spcPct val="0"/>
              </a:spcBef>
              <a:buNone/>
              <a:defRPr sz="2667" kern="1200">
                <a:solidFill>
                  <a:srgbClr val="0081C6"/>
                </a:solidFill>
                <a:latin typeface="Arial" panose="020B0604020202020204" pitchFamily="34" charset="0"/>
                <a:ea typeface="Open Sans" panose="020B0606030504020204" pitchFamily="34" charset="0"/>
                <a:cs typeface="Arial" panose="020B0604020202020204" pitchFamily="34" charset="0"/>
              </a:defRPr>
            </a:lvl1pPr>
          </a:lstStyle>
          <a:p>
            <a:pPr algn="l"/>
            <a:r>
              <a:rPr lang="en-GB" sz="1200" b="0" u="none" strike="noStrike" baseline="0" dirty="0">
                <a:solidFill>
                  <a:schemeClr val="tx1"/>
                </a:solidFill>
                <a:latin typeface="+mn-lt"/>
              </a:rPr>
              <a:t>Source: Cash ISA rate (monthly interest rate of UK monetary financial institutions sterling cash ISA deposits including unconditional bonuses), Bank of England Database, 30 June 2023 and UK CPI, ONS, 19 July 2023.</a:t>
            </a:r>
            <a:endParaRPr lang="en-GB" sz="1200" dirty="0">
              <a:solidFill>
                <a:schemeClr val="tx1"/>
              </a:solidFill>
              <a:latin typeface="+mn-lt"/>
            </a:endParaRPr>
          </a:p>
        </p:txBody>
      </p:sp>
      <p:pic>
        <p:nvPicPr>
          <p:cNvPr id="6" name="Graphic 5">
            <a:extLst>
              <a:ext uri="{FF2B5EF4-FFF2-40B4-BE49-F238E27FC236}">
                <a16:creationId xmlns:a16="http://schemas.microsoft.com/office/drawing/2014/main" id="{87699F9A-B0A4-E16F-D093-FD0EC7F15E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8607" y="2268930"/>
            <a:ext cx="9906001" cy="3090673"/>
          </a:xfrm>
          <a:prstGeom prst="rect">
            <a:avLst/>
          </a:prstGeom>
        </p:spPr>
      </p:pic>
      <p:sp>
        <p:nvSpPr>
          <p:cNvPr id="10" name="TextBox 9">
            <a:extLst>
              <a:ext uri="{FF2B5EF4-FFF2-40B4-BE49-F238E27FC236}">
                <a16:creationId xmlns:a16="http://schemas.microsoft.com/office/drawing/2014/main" id="{56EACA66-7C46-3711-7653-B7DD33F704D6}"/>
              </a:ext>
            </a:extLst>
          </p:cNvPr>
          <p:cNvSpPr txBox="1"/>
          <p:nvPr/>
        </p:nvSpPr>
        <p:spPr>
          <a:xfrm rot="16200000">
            <a:off x="-283786" y="3441868"/>
            <a:ext cx="2647717" cy="184666"/>
          </a:xfrm>
          <a:prstGeom prst="rect">
            <a:avLst/>
          </a:prstGeom>
          <a:noFill/>
        </p:spPr>
        <p:txBody>
          <a:bodyPr wrap="square" lIns="0" tIns="0" rIns="0" bIns="0" rtlCol="0">
            <a:spAutoFit/>
          </a:bodyPr>
          <a:lstStyle/>
          <a:p>
            <a:pPr algn="ctr"/>
            <a:r>
              <a:rPr lang="en-GB" sz="1200" b="1" i="0" u="none" strike="noStrike" baseline="0" dirty="0">
                <a:solidFill>
                  <a:schemeClr val="tx2"/>
                </a:solidFill>
              </a:rPr>
              <a:t>Average cash ISA rate / Inflation (%)</a:t>
            </a:r>
            <a:endParaRPr lang="en-GB" sz="1050" b="1" dirty="0">
              <a:solidFill>
                <a:schemeClr val="tx2"/>
              </a:solidFill>
            </a:endParaRPr>
          </a:p>
        </p:txBody>
      </p:sp>
    </p:spTree>
    <p:extLst>
      <p:ext uri="{BB962C8B-B14F-4D97-AF65-F5344CB8AC3E}">
        <p14:creationId xmlns:p14="http://schemas.microsoft.com/office/powerpoint/2010/main" val="268554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86E6-1C1D-2DCB-7151-39B80DCBA159}"/>
            </a:ext>
          </a:extLst>
        </p:cNvPr>
        <p:cNvGrpSpPr/>
        <p:nvPr/>
      </p:nvGrpSpPr>
      <p:grpSpPr>
        <a:xfrm>
          <a:off x="0" y="0"/>
          <a:ext cx="0" cy="0"/>
          <a:chOff x="0" y="0"/>
          <a:chExt cx="0" cy="0"/>
        </a:xfrm>
      </p:grpSpPr>
      <p:pic>
        <p:nvPicPr>
          <p:cNvPr id="12" name="Picture 11" descr="A white and grey background&#10;&#10;Description automatically generated">
            <a:extLst>
              <a:ext uri="{FF2B5EF4-FFF2-40B4-BE49-F238E27FC236}">
                <a16:creationId xmlns:a16="http://schemas.microsoft.com/office/drawing/2014/main" id="{24E456F9-527A-0F87-B305-0F02288D403F}"/>
              </a:ext>
            </a:extLst>
          </p:cNvPr>
          <p:cNvPicPr>
            <a:picLocks noChangeAspect="1"/>
          </p:cNvPicPr>
          <p:nvPr/>
        </p:nvPicPr>
        <p:blipFill rotWithShape="1">
          <a:blip r:embed="rId3">
            <a:extLst>
              <a:ext uri="{28A0092B-C50C-407E-A947-70E740481C1C}">
                <a14:useLocalDpi xmlns:a14="http://schemas.microsoft.com/office/drawing/2010/main" val="0"/>
              </a:ext>
            </a:extLst>
          </a:blip>
          <a:srcRect l="14157" t="78868" r="14819"/>
          <a:stretch/>
        </p:blipFill>
        <p:spPr>
          <a:xfrm>
            <a:off x="279143" y="2277025"/>
            <a:ext cx="11912857" cy="3544474"/>
          </a:xfrm>
          <a:prstGeom prst="rect">
            <a:avLst/>
          </a:prstGeom>
        </p:spPr>
      </p:pic>
      <p:sp>
        <p:nvSpPr>
          <p:cNvPr id="2" name="Title 1">
            <a:extLst>
              <a:ext uri="{FF2B5EF4-FFF2-40B4-BE49-F238E27FC236}">
                <a16:creationId xmlns:a16="http://schemas.microsoft.com/office/drawing/2014/main" id="{1406E511-3035-FE96-0D5C-1C9D7C9056BA}"/>
              </a:ext>
            </a:extLst>
          </p:cNvPr>
          <p:cNvSpPr>
            <a:spLocks noGrp="1"/>
          </p:cNvSpPr>
          <p:nvPr>
            <p:ph type="title"/>
          </p:nvPr>
        </p:nvSpPr>
        <p:spPr/>
        <p:txBody>
          <a:bodyPr/>
          <a:lstStyle/>
          <a:p>
            <a:r>
              <a:rPr lang="en-GB" dirty="0"/>
              <a:t>It’s important to invest for the long term</a:t>
            </a:r>
          </a:p>
        </p:txBody>
      </p:sp>
      <p:sp>
        <p:nvSpPr>
          <p:cNvPr id="3" name="Title 1">
            <a:extLst>
              <a:ext uri="{FF2B5EF4-FFF2-40B4-BE49-F238E27FC236}">
                <a16:creationId xmlns:a16="http://schemas.microsoft.com/office/drawing/2014/main" id="{A72C4CA5-540E-2BA5-43BA-64075C75A234}"/>
              </a:ext>
            </a:extLst>
          </p:cNvPr>
          <p:cNvSpPr txBox="1">
            <a:spLocks/>
          </p:cNvSpPr>
          <p:nvPr/>
        </p:nvSpPr>
        <p:spPr>
          <a:xfrm>
            <a:off x="947739" y="1084908"/>
            <a:ext cx="10727794" cy="915035"/>
          </a:xfrm>
          <a:prstGeom prst="rect">
            <a:avLst/>
          </a:prstGeom>
        </p:spPr>
        <p:txBody>
          <a:bodyPr vert="horz" lIns="0" tIns="0" rIns="0" bIns="0" rtlCol="0" anchor="t" anchorCtr="0">
            <a:noAutofit/>
          </a:bodyPr>
          <a:lstStyle>
            <a:lvl1pPr algn="l" defTabSz="914377" rtl="0" eaLnBrk="1" latinLnBrk="0" hangingPunct="1">
              <a:lnSpc>
                <a:spcPct val="90000"/>
              </a:lnSpc>
              <a:spcBef>
                <a:spcPct val="0"/>
              </a:spcBef>
              <a:buNone/>
              <a:defRPr sz="2667" kern="1200">
                <a:solidFill>
                  <a:srgbClr val="0081C6"/>
                </a:solidFill>
                <a:latin typeface="Arial" panose="020B0604020202020204" pitchFamily="34" charset="0"/>
                <a:ea typeface="Open Sans" panose="020B0606030504020204" pitchFamily="34" charset="0"/>
                <a:cs typeface="Arial" panose="020B0604020202020204" pitchFamily="34" charset="0"/>
              </a:defRPr>
            </a:lvl1pPr>
          </a:lstStyle>
          <a:p>
            <a:r>
              <a:rPr lang="en-US" sz="1800" b="1" dirty="0">
                <a:solidFill>
                  <a:schemeClr val="tx1"/>
                </a:solidFill>
              </a:rPr>
              <a:t>Investing as soon as you can with a long-term outlook will protect the value of your money against changes in the economy and stock markets. </a:t>
            </a:r>
          </a:p>
        </p:txBody>
      </p:sp>
      <p:sp>
        <p:nvSpPr>
          <p:cNvPr id="5" name="TextBox 4">
            <a:extLst>
              <a:ext uri="{FF2B5EF4-FFF2-40B4-BE49-F238E27FC236}">
                <a16:creationId xmlns:a16="http://schemas.microsoft.com/office/drawing/2014/main" id="{DB7D6561-E1EA-290F-C656-23B9B9E8011A}"/>
              </a:ext>
            </a:extLst>
          </p:cNvPr>
          <p:cNvSpPr txBox="1"/>
          <p:nvPr/>
        </p:nvSpPr>
        <p:spPr>
          <a:xfrm>
            <a:off x="965728" y="1794758"/>
            <a:ext cx="10278533" cy="276999"/>
          </a:xfrm>
          <a:prstGeom prst="rect">
            <a:avLst/>
          </a:prstGeom>
          <a:noFill/>
        </p:spPr>
        <p:txBody>
          <a:bodyPr wrap="square" lIns="0" tIns="0" rIns="0" bIns="0" rtlCol="0">
            <a:spAutoFit/>
          </a:bodyPr>
          <a:lstStyle/>
          <a:p>
            <a:r>
              <a:rPr lang="en-US" dirty="0"/>
              <a:t>Changes in the political landscape and economic conditions can significantly influence your money.</a:t>
            </a:r>
          </a:p>
        </p:txBody>
      </p:sp>
      <p:pic>
        <p:nvPicPr>
          <p:cNvPr id="9" name="Graphic 8">
            <a:extLst>
              <a:ext uri="{FF2B5EF4-FFF2-40B4-BE49-F238E27FC236}">
                <a16:creationId xmlns:a16="http://schemas.microsoft.com/office/drawing/2014/main" id="{C6FF5323-A13F-2A17-E310-B592879F9F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221846" y="2525051"/>
            <a:ext cx="9677927" cy="3078732"/>
          </a:xfrm>
          <a:prstGeom prst="rect">
            <a:avLst/>
          </a:prstGeom>
        </p:spPr>
      </p:pic>
      <p:sp>
        <p:nvSpPr>
          <p:cNvPr id="11" name="TextBox 10">
            <a:extLst>
              <a:ext uri="{FF2B5EF4-FFF2-40B4-BE49-F238E27FC236}">
                <a16:creationId xmlns:a16="http://schemas.microsoft.com/office/drawing/2014/main" id="{A1F6DDF6-93E1-1060-69E0-6E8AF9F2CC50}"/>
              </a:ext>
            </a:extLst>
          </p:cNvPr>
          <p:cNvSpPr txBox="1"/>
          <p:nvPr/>
        </p:nvSpPr>
        <p:spPr>
          <a:xfrm rot="16200000">
            <a:off x="-283785" y="3959067"/>
            <a:ext cx="2647717" cy="184666"/>
          </a:xfrm>
          <a:prstGeom prst="rect">
            <a:avLst/>
          </a:prstGeom>
          <a:noFill/>
        </p:spPr>
        <p:txBody>
          <a:bodyPr wrap="square" lIns="0" tIns="0" rIns="0" bIns="0" rtlCol="0">
            <a:spAutoFit/>
          </a:bodyPr>
          <a:lstStyle/>
          <a:p>
            <a:pPr algn="ctr"/>
            <a:r>
              <a:rPr lang="en-GB" sz="1200" b="1" i="0" u="none" strike="noStrike" baseline="0" dirty="0">
                <a:solidFill>
                  <a:schemeClr val="tx2"/>
                </a:solidFill>
              </a:rPr>
              <a:t>Returns (£)</a:t>
            </a:r>
            <a:endParaRPr lang="en-GB" sz="1050" b="1" dirty="0">
              <a:solidFill>
                <a:schemeClr val="tx2"/>
              </a:solidFill>
            </a:endParaRPr>
          </a:p>
        </p:txBody>
      </p:sp>
      <p:sp>
        <p:nvSpPr>
          <p:cNvPr id="4" name="TextBox 3">
            <a:extLst>
              <a:ext uri="{FF2B5EF4-FFF2-40B4-BE49-F238E27FC236}">
                <a16:creationId xmlns:a16="http://schemas.microsoft.com/office/drawing/2014/main" id="{C6669239-7556-3656-E50E-2572A2FC866F}"/>
              </a:ext>
            </a:extLst>
          </p:cNvPr>
          <p:cNvSpPr txBox="1"/>
          <p:nvPr/>
        </p:nvSpPr>
        <p:spPr>
          <a:xfrm>
            <a:off x="1040073" y="6092735"/>
            <a:ext cx="3515386" cy="358560"/>
          </a:xfrm>
          <a:prstGeom prst="rect">
            <a:avLst/>
          </a:prstGeom>
          <a:noFill/>
        </p:spPr>
        <p:txBody>
          <a:bodyPr wrap="none" lIns="0" tIns="0" rIns="0" bIns="0" rtlCol="0">
            <a:spAutoFit/>
          </a:bodyPr>
          <a:lstStyle/>
          <a:p>
            <a:r>
              <a:rPr lang="en-GB" sz="1050" dirty="0"/>
              <a:t>Source: Quilter Investors Investing Through Volatile Times </a:t>
            </a:r>
          </a:p>
          <a:p>
            <a:endParaRPr lang="en-GB" sz="1280" dirty="0"/>
          </a:p>
        </p:txBody>
      </p:sp>
      <p:sp>
        <p:nvSpPr>
          <p:cNvPr id="6" name="TextBox 5">
            <a:extLst>
              <a:ext uri="{FF2B5EF4-FFF2-40B4-BE49-F238E27FC236}">
                <a16:creationId xmlns:a16="http://schemas.microsoft.com/office/drawing/2014/main" id="{6D020516-F0FD-6915-23C0-0A0F715573DC}"/>
              </a:ext>
            </a:extLst>
          </p:cNvPr>
          <p:cNvSpPr txBox="1"/>
          <p:nvPr/>
        </p:nvSpPr>
        <p:spPr>
          <a:xfrm>
            <a:off x="10989212" y="2852857"/>
            <a:ext cx="857607" cy="153888"/>
          </a:xfrm>
          <a:prstGeom prst="rect">
            <a:avLst/>
          </a:prstGeom>
          <a:noFill/>
        </p:spPr>
        <p:txBody>
          <a:bodyPr wrap="none" lIns="0" tIns="0" rIns="0" bIns="0" rtlCol="0">
            <a:spAutoFit/>
          </a:bodyPr>
          <a:lstStyle/>
          <a:p>
            <a:r>
              <a:rPr lang="en-GB" sz="1000" dirty="0">
                <a:solidFill>
                  <a:schemeClr val="tx2"/>
                </a:solidFill>
              </a:rPr>
              <a:t>Global Equities</a:t>
            </a:r>
          </a:p>
        </p:txBody>
      </p:sp>
      <p:sp>
        <p:nvSpPr>
          <p:cNvPr id="7" name="TextBox 6">
            <a:extLst>
              <a:ext uri="{FF2B5EF4-FFF2-40B4-BE49-F238E27FC236}">
                <a16:creationId xmlns:a16="http://schemas.microsoft.com/office/drawing/2014/main" id="{9FA4FBCA-65EF-256D-5B46-6698297AD263}"/>
              </a:ext>
            </a:extLst>
          </p:cNvPr>
          <p:cNvSpPr txBox="1"/>
          <p:nvPr/>
        </p:nvSpPr>
        <p:spPr>
          <a:xfrm>
            <a:off x="10970154" y="4248359"/>
            <a:ext cx="764633" cy="153888"/>
          </a:xfrm>
          <a:prstGeom prst="rect">
            <a:avLst/>
          </a:prstGeom>
          <a:noFill/>
        </p:spPr>
        <p:txBody>
          <a:bodyPr wrap="none" lIns="0" tIns="0" rIns="0" bIns="0" rtlCol="0">
            <a:spAutoFit/>
          </a:bodyPr>
          <a:lstStyle/>
          <a:p>
            <a:r>
              <a:rPr lang="en-GB" sz="1000" dirty="0">
                <a:solidFill>
                  <a:srgbClr val="3A4371"/>
                </a:solidFill>
              </a:rPr>
              <a:t>Global Bonds</a:t>
            </a:r>
          </a:p>
        </p:txBody>
      </p:sp>
      <p:sp>
        <p:nvSpPr>
          <p:cNvPr id="8" name="TextBox 7">
            <a:extLst>
              <a:ext uri="{FF2B5EF4-FFF2-40B4-BE49-F238E27FC236}">
                <a16:creationId xmlns:a16="http://schemas.microsoft.com/office/drawing/2014/main" id="{8F0365E6-586F-CB34-AA4B-22F248D79D0F}"/>
              </a:ext>
            </a:extLst>
          </p:cNvPr>
          <p:cNvSpPr txBox="1"/>
          <p:nvPr/>
        </p:nvSpPr>
        <p:spPr>
          <a:xfrm>
            <a:off x="10972705" y="4706241"/>
            <a:ext cx="298159" cy="153888"/>
          </a:xfrm>
          <a:prstGeom prst="rect">
            <a:avLst/>
          </a:prstGeom>
          <a:noFill/>
        </p:spPr>
        <p:txBody>
          <a:bodyPr wrap="none" lIns="0" tIns="0" rIns="0" bIns="0" rtlCol="0">
            <a:spAutoFit/>
          </a:bodyPr>
          <a:lstStyle/>
          <a:p>
            <a:r>
              <a:rPr lang="en-GB" sz="1000" dirty="0">
                <a:solidFill>
                  <a:srgbClr val="81294C"/>
                </a:solidFill>
              </a:rPr>
              <a:t>Cash</a:t>
            </a:r>
          </a:p>
        </p:txBody>
      </p:sp>
    </p:spTree>
    <p:extLst>
      <p:ext uri="{BB962C8B-B14F-4D97-AF65-F5344CB8AC3E}">
        <p14:creationId xmlns:p14="http://schemas.microsoft.com/office/powerpoint/2010/main" val="338656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86E6-1C1D-2DCB-7151-39B80DCBA15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8DFF884D-5EEB-371B-D07F-9C6618AEEF22}"/>
              </a:ext>
            </a:extLst>
          </p:cNvPr>
          <p:cNvSpPr/>
          <p:nvPr/>
        </p:nvSpPr>
        <p:spPr>
          <a:xfrm>
            <a:off x="279403" y="1963345"/>
            <a:ext cx="11912598" cy="35653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406E511-3035-FE96-0D5C-1C9D7C9056BA}"/>
              </a:ext>
            </a:extLst>
          </p:cNvPr>
          <p:cNvSpPr>
            <a:spLocks noGrp="1"/>
          </p:cNvSpPr>
          <p:nvPr>
            <p:ph type="title"/>
          </p:nvPr>
        </p:nvSpPr>
        <p:spPr/>
        <p:txBody>
          <a:bodyPr/>
          <a:lstStyle/>
          <a:p>
            <a:r>
              <a:rPr lang="en-US" dirty="0"/>
              <a:t>What long-term investment </a:t>
            </a:r>
            <a:r>
              <a:rPr lang="en-US" u="sng" dirty="0"/>
              <a:t>could</a:t>
            </a:r>
            <a:r>
              <a:rPr lang="en-US" dirty="0"/>
              <a:t> look like for you</a:t>
            </a:r>
            <a:endParaRPr lang="en-GB" dirty="0"/>
          </a:p>
        </p:txBody>
      </p:sp>
      <p:sp>
        <p:nvSpPr>
          <p:cNvPr id="3" name="Title 1">
            <a:extLst>
              <a:ext uri="{FF2B5EF4-FFF2-40B4-BE49-F238E27FC236}">
                <a16:creationId xmlns:a16="http://schemas.microsoft.com/office/drawing/2014/main" id="{A72C4CA5-540E-2BA5-43BA-64075C75A234}"/>
              </a:ext>
            </a:extLst>
          </p:cNvPr>
          <p:cNvSpPr txBox="1">
            <a:spLocks/>
          </p:cNvSpPr>
          <p:nvPr/>
        </p:nvSpPr>
        <p:spPr>
          <a:xfrm>
            <a:off x="947739" y="1084908"/>
            <a:ext cx="10727794" cy="915035"/>
          </a:xfrm>
          <a:prstGeom prst="rect">
            <a:avLst/>
          </a:prstGeom>
        </p:spPr>
        <p:txBody>
          <a:bodyPr vert="horz" lIns="0" tIns="0" rIns="0" bIns="0" rtlCol="0" anchor="t" anchorCtr="0">
            <a:noAutofit/>
          </a:bodyPr>
          <a:lstStyle>
            <a:lvl1pPr algn="l" defTabSz="914377" rtl="0" eaLnBrk="1" latinLnBrk="0" hangingPunct="1">
              <a:lnSpc>
                <a:spcPct val="90000"/>
              </a:lnSpc>
              <a:spcBef>
                <a:spcPct val="0"/>
              </a:spcBef>
              <a:buNone/>
              <a:defRPr sz="2667" kern="1200">
                <a:solidFill>
                  <a:srgbClr val="0081C6"/>
                </a:solidFill>
                <a:latin typeface="Arial" panose="020B0604020202020204" pitchFamily="34" charset="0"/>
                <a:ea typeface="Open Sans" panose="020B0606030504020204" pitchFamily="34" charset="0"/>
                <a:cs typeface="Arial" panose="020B0604020202020204" pitchFamily="34" charset="0"/>
              </a:defRPr>
            </a:lvl1pPr>
          </a:lstStyle>
          <a:p>
            <a:r>
              <a:rPr lang="en-US" sz="1800" b="1" dirty="0">
                <a:solidFill>
                  <a:schemeClr val="tx1"/>
                </a:solidFill>
              </a:rPr>
              <a:t>Based on the previous graph, an investment of £10,000 in global equities would have grown by 1000% over an investment period of 30 years. </a:t>
            </a:r>
          </a:p>
        </p:txBody>
      </p:sp>
      <p:sp>
        <p:nvSpPr>
          <p:cNvPr id="4" name="Title 1">
            <a:extLst>
              <a:ext uri="{FF2B5EF4-FFF2-40B4-BE49-F238E27FC236}">
                <a16:creationId xmlns:a16="http://schemas.microsoft.com/office/drawing/2014/main" id="{6AB44BF3-DA3C-3847-047A-C620BB26597E}"/>
              </a:ext>
            </a:extLst>
          </p:cNvPr>
          <p:cNvSpPr txBox="1">
            <a:spLocks/>
          </p:cNvSpPr>
          <p:nvPr/>
        </p:nvSpPr>
        <p:spPr>
          <a:xfrm>
            <a:off x="667352" y="5731998"/>
            <a:ext cx="8245154" cy="1046817"/>
          </a:xfrm>
          <a:prstGeom prst="rect">
            <a:avLst/>
          </a:prstGeom>
        </p:spPr>
        <p:txBody>
          <a:bodyPr vert="horz" lIns="0" tIns="0" rIns="0" bIns="0" rtlCol="0" anchor="t" anchorCtr="0">
            <a:noAutofit/>
          </a:bodyPr>
          <a:lstStyle>
            <a:lvl1pPr algn="l" defTabSz="914377" rtl="0" eaLnBrk="1" latinLnBrk="0" hangingPunct="1">
              <a:lnSpc>
                <a:spcPct val="90000"/>
              </a:lnSpc>
              <a:spcBef>
                <a:spcPct val="0"/>
              </a:spcBef>
              <a:buNone/>
              <a:defRPr sz="2667" kern="1200">
                <a:solidFill>
                  <a:srgbClr val="0081C6"/>
                </a:solidFill>
                <a:latin typeface="Arial" panose="020B0604020202020204" pitchFamily="34" charset="0"/>
                <a:ea typeface="Open Sans" panose="020B0606030504020204" pitchFamily="34" charset="0"/>
                <a:cs typeface="Arial" panose="020B0604020202020204" pitchFamily="34" charset="0"/>
              </a:defRPr>
            </a:lvl1pPr>
          </a:lstStyle>
          <a:p>
            <a:pPr defTabSz="914377">
              <a:lnSpc>
                <a:spcPct val="100000"/>
              </a:lnSpc>
              <a:defRPr/>
            </a:pPr>
            <a:r>
              <a:rPr lang="en-GB" sz="1800" dirty="0">
                <a:solidFill>
                  <a:srgbClr val="000000">
                    <a:lumMod val="95000"/>
                    <a:lumOff val="5000"/>
                  </a:srgbClr>
                </a:solidFill>
                <a:latin typeface="Arial" panose="020B0604020202020204"/>
              </a:rPr>
              <a:t>The value of investments and the income they produce can fall as well as rise.</a:t>
            </a:r>
          </a:p>
          <a:p>
            <a:pPr defTabSz="914377">
              <a:lnSpc>
                <a:spcPct val="100000"/>
              </a:lnSpc>
              <a:defRPr/>
            </a:pPr>
            <a:r>
              <a:rPr lang="en-GB" sz="1800" dirty="0">
                <a:solidFill>
                  <a:srgbClr val="000000">
                    <a:lumMod val="95000"/>
                    <a:lumOff val="5000"/>
                  </a:srgbClr>
                </a:solidFill>
                <a:latin typeface="Arial" panose="020B0604020202020204"/>
              </a:rPr>
              <a:t>You may get back less than you invested.  </a:t>
            </a:r>
            <a:br>
              <a:rPr lang="en-GB" sz="1800" dirty="0">
                <a:solidFill>
                  <a:srgbClr val="000000">
                    <a:lumMod val="95000"/>
                    <a:lumOff val="5000"/>
                  </a:srgbClr>
                </a:solidFill>
                <a:latin typeface="Arial" panose="020B0604020202020204"/>
              </a:rPr>
            </a:br>
            <a:r>
              <a:rPr lang="en-GB" sz="1800" dirty="0">
                <a:solidFill>
                  <a:srgbClr val="000000">
                    <a:lumMod val="95000"/>
                    <a:lumOff val="5000"/>
                  </a:srgbClr>
                </a:solidFill>
                <a:latin typeface="Arial" panose="020B0604020202020204"/>
              </a:rPr>
              <a:t>Past performance should not be regarded as a guide to future performance.</a:t>
            </a:r>
          </a:p>
        </p:txBody>
      </p:sp>
      <p:sp>
        <p:nvSpPr>
          <p:cNvPr id="6" name="Rounded Rectangle 3">
            <a:extLst>
              <a:ext uri="{FF2B5EF4-FFF2-40B4-BE49-F238E27FC236}">
                <a16:creationId xmlns:a16="http://schemas.microsoft.com/office/drawing/2014/main" id="{6E07A6CF-7D1B-19F6-C083-549BB70096C4}"/>
              </a:ext>
            </a:extLst>
          </p:cNvPr>
          <p:cNvSpPr/>
          <p:nvPr/>
        </p:nvSpPr>
        <p:spPr>
          <a:xfrm>
            <a:off x="3264774" y="2664522"/>
            <a:ext cx="2057128" cy="7644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4">
            <a:extLst>
              <a:ext uri="{FF2B5EF4-FFF2-40B4-BE49-F238E27FC236}">
                <a16:creationId xmlns:a16="http://schemas.microsoft.com/office/drawing/2014/main" id="{41866DBA-95CB-051C-DCAA-36E29C46B7F8}"/>
              </a:ext>
            </a:extLst>
          </p:cNvPr>
          <p:cNvSpPr/>
          <p:nvPr/>
        </p:nvSpPr>
        <p:spPr>
          <a:xfrm>
            <a:off x="3264772" y="3747938"/>
            <a:ext cx="7422777" cy="764478"/>
          </a:xfrm>
          <a:prstGeom prst="rect">
            <a:avLst/>
          </a:prstGeom>
          <a:solidFill>
            <a:srgbClr val="0F7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47CF13-B2F1-D3AB-328F-D65F6260B068}"/>
              </a:ext>
            </a:extLst>
          </p:cNvPr>
          <p:cNvSpPr txBox="1"/>
          <p:nvPr/>
        </p:nvSpPr>
        <p:spPr>
          <a:xfrm>
            <a:off x="3842114" y="2908261"/>
            <a:ext cx="902447" cy="276999"/>
          </a:xfrm>
          <a:prstGeom prst="rect">
            <a:avLst/>
          </a:prstGeom>
          <a:noFill/>
        </p:spPr>
        <p:txBody>
          <a:bodyPr wrap="square" lIns="0" tIns="0" rIns="0" bIns="0" rtlCol="0">
            <a:spAutoFit/>
          </a:bodyPr>
          <a:lstStyle/>
          <a:p>
            <a:r>
              <a:rPr lang="en-US" b="1" dirty="0">
                <a:solidFill>
                  <a:schemeClr val="bg1"/>
                </a:solidFill>
              </a:rPr>
              <a:t>£10,000</a:t>
            </a:r>
          </a:p>
        </p:txBody>
      </p:sp>
      <p:sp>
        <p:nvSpPr>
          <p:cNvPr id="10" name="TextBox 9">
            <a:extLst>
              <a:ext uri="{FF2B5EF4-FFF2-40B4-BE49-F238E27FC236}">
                <a16:creationId xmlns:a16="http://schemas.microsoft.com/office/drawing/2014/main" id="{E0262D5C-B9D1-30D5-FD7E-7232B09DD773}"/>
              </a:ext>
            </a:extLst>
          </p:cNvPr>
          <p:cNvSpPr txBox="1"/>
          <p:nvPr/>
        </p:nvSpPr>
        <p:spPr>
          <a:xfrm>
            <a:off x="6191260" y="3976288"/>
            <a:ext cx="1104352" cy="307777"/>
          </a:xfrm>
          <a:prstGeom prst="rect">
            <a:avLst/>
          </a:prstGeom>
          <a:noFill/>
        </p:spPr>
        <p:txBody>
          <a:bodyPr wrap="square" lIns="0" tIns="0" rIns="0" bIns="0" rtlCol="0">
            <a:spAutoFit/>
          </a:bodyPr>
          <a:lstStyle/>
          <a:p>
            <a:r>
              <a:rPr lang="en-US" sz="2000" b="1" dirty="0">
                <a:solidFill>
                  <a:schemeClr val="bg1"/>
                </a:solidFill>
              </a:rPr>
              <a:t>£110,000</a:t>
            </a:r>
          </a:p>
        </p:txBody>
      </p:sp>
      <p:sp>
        <p:nvSpPr>
          <p:cNvPr id="13" name="TextBox 12">
            <a:extLst>
              <a:ext uri="{FF2B5EF4-FFF2-40B4-BE49-F238E27FC236}">
                <a16:creationId xmlns:a16="http://schemas.microsoft.com/office/drawing/2014/main" id="{B1A6F078-77AF-B783-56AA-B71988AB8738}"/>
              </a:ext>
            </a:extLst>
          </p:cNvPr>
          <p:cNvSpPr txBox="1"/>
          <p:nvPr/>
        </p:nvSpPr>
        <p:spPr>
          <a:xfrm>
            <a:off x="1904473" y="2922660"/>
            <a:ext cx="1166065" cy="184666"/>
          </a:xfrm>
          <a:prstGeom prst="rect">
            <a:avLst/>
          </a:prstGeom>
          <a:noFill/>
        </p:spPr>
        <p:txBody>
          <a:bodyPr wrap="square" lIns="0" tIns="0" rIns="0" bIns="0" rtlCol="0">
            <a:spAutoFit/>
          </a:bodyPr>
          <a:lstStyle/>
          <a:p>
            <a:r>
              <a:rPr lang="en-US" sz="1200" dirty="0"/>
              <a:t>Initial investment</a:t>
            </a:r>
          </a:p>
        </p:txBody>
      </p:sp>
      <p:sp>
        <p:nvSpPr>
          <p:cNvPr id="14" name="TextBox 13">
            <a:extLst>
              <a:ext uri="{FF2B5EF4-FFF2-40B4-BE49-F238E27FC236}">
                <a16:creationId xmlns:a16="http://schemas.microsoft.com/office/drawing/2014/main" id="{E2FDAEAD-EDA9-B52B-4351-B72CBB8368E3}"/>
              </a:ext>
            </a:extLst>
          </p:cNvPr>
          <p:cNvSpPr txBox="1"/>
          <p:nvPr/>
        </p:nvSpPr>
        <p:spPr>
          <a:xfrm>
            <a:off x="1904472" y="3943009"/>
            <a:ext cx="1166065" cy="369332"/>
          </a:xfrm>
          <a:prstGeom prst="rect">
            <a:avLst/>
          </a:prstGeom>
          <a:noFill/>
        </p:spPr>
        <p:txBody>
          <a:bodyPr wrap="square" lIns="0" tIns="0" rIns="0" bIns="0" rtlCol="0">
            <a:spAutoFit/>
          </a:bodyPr>
          <a:lstStyle/>
          <a:p>
            <a:r>
              <a:rPr lang="en-US" sz="1200" dirty="0"/>
              <a:t>Investment value after 30 years</a:t>
            </a:r>
          </a:p>
        </p:txBody>
      </p:sp>
      <p:sp>
        <p:nvSpPr>
          <p:cNvPr id="16" name="TextBox 15">
            <a:extLst>
              <a:ext uri="{FF2B5EF4-FFF2-40B4-BE49-F238E27FC236}">
                <a16:creationId xmlns:a16="http://schemas.microsoft.com/office/drawing/2014/main" id="{9C34737A-CB35-F701-6013-068BE85E93A9}"/>
              </a:ext>
            </a:extLst>
          </p:cNvPr>
          <p:cNvSpPr txBox="1"/>
          <p:nvPr/>
        </p:nvSpPr>
        <p:spPr>
          <a:xfrm>
            <a:off x="6191260" y="3062149"/>
            <a:ext cx="851647" cy="246221"/>
          </a:xfrm>
          <a:prstGeom prst="rect">
            <a:avLst/>
          </a:prstGeom>
          <a:noFill/>
        </p:spPr>
        <p:txBody>
          <a:bodyPr wrap="square" lIns="0" tIns="0" rIns="0" bIns="0" rtlCol="0">
            <a:spAutoFit/>
          </a:bodyPr>
          <a:lstStyle/>
          <a:p>
            <a:r>
              <a:rPr lang="en-US" sz="1600" b="1" dirty="0"/>
              <a:t>+1000%</a:t>
            </a:r>
          </a:p>
        </p:txBody>
      </p:sp>
      <p:sp>
        <p:nvSpPr>
          <p:cNvPr id="17" name="Arc 16">
            <a:extLst>
              <a:ext uri="{FF2B5EF4-FFF2-40B4-BE49-F238E27FC236}">
                <a16:creationId xmlns:a16="http://schemas.microsoft.com/office/drawing/2014/main" id="{60F57386-3EB2-8A96-03A5-5C3B517C751B}"/>
              </a:ext>
            </a:extLst>
          </p:cNvPr>
          <p:cNvSpPr/>
          <p:nvPr/>
        </p:nvSpPr>
        <p:spPr>
          <a:xfrm>
            <a:off x="4918489" y="3046760"/>
            <a:ext cx="1175654" cy="1175654"/>
          </a:xfrm>
          <a:prstGeom prst="arc">
            <a:avLst/>
          </a:prstGeom>
          <a:ln w="127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47989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94A78F-1FB9-02C9-F17E-6F2A3BD83EC1}"/>
              </a:ext>
            </a:extLst>
          </p:cNvPr>
          <p:cNvSpPr>
            <a:spLocks noGrp="1"/>
          </p:cNvSpPr>
          <p:nvPr>
            <p:ph type="ctrTitle"/>
          </p:nvPr>
        </p:nvSpPr>
        <p:spPr>
          <a:xfrm>
            <a:off x="3670967" y="1659573"/>
            <a:ext cx="7655244" cy="1769427"/>
          </a:xfrm>
        </p:spPr>
        <p:txBody>
          <a:bodyPr/>
          <a:lstStyle/>
          <a:p>
            <a:r>
              <a:rPr lang="en-GB" dirty="0"/>
              <a:t>Protect your wealth with</a:t>
            </a:r>
            <a:br>
              <a:rPr lang="en-GB" dirty="0"/>
            </a:br>
            <a:r>
              <a:rPr lang="en-GB" dirty="0"/>
              <a:t>professional advice</a:t>
            </a:r>
          </a:p>
        </p:txBody>
      </p:sp>
    </p:spTree>
    <p:extLst>
      <p:ext uri="{BB962C8B-B14F-4D97-AF65-F5344CB8AC3E}">
        <p14:creationId xmlns:p14="http://schemas.microsoft.com/office/powerpoint/2010/main" val="1894341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anchor in the water">
            <a:extLst>
              <a:ext uri="{FF2B5EF4-FFF2-40B4-BE49-F238E27FC236}">
                <a16:creationId xmlns:a16="http://schemas.microsoft.com/office/drawing/2014/main" id="{6E89D989-3B79-DDBA-4396-6D4304ADAA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877" t="23739" r="21306" b="8399"/>
          <a:stretch/>
        </p:blipFill>
        <p:spPr>
          <a:xfrm>
            <a:off x="6516061" y="6176"/>
            <a:ext cx="6285539" cy="6851823"/>
          </a:xfrm>
          <a:prstGeom prst="rect">
            <a:avLst/>
          </a:prstGeom>
        </p:spPr>
      </p:pic>
      <p:sp>
        <p:nvSpPr>
          <p:cNvPr id="3" name="Title 1">
            <a:extLst>
              <a:ext uri="{FF2B5EF4-FFF2-40B4-BE49-F238E27FC236}">
                <a16:creationId xmlns:a16="http://schemas.microsoft.com/office/drawing/2014/main" id="{55BC9197-81F9-A3CA-9CFC-26E9B97844E5}"/>
              </a:ext>
            </a:extLst>
          </p:cNvPr>
          <p:cNvSpPr txBox="1">
            <a:spLocks/>
          </p:cNvSpPr>
          <p:nvPr/>
        </p:nvSpPr>
        <p:spPr>
          <a:xfrm>
            <a:off x="351111" y="-376243"/>
            <a:ext cx="6164950" cy="1373129"/>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1800"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pPr defTabSz="914377"/>
            <a:r>
              <a:rPr lang="en-GB" sz="2667" dirty="0">
                <a:solidFill>
                  <a:srgbClr val="0F7B3F"/>
                </a:solidFill>
              </a:rPr>
              <a:t>Considering the tax rate payable              “in retirement” is now ever more </a:t>
            </a:r>
            <a:r>
              <a:rPr lang="en-GB" sz="2667" b="1" dirty="0">
                <a:solidFill>
                  <a:srgbClr val="0F7B3F"/>
                </a:solidFill>
              </a:rPr>
              <a:t>critical</a:t>
            </a:r>
          </a:p>
        </p:txBody>
      </p:sp>
      <p:sp>
        <p:nvSpPr>
          <p:cNvPr id="4" name="TextBox 3">
            <a:extLst>
              <a:ext uri="{FF2B5EF4-FFF2-40B4-BE49-F238E27FC236}">
                <a16:creationId xmlns:a16="http://schemas.microsoft.com/office/drawing/2014/main" id="{2660D55F-DCF5-06DD-02D6-00FBBFBCFDC0}"/>
              </a:ext>
            </a:extLst>
          </p:cNvPr>
          <p:cNvSpPr txBox="1"/>
          <p:nvPr/>
        </p:nvSpPr>
        <p:spPr>
          <a:xfrm>
            <a:off x="353795" y="1671264"/>
            <a:ext cx="6029076" cy="4145237"/>
          </a:xfrm>
          <a:prstGeom prst="rect">
            <a:avLst/>
          </a:prstGeom>
          <a:noFill/>
        </p:spPr>
        <p:txBody>
          <a:bodyPr wrap="square" lIns="0" tIns="0" rIns="0" bIns="0" rtlCol="0">
            <a:spAutoFit/>
          </a:bodyPr>
          <a:lstStyle/>
          <a:p>
            <a:pPr defTabSz="914354">
              <a:spcAft>
                <a:spcPts val="800"/>
              </a:spcAft>
              <a:buClr>
                <a:srgbClr val="0F7B3F"/>
              </a:buClr>
            </a:pPr>
            <a:r>
              <a:rPr lang="en-GB" sz="1867" dirty="0">
                <a:solidFill>
                  <a:srgbClr val="000000"/>
                </a:solidFill>
                <a:latin typeface="Arial"/>
              </a:rPr>
              <a:t>Pension Commencement Lump Sum (PCLS)</a:t>
            </a:r>
          </a:p>
          <a:p>
            <a:pPr marL="380981" indent="-380981" defTabSz="914354">
              <a:spcAft>
                <a:spcPts val="800"/>
              </a:spcAft>
              <a:buClr>
                <a:srgbClr val="0F7B3F"/>
              </a:buClr>
              <a:buFont typeface="Wingdings" panose="05000000000000000000" pitchFamily="2" charset="2"/>
              <a:buChar char="Ø"/>
            </a:pPr>
            <a:r>
              <a:rPr lang="en-GB" sz="1867" dirty="0">
                <a:solidFill>
                  <a:srgbClr val="000000"/>
                </a:solidFill>
                <a:latin typeface="Arial"/>
              </a:rPr>
              <a:t>Frozen at £268,275 in cash terms</a:t>
            </a:r>
          </a:p>
          <a:p>
            <a:pPr marL="380981" indent="-380981" defTabSz="914354">
              <a:spcAft>
                <a:spcPts val="800"/>
              </a:spcAft>
              <a:buClr>
                <a:srgbClr val="0F7B3F"/>
              </a:buClr>
              <a:buFont typeface="Wingdings" panose="05000000000000000000" pitchFamily="2" charset="2"/>
              <a:buChar char="Ø"/>
            </a:pPr>
            <a:r>
              <a:rPr lang="en-GB" sz="1867" dirty="0">
                <a:solidFill>
                  <a:srgbClr val="000000"/>
                </a:solidFill>
                <a:latin typeface="Arial"/>
              </a:rPr>
              <a:t>The “</a:t>
            </a:r>
            <a:r>
              <a:rPr lang="en-GB" sz="1867" b="1" dirty="0">
                <a:solidFill>
                  <a:srgbClr val="000000"/>
                </a:solidFill>
                <a:latin typeface="Arial"/>
              </a:rPr>
              <a:t>anchoring</a:t>
            </a:r>
            <a:r>
              <a:rPr lang="en-GB" sz="1867" dirty="0">
                <a:solidFill>
                  <a:srgbClr val="000000"/>
                </a:solidFill>
                <a:latin typeface="Arial"/>
              </a:rPr>
              <a:t>" of tax-free cash – 25%</a:t>
            </a:r>
          </a:p>
          <a:p>
            <a:pPr marL="380981" indent="-380981" defTabSz="914354">
              <a:spcAft>
                <a:spcPts val="800"/>
              </a:spcAft>
              <a:buClr>
                <a:srgbClr val="0F7B3F"/>
              </a:buClr>
              <a:buFont typeface="Wingdings" panose="05000000000000000000" pitchFamily="2" charset="2"/>
              <a:buChar char="Ø"/>
            </a:pPr>
            <a:r>
              <a:rPr lang="en-GB" sz="1867" dirty="0">
                <a:solidFill>
                  <a:srgbClr val="000000"/>
                </a:solidFill>
                <a:latin typeface="Arial"/>
              </a:rPr>
              <a:t>Its value will be reduced by continued stubborn inflation</a:t>
            </a:r>
          </a:p>
          <a:p>
            <a:pPr marL="838170" lvl="1" indent="-380981" defTabSz="914354">
              <a:spcAft>
                <a:spcPts val="800"/>
              </a:spcAft>
              <a:buClr>
                <a:srgbClr val="0F7B3F"/>
              </a:buClr>
              <a:buFont typeface="Wingdings" panose="05000000000000000000" pitchFamily="2" charset="2"/>
              <a:buChar char="Ø"/>
            </a:pPr>
            <a:r>
              <a:rPr lang="en-GB" sz="1867" dirty="0">
                <a:solidFill>
                  <a:srgbClr val="000000"/>
                </a:solidFill>
                <a:latin typeface="Arial"/>
              </a:rPr>
              <a:t>How much will £268,275 be worth one year from now in real terms?</a:t>
            </a:r>
          </a:p>
          <a:p>
            <a:pPr marL="838170" lvl="1" indent="-380981" defTabSz="914354">
              <a:spcAft>
                <a:spcPts val="800"/>
              </a:spcAft>
              <a:buClr>
                <a:srgbClr val="0F7B3F"/>
              </a:buClr>
              <a:buFont typeface="Wingdings" panose="05000000000000000000" pitchFamily="2" charset="2"/>
              <a:buChar char="Ø"/>
            </a:pPr>
            <a:r>
              <a:rPr lang="en-GB" sz="1867" dirty="0">
                <a:solidFill>
                  <a:srgbClr val="000000"/>
                </a:solidFill>
                <a:latin typeface="Arial"/>
              </a:rPr>
              <a:t>And 5 years from now? 10 years?</a:t>
            </a:r>
          </a:p>
          <a:p>
            <a:pPr defTabSz="914354">
              <a:buClr>
                <a:srgbClr val="0F7B3F"/>
              </a:buClr>
            </a:pPr>
            <a:endParaRPr lang="en-GB" sz="1867" dirty="0">
              <a:solidFill>
                <a:srgbClr val="000000"/>
              </a:solidFill>
              <a:latin typeface="Arial"/>
            </a:endParaRPr>
          </a:p>
          <a:p>
            <a:pPr defTabSz="914354">
              <a:buClr>
                <a:srgbClr val="0F7B3F"/>
              </a:buClr>
            </a:pPr>
            <a:r>
              <a:rPr lang="en-GB" sz="2133" b="1" dirty="0">
                <a:solidFill>
                  <a:srgbClr val="000000"/>
                </a:solidFill>
                <a:latin typeface="Arial"/>
              </a:rPr>
              <a:t>Any excess beyond the new maxima will be taxable at highest marginal rate</a:t>
            </a:r>
          </a:p>
          <a:p>
            <a:pPr marL="380981" indent="-380981" defTabSz="914354">
              <a:buClr>
                <a:srgbClr val="0F7B3F"/>
              </a:buClr>
              <a:buFont typeface="Wingdings" panose="05000000000000000000" pitchFamily="2" charset="2"/>
              <a:buChar char="Ø"/>
            </a:pPr>
            <a:endParaRPr lang="en-GB" sz="1867" dirty="0">
              <a:solidFill>
                <a:srgbClr val="000000"/>
              </a:solidFill>
              <a:latin typeface="Arial"/>
            </a:endParaRPr>
          </a:p>
        </p:txBody>
      </p:sp>
    </p:spTree>
    <p:extLst>
      <p:ext uri="{BB962C8B-B14F-4D97-AF65-F5344CB8AC3E}">
        <p14:creationId xmlns:p14="http://schemas.microsoft.com/office/powerpoint/2010/main" val="2576792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9BE07-29A5-8463-9CCA-186682FF7681}"/>
              </a:ext>
            </a:extLst>
          </p:cNvPr>
          <p:cNvSpPr>
            <a:spLocks noGrp="1"/>
          </p:cNvSpPr>
          <p:nvPr>
            <p:ph type="title"/>
          </p:nvPr>
        </p:nvSpPr>
        <p:spPr/>
        <p:txBody>
          <a:bodyPr/>
          <a:lstStyle/>
          <a:p>
            <a:r>
              <a:rPr lang="en-GB" dirty="0"/>
              <a:t>The new landscape now asks us more challenging questions</a:t>
            </a:r>
          </a:p>
        </p:txBody>
      </p:sp>
      <p:pic>
        <p:nvPicPr>
          <p:cNvPr id="3" name="Picture 2" descr="A yellow envelope with a white inside&#10;&#10;Description automatically generated">
            <a:extLst>
              <a:ext uri="{FF2B5EF4-FFF2-40B4-BE49-F238E27FC236}">
                <a16:creationId xmlns:a16="http://schemas.microsoft.com/office/drawing/2014/main" id="{D7F9F2E8-D791-65B5-32FA-69310B6FE4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44"/>
          <a:stretch/>
        </p:blipFill>
        <p:spPr>
          <a:xfrm>
            <a:off x="7889653" y="2005820"/>
            <a:ext cx="4302347" cy="2914153"/>
          </a:xfrm>
          <a:prstGeom prst="rect">
            <a:avLst/>
          </a:prstGeom>
        </p:spPr>
      </p:pic>
      <p:sp>
        <p:nvSpPr>
          <p:cNvPr id="4" name="TextBox 3">
            <a:extLst>
              <a:ext uri="{FF2B5EF4-FFF2-40B4-BE49-F238E27FC236}">
                <a16:creationId xmlns:a16="http://schemas.microsoft.com/office/drawing/2014/main" id="{3910E501-31BE-CF1B-3107-D5DE6BE25416}"/>
              </a:ext>
            </a:extLst>
          </p:cNvPr>
          <p:cNvSpPr txBox="1"/>
          <p:nvPr/>
        </p:nvSpPr>
        <p:spPr>
          <a:xfrm>
            <a:off x="947739" y="1050406"/>
            <a:ext cx="8131409" cy="3570978"/>
          </a:xfrm>
          <a:prstGeom prst="rect">
            <a:avLst/>
          </a:prstGeom>
          <a:noFill/>
        </p:spPr>
        <p:txBody>
          <a:bodyPr wrap="square" lIns="0" tIns="0" rIns="0" bIns="0" rtlCol="0">
            <a:spAutoFit/>
          </a:bodyPr>
          <a:lstStyle/>
          <a:p>
            <a:pPr defTabSz="914354">
              <a:buClr>
                <a:srgbClr val="0F7B3F"/>
              </a:buClr>
            </a:pPr>
            <a:r>
              <a:rPr lang="en-GB" sz="1867" b="1" dirty="0">
                <a:solidFill>
                  <a:srgbClr val="000000"/>
                </a:solidFill>
                <a:latin typeface="Arial"/>
              </a:rPr>
              <a:t>For people with substantial pension assets, should they fully crystallise?</a:t>
            </a:r>
          </a:p>
          <a:p>
            <a:pPr marL="838170" lvl="1" indent="-380981" defTabSz="914354">
              <a:buClr>
                <a:srgbClr val="0F7B3F"/>
              </a:buClr>
              <a:buFont typeface="Wingdings" panose="05000000000000000000" pitchFamily="2" charset="2"/>
              <a:buChar char="Ø"/>
            </a:pPr>
            <a:endParaRPr lang="en-GB" sz="1867" dirty="0">
              <a:solidFill>
                <a:srgbClr val="000000"/>
              </a:solidFill>
              <a:latin typeface="Arial"/>
            </a:endParaRPr>
          </a:p>
          <a:p>
            <a:pPr marL="380981" indent="-380981" defTabSz="914354">
              <a:buClr>
                <a:srgbClr val="0F7B3F"/>
              </a:buClr>
              <a:buFont typeface="Wingdings" panose="05000000000000000000" pitchFamily="2" charset="2"/>
              <a:buChar char="Ø"/>
            </a:pPr>
            <a:r>
              <a:rPr lang="en-GB" sz="1867" dirty="0">
                <a:solidFill>
                  <a:srgbClr val="000000"/>
                </a:solidFill>
                <a:latin typeface="Arial"/>
              </a:rPr>
              <a:t>Provides certainty for individuals who would have otherwise been subject to an LTA charge – </a:t>
            </a:r>
            <a:r>
              <a:rPr lang="en-GB" sz="1867" b="1" i="1" dirty="0">
                <a:solidFill>
                  <a:srgbClr val="81294C"/>
                </a:solidFill>
                <a:latin typeface="Arial"/>
              </a:rPr>
              <a:t>ensure that no excess lump sum is generated</a:t>
            </a:r>
          </a:p>
          <a:p>
            <a:pPr marL="380981" indent="-380981" defTabSz="914354">
              <a:buClr>
                <a:srgbClr val="0F7B3F"/>
              </a:buClr>
              <a:buFont typeface="Wingdings" panose="05000000000000000000" pitchFamily="2" charset="2"/>
              <a:buChar char="Ø"/>
            </a:pPr>
            <a:endParaRPr lang="en-GB" sz="1867" dirty="0">
              <a:solidFill>
                <a:srgbClr val="81294C"/>
              </a:solidFill>
              <a:latin typeface="Arial"/>
            </a:endParaRPr>
          </a:p>
          <a:p>
            <a:pPr marL="380981" indent="-380981" defTabSz="914354">
              <a:buClr>
                <a:srgbClr val="0F7B3F"/>
              </a:buClr>
              <a:buFont typeface="Wingdings" panose="05000000000000000000" pitchFamily="2" charset="2"/>
              <a:buChar char="Ø"/>
            </a:pPr>
            <a:r>
              <a:rPr lang="en-GB" sz="1867" dirty="0">
                <a:solidFill>
                  <a:srgbClr val="000000"/>
                </a:solidFill>
                <a:latin typeface="Arial"/>
              </a:rPr>
              <a:t>If 100% LTA used, no downside</a:t>
            </a:r>
          </a:p>
          <a:p>
            <a:pPr marL="380981" indent="-380981" defTabSz="914354">
              <a:buClr>
                <a:srgbClr val="0F7B3F"/>
              </a:buClr>
              <a:buFont typeface="Wingdings" panose="05000000000000000000" pitchFamily="2" charset="2"/>
              <a:buChar char="Ø"/>
            </a:pPr>
            <a:endParaRPr lang="en-GB" sz="1867" dirty="0">
              <a:solidFill>
                <a:srgbClr val="000000"/>
              </a:solidFill>
              <a:latin typeface="Arial"/>
            </a:endParaRPr>
          </a:p>
          <a:p>
            <a:pPr marL="380981" indent="-380981" defTabSz="914354">
              <a:buClr>
                <a:srgbClr val="0F7B3F"/>
              </a:buClr>
              <a:buFont typeface="Wingdings" panose="05000000000000000000" pitchFamily="2" charset="2"/>
              <a:buChar char="Ø"/>
            </a:pPr>
            <a:r>
              <a:rPr lang="en-GB" sz="1867" dirty="0">
                <a:solidFill>
                  <a:srgbClr val="000000"/>
                </a:solidFill>
                <a:latin typeface="Arial"/>
              </a:rPr>
              <a:t>If they are at PCLS maxima – any excess is taxable at their </a:t>
            </a:r>
            <a:br>
              <a:rPr lang="en-GB" sz="1867" dirty="0">
                <a:solidFill>
                  <a:srgbClr val="000000"/>
                </a:solidFill>
                <a:latin typeface="Arial"/>
              </a:rPr>
            </a:br>
            <a:r>
              <a:rPr lang="en-GB" sz="1867" dirty="0">
                <a:solidFill>
                  <a:srgbClr val="000000"/>
                </a:solidFill>
                <a:latin typeface="Arial"/>
              </a:rPr>
              <a:t>marginal rate when benefits are taken as income</a:t>
            </a:r>
          </a:p>
          <a:p>
            <a:pPr marL="380981" indent="-380981" defTabSz="914354">
              <a:buClr>
                <a:srgbClr val="0F7B3F"/>
              </a:buClr>
              <a:buFont typeface="Wingdings" panose="05000000000000000000" pitchFamily="2" charset="2"/>
              <a:buChar char="Ø"/>
            </a:pPr>
            <a:endParaRPr lang="en-GB" sz="1867" dirty="0">
              <a:solidFill>
                <a:srgbClr val="000000"/>
              </a:solidFill>
              <a:latin typeface="Arial"/>
            </a:endParaRPr>
          </a:p>
          <a:p>
            <a:pPr marL="380981" indent="-380981" defTabSz="914354">
              <a:buClr>
                <a:srgbClr val="0F7B3F"/>
              </a:buClr>
              <a:buFont typeface="Wingdings" panose="05000000000000000000" pitchFamily="2" charset="2"/>
              <a:buChar char="Ø"/>
            </a:pPr>
            <a:r>
              <a:rPr lang="en-GB" sz="1867" dirty="0">
                <a:solidFill>
                  <a:srgbClr val="000000"/>
                </a:solidFill>
                <a:latin typeface="Arial"/>
              </a:rPr>
              <a:t>Need to consider </a:t>
            </a:r>
            <a:r>
              <a:rPr lang="en-GB" sz="2667" u="sng" dirty="0">
                <a:solidFill>
                  <a:srgbClr val="81294C"/>
                </a:solidFill>
                <a:latin typeface="Arial"/>
              </a:rPr>
              <a:t>re-enveloping</a:t>
            </a:r>
            <a:r>
              <a:rPr lang="en-GB" sz="1867" dirty="0">
                <a:solidFill>
                  <a:srgbClr val="81294C"/>
                </a:solidFill>
                <a:latin typeface="Arial"/>
              </a:rPr>
              <a:t> </a:t>
            </a:r>
            <a:r>
              <a:rPr lang="en-GB" sz="1867" dirty="0">
                <a:solidFill>
                  <a:srgbClr val="000000"/>
                </a:solidFill>
                <a:latin typeface="Arial"/>
              </a:rPr>
              <a:t>of PCLS</a:t>
            </a:r>
          </a:p>
        </p:txBody>
      </p:sp>
      <p:grpSp>
        <p:nvGrpSpPr>
          <p:cNvPr id="5" name="Group 4">
            <a:extLst>
              <a:ext uri="{FF2B5EF4-FFF2-40B4-BE49-F238E27FC236}">
                <a16:creationId xmlns:a16="http://schemas.microsoft.com/office/drawing/2014/main" id="{C428EF75-23D5-C3BA-7237-5B5A7B0AFAD1}"/>
              </a:ext>
            </a:extLst>
          </p:cNvPr>
          <p:cNvGrpSpPr/>
          <p:nvPr/>
        </p:nvGrpSpPr>
        <p:grpSpPr>
          <a:xfrm>
            <a:off x="269333" y="5208201"/>
            <a:ext cx="11922668" cy="752289"/>
            <a:chOff x="165088" y="3809381"/>
            <a:chExt cx="8903136" cy="564217"/>
          </a:xfrm>
        </p:grpSpPr>
        <p:pic>
          <p:nvPicPr>
            <p:cNvPr id="6" name="Picture 5" descr="A picture containing colorfulness, pattern, screenshot, green&#10;&#10;Description automatically generated">
              <a:extLst>
                <a:ext uri="{FF2B5EF4-FFF2-40B4-BE49-F238E27FC236}">
                  <a16:creationId xmlns:a16="http://schemas.microsoft.com/office/drawing/2014/main" id="{B8D91BC0-2004-A292-6BFC-13DD98433A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5619" b="6730"/>
            <a:stretch/>
          </p:blipFill>
          <p:spPr>
            <a:xfrm>
              <a:off x="165092" y="3809381"/>
              <a:ext cx="8903132" cy="564217"/>
            </a:xfrm>
            <a:prstGeom prst="rect">
              <a:avLst/>
            </a:prstGeom>
          </p:spPr>
        </p:pic>
        <p:sp>
          <p:nvSpPr>
            <p:cNvPr id="7" name="TextBox 6">
              <a:extLst>
                <a:ext uri="{FF2B5EF4-FFF2-40B4-BE49-F238E27FC236}">
                  <a16:creationId xmlns:a16="http://schemas.microsoft.com/office/drawing/2014/main" id="{E0B85F82-111C-891A-FFF4-494EB3F75E7E}"/>
                </a:ext>
              </a:extLst>
            </p:cNvPr>
            <p:cNvSpPr txBox="1"/>
            <p:nvPr/>
          </p:nvSpPr>
          <p:spPr>
            <a:xfrm>
              <a:off x="165088" y="3900311"/>
              <a:ext cx="8903135" cy="346249"/>
            </a:xfrm>
            <a:prstGeom prst="rect">
              <a:avLst/>
            </a:prstGeom>
            <a:noFill/>
          </p:spPr>
          <p:txBody>
            <a:bodyPr wrap="square">
              <a:spAutoFit/>
            </a:bodyPr>
            <a:lstStyle/>
            <a:p>
              <a:pPr algn="ctr" defTabSz="1216590" hangingPunct="0"/>
              <a:r>
                <a:rPr lang="en-GB" sz="2400" kern="0" dirty="0">
                  <a:solidFill>
                    <a:prstClr val="white"/>
                  </a:solidFill>
                  <a:latin typeface="Arial" panose="020B0604020202020204" pitchFamily="34" charset="0"/>
                  <a:cs typeface="Arial" panose="020B0604020202020204" pitchFamily="34" charset="0"/>
                  <a:sym typeface="Century Gothic"/>
                </a:rPr>
                <a:t>Also consider wider IHT position – impact on intergenerational plan</a:t>
              </a:r>
            </a:p>
          </p:txBody>
        </p:sp>
      </p:grpSp>
    </p:spTree>
    <p:extLst>
      <p:ext uri="{BB962C8B-B14F-4D97-AF65-F5344CB8AC3E}">
        <p14:creationId xmlns:p14="http://schemas.microsoft.com/office/powerpoint/2010/main" val="586062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6918-1DB6-ED9C-4889-195EB40B6682}"/>
              </a:ext>
            </a:extLst>
          </p:cNvPr>
          <p:cNvSpPr>
            <a:spLocks noGrp="1"/>
          </p:cNvSpPr>
          <p:nvPr>
            <p:ph type="title"/>
          </p:nvPr>
        </p:nvSpPr>
        <p:spPr/>
        <p:txBody>
          <a:bodyPr/>
          <a:lstStyle/>
          <a:p>
            <a:r>
              <a:rPr lang="en-GB" sz="2667" dirty="0">
                <a:solidFill>
                  <a:srgbClr val="0F7B3F"/>
                </a:solidFill>
              </a:rPr>
              <a:t>Financial product management is needed to protect your wealth</a:t>
            </a:r>
            <a:endParaRPr lang="en-GB" dirty="0"/>
          </a:p>
        </p:txBody>
      </p:sp>
      <p:sp>
        <p:nvSpPr>
          <p:cNvPr id="18" name="Freeform: Shape 17">
            <a:extLst>
              <a:ext uri="{FF2B5EF4-FFF2-40B4-BE49-F238E27FC236}">
                <a16:creationId xmlns:a16="http://schemas.microsoft.com/office/drawing/2014/main" id="{08BFCE95-F269-D6EF-2CBE-5E554D974CDC}"/>
              </a:ext>
            </a:extLst>
          </p:cNvPr>
          <p:cNvSpPr/>
          <p:nvPr/>
        </p:nvSpPr>
        <p:spPr>
          <a:xfrm>
            <a:off x="2004323" y="2750107"/>
            <a:ext cx="2414016" cy="2414016"/>
          </a:xfrm>
          <a:custGeom>
            <a:avLst/>
            <a:gdLst>
              <a:gd name="connsiteX0" fmla="*/ 1285109 w 1810512"/>
              <a:gd name="connsiteY0" fmla="*/ 288665 h 1810512"/>
              <a:gd name="connsiteX1" fmla="*/ 1425938 w 1810512"/>
              <a:gd name="connsiteY1" fmla="*/ 170489 h 1810512"/>
              <a:gd name="connsiteX2" fmla="*/ 1538444 w 1810512"/>
              <a:gd name="connsiteY2" fmla="*/ 264893 h 1810512"/>
              <a:gd name="connsiteX3" fmla="*/ 1446519 w 1810512"/>
              <a:gd name="connsiteY3" fmla="*/ 424104 h 1810512"/>
              <a:gd name="connsiteX4" fmla="*/ 1592578 w 1810512"/>
              <a:gd name="connsiteY4" fmla="*/ 677085 h 1810512"/>
              <a:gd name="connsiteX5" fmla="*/ 1776421 w 1810512"/>
              <a:gd name="connsiteY5" fmla="*/ 677080 h 1810512"/>
              <a:gd name="connsiteX6" fmla="*/ 1801924 w 1810512"/>
              <a:gd name="connsiteY6" fmla="*/ 821715 h 1810512"/>
              <a:gd name="connsiteX7" fmla="*/ 1629166 w 1810512"/>
              <a:gd name="connsiteY7" fmla="*/ 884589 h 1810512"/>
              <a:gd name="connsiteX8" fmla="*/ 1578440 w 1810512"/>
              <a:gd name="connsiteY8" fmla="*/ 1172269 h 1810512"/>
              <a:gd name="connsiteX9" fmla="*/ 1719275 w 1810512"/>
              <a:gd name="connsiteY9" fmla="*/ 1290437 h 1810512"/>
              <a:gd name="connsiteX10" fmla="*/ 1645842 w 1810512"/>
              <a:gd name="connsiteY10" fmla="*/ 1417627 h 1810512"/>
              <a:gd name="connsiteX11" fmla="*/ 1473088 w 1810512"/>
              <a:gd name="connsiteY11" fmla="*/ 1354744 h 1810512"/>
              <a:gd name="connsiteX12" fmla="*/ 1249313 w 1810512"/>
              <a:gd name="connsiteY12" fmla="*/ 1542514 h 1810512"/>
              <a:gd name="connsiteX13" fmla="*/ 1281241 w 1810512"/>
              <a:gd name="connsiteY13" fmla="*/ 1723563 h 1810512"/>
              <a:gd name="connsiteX14" fmla="*/ 1143232 w 1810512"/>
              <a:gd name="connsiteY14" fmla="*/ 1773795 h 1810512"/>
              <a:gd name="connsiteX15" fmla="*/ 1051315 w 1810512"/>
              <a:gd name="connsiteY15" fmla="*/ 1614579 h 1810512"/>
              <a:gd name="connsiteX16" fmla="*/ 759197 w 1810512"/>
              <a:gd name="connsiteY16" fmla="*/ 1614579 h 1810512"/>
              <a:gd name="connsiteX17" fmla="*/ 667280 w 1810512"/>
              <a:gd name="connsiteY17" fmla="*/ 1773795 h 1810512"/>
              <a:gd name="connsiteX18" fmla="*/ 529271 w 1810512"/>
              <a:gd name="connsiteY18" fmla="*/ 1723563 h 1810512"/>
              <a:gd name="connsiteX19" fmla="*/ 561199 w 1810512"/>
              <a:gd name="connsiteY19" fmla="*/ 1542514 h 1810512"/>
              <a:gd name="connsiteX20" fmla="*/ 337424 w 1810512"/>
              <a:gd name="connsiteY20" fmla="*/ 1354744 h 1810512"/>
              <a:gd name="connsiteX21" fmla="*/ 164670 w 1810512"/>
              <a:gd name="connsiteY21" fmla="*/ 1417627 h 1810512"/>
              <a:gd name="connsiteX22" fmla="*/ 91237 w 1810512"/>
              <a:gd name="connsiteY22" fmla="*/ 1290437 h 1810512"/>
              <a:gd name="connsiteX23" fmla="*/ 232072 w 1810512"/>
              <a:gd name="connsiteY23" fmla="*/ 1172268 h 1810512"/>
              <a:gd name="connsiteX24" fmla="*/ 181346 w 1810512"/>
              <a:gd name="connsiteY24" fmla="*/ 884588 h 1810512"/>
              <a:gd name="connsiteX25" fmla="*/ 8588 w 1810512"/>
              <a:gd name="connsiteY25" fmla="*/ 821715 h 1810512"/>
              <a:gd name="connsiteX26" fmla="*/ 34091 w 1810512"/>
              <a:gd name="connsiteY26" fmla="*/ 677080 h 1810512"/>
              <a:gd name="connsiteX27" fmla="*/ 217935 w 1810512"/>
              <a:gd name="connsiteY27" fmla="*/ 677085 h 1810512"/>
              <a:gd name="connsiteX28" fmla="*/ 363994 w 1810512"/>
              <a:gd name="connsiteY28" fmla="*/ 424104 h 1810512"/>
              <a:gd name="connsiteX29" fmla="*/ 272068 w 1810512"/>
              <a:gd name="connsiteY29" fmla="*/ 264893 h 1810512"/>
              <a:gd name="connsiteX30" fmla="*/ 384574 w 1810512"/>
              <a:gd name="connsiteY30" fmla="*/ 170489 h 1810512"/>
              <a:gd name="connsiteX31" fmla="*/ 525403 w 1810512"/>
              <a:gd name="connsiteY31" fmla="*/ 288665 h 1810512"/>
              <a:gd name="connsiteX32" fmla="*/ 799904 w 1810512"/>
              <a:gd name="connsiteY32" fmla="*/ 188755 h 1810512"/>
              <a:gd name="connsiteX33" fmla="*/ 831823 w 1810512"/>
              <a:gd name="connsiteY33" fmla="*/ 7704 h 1810512"/>
              <a:gd name="connsiteX34" fmla="*/ 978689 w 1810512"/>
              <a:gd name="connsiteY34" fmla="*/ 7704 h 1810512"/>
              <a:gd name="connsiteX35" fmla="*/ 1010608 w 1810512"/>
              <a:gd name="connsiteY35" fmla="*/ 188755 h 1810512"/>
              <a:gd name="connsiteX36" fmla="*/ 1285109 w 1810512"/>
              <a:gd name="connsiteY36" fmla="*/ 288665 h 181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10512" h="1810512">
                <a:moveTo>
                  <a:pt x="1285109" y="288665"/>
                </a:moveTo>
                <a:lnTo>
                  <a:pt x="1425938" y="170489"/>
                </a:lnTo>
                <a:lnTo>
                  <a:pt x="1538444" y="264893"/>
                </a:lnTo>
                <a:lnTo>
                  <a:pt x="1446519" y="424104"/>
                </a:lnTo>
                <a:cubicBezTo>
                  <a:pt x="1511884" y="497635"/>
                  <a:pt x="1561581" y="583712"/>
                  <a:pt x="1592578" y="677085"/>
                </a:cubicBezTo>
                <a:lnTo>
                  <a:pt x="1776421" y="677080"/>
                </a:lnTo>
                <a:lnTo>
                  <a:pt x="1801924" y="821715"/>
                </a:lnTo>
                <a:lnTo>
                  <a:pt x="1629166" y="884589"/>
                </a:lnTo>
                <a:cubicBezTo>
                  <a:pt x="1631974" y="982932"/>
                  <a:pt x="1614714" y="1080816"/>
                  <a:pt x="1578440" y="1172269"/>
                </a:cubicBezTo>
                <a:lnTo>
                  <a:pt x="1719275" y="1290437"/>
                </a:lnTo>
                <a:lnTo>
                  <a:pt x="1645842" y="1417627"/>
                </a:lnTo>
                <a:lnTo>
                  <a:pt x="1473088" y="1354744"/>
                </a:lnTo>
                <a:cubicBezTo>
                  <a:pt x="1412025" y="1431884"/>
                  <a:pt x="1335885" y="1495773"/>
                  <a:pt x="1249313" y="1542514"/>
                </a:cubicBezTo>
                <a:lnTo>
                  <a:pt x="1281241" y="1723563"/>
                </a:lnTo>
                <a:lnTo>
                  <a:pt x="1143232" y="1773795"/>
                </a:lnTo>
                <a:lnTo>
                  <a:pt x="1051315" y="1614579"/>
                </a:lnTo>
                <a:cubicBezTo>
                  <a:pt x="954953" y="1634421"/>
                  <a:pt x="855559" y="1634421"/>
                  <a:pt x="759197" y="1614579"/>
                </a:cubicBezTo>
                <a:lnTo>
                  <a:pt x="667280" y="1773795"/>
                </a:lnTo>
                <a:lnTo>
                  <a:pt x="529271" y="1723563"/>
                </a:lnTo>
                <a:lnTo>
                  <a:pt x="561199" y="1542514"/>
                </a:lnTo>
                <a:cubicBezTo>
                  <a:pt x="474627" y="1495774"/>
                  <a:pt x="398487" y="1431885"/>
                  <a:pt x="337424" y="1354744"/>
                </a:cubicBezTo>
                <a:lnTo>
                  <a:pt x="164670" y="1417627"/>
                </a:lnTo>
                <a:lnTo>
                  <a:pt x="91237" y="1290437"/>
                </a:lnTo>
                <a:lnTo>
                  <a:pt x="232072" y="1172268"/>
                </a:lnTo>
                <a:cubicBezTo>
                  <a:pt x="195798" y="1080816"/>
                  <a:pt x="178539" y="982932"/>
                  <a:pt x="181346" y="884588"/>
                </a:cubicBezTo>
                <a:lnTo>
                  <a:pt x="8588" y="821715"/>
                </a:lnTo>
                <a:lnTo>
                  <a:pt x="34091" y="677080"/>
                </a:lnTo>
                <a:lnTo>
                  <a:pt x="217935" y="677085"/>
                </a:lnTo>
                <a:cubicBezTo>
                  <a:pt x="248932" y="583712"/>
                  <a:pt x="298629" y="497634"/>
                  <a:pt x="363994" y="424104"/>
                </a:cubicBezTo>
                <a:lnTo>
                  <a:pt x="272068" y="264893"/>
                </a:lnTo>
                <a:lnTo>
                  <a:pt x="384574" y="170489"/>
                </a:lnTo>
                <a:lnTo>
                  <a:pt x="525403" y="288665"/>
                </a:lnTo>
                <a:cubicBezTo>
                  <a:pt x="609167" y="237062"/>
                  <a:pt x="702567" y="203067"/>
                  <a:pt x="799904" y="188755"/>
                </a:cubicBezTo>
                <a:lnTo>
                  <a:pt x="831823" y="7704"/>
                </a:lnTo>
                <a:lnTo>
                  <a:pt x="978689" y="7704"/>
                </a:lnTo>
                <a:lnTo>
                  <a:pt x="1010608" y="188755"/>
                </a:lnTo>
                <a:cubicBezTo>
                  <a:pt x="1107945" y="203067"/>
                  <a:pt x="1201345" y="237062"/>
                  <a:pt x="1285109" y="288665"/>
                </a:cubicBez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09031" tIns="589179" rIns="509031" bIns="631397" numCol="1" spcCol="1270" anchor="ctr" anchorCtr="0">
            <a:noAutofit/>
          </a:bodyPr>
          <a:lstStyle/>
          <a:p>
            <a:pPr algn="ctr" defTabSz="829713">
              <a:lnSpc>
                <a:spcPct val="90000"/>
              </a:lnSpc>
              <a:spcBef>
                <a:spcPct val="0"/>
              </a:spcBef>
              <a:spcAft>
                <a:spcPct val="35000"/>
              </a:spcAft>
            </a:pPr>
            <a:endParaRPr lang="en-GB" sz="1867" dirty="0">
              <a:solidFill>
                <a:prstClr val="white"/>
              </a:solidFill>
              <a:latin typeface="Arial"/>
            </a:endParaRPr>
          </a:p>
        </p:txBody>
      </p:sp>
      <p:sp>
        <p:nvSpPr>
          <p:cNvPr id="19" name="Freeform: Shape 18">
            <a:extLst>
              <a:ext uri="{FF2B5EF4-FFF2-40B4-BE49-F238E27FC236}">
                <a16:creationId xmlns:a16="http://schemas.microsoft.com/office/drawing/2014/main" id="{CFE6062F-7A76-0EFF-1AE4-74EB5149F9F1}"/>
              </a:ext>
            </a:extLst>
          </p:cNvPr>
          <p:cNvSpPr/>
          <p:nvPr/>
        </p:nvSpPr>
        <p:spPr>
          <a:xfrm>
            <a:off x="664717" y="2096069"/>
            <a:ext cx="1755648" cy="1755648"/>
          </a:xfrm>
          <a:custGeom>
            <a:avLst/>
            <a:gdLst>
              <a:gd name="connsiteX0" fmla="*/ 985244 w 1316736"/>
              <a:gd name="connsiteY0" fmla="*/ 333496 h 1316736"/>
              <a:gd name="connsiteX1" fmla="*/ 1179507 w 1316736"/>
              <a:gd name="connsiteY1" fmla="*/ 274948 h 1316736"/>
              <a:gd name="connsiteX2" fmla="*/ 1250988 w 1316736"/>
              <a:gd name="connsiteY2" fmla="*/ 398758 h 1316736"/>
              <a:gd name="connsiteX3" fmla="*/ 1103153 w 1316736"/>
              <a:gd name="connsiteY3" fmla="*/ 537721 h 1316736"/>
              <a:gd name="connsiteX4" fmla="*/ 1103153 w 1316736"/>
              <a:gd name="connsiteY4" fmla="*/ 779014 h 1316736"/>
              <a:gd name="connsiteX5" fmla="*/ 1250988 w 1316736"/>
              <a:gd name="connsiteY5" fmla="*/ 917978 h 1316736"/>
              <a:gd name="connsiteX6" fmla="*/ 1179507 w 1316736"/>
              <a:gd name="connsiteY6" fmla="*/ 1041788 h 1316736"/>
              <a:gd name="connsiteX7" fmla="*/ 985244 w 1316736"/>
              <a:gd name="connsiteY7" fmla="*/ 983240 h 1316736"/>
              <a:gd name="connsiteX8" fmla="*/ 776278 w 1316736"/>
              <a:gd name="connsiteY8" fmla="*/ 1103887 h 1316736"/>
              <a:gd name="connsiteX9" fmla="*/ 729850 w 1316736"/>
              <a:gd name="connsiteY9" fmla="*/ 1301397 h 1316736"/>
              <a:gd name="connsiteX10" fmla="*/ 586886 w 1316736"/>
              <a:gd name="connsiteY10" fmla="*/ 1301397 h 1316736"/>
              <a:gd name="connsiteX11" fmla="*/ 540458 w 1316736"/>
              <a:gd name="connsiteY11" fmla="*/ 1103887 h 1316736"/>
              <a:gd name="connsiteX12" fmla="*/ 331492 w 1316736"/>
              <a:gd name="connsiteY12" fmla="*/ 983240 h 1316736"/>
              <a:gd name="connsiteX13" fmla="*/ 137229 w 1316736"/>
              <a:gd name="connsiteY13" fmla="*/ 1041788 h 1316736"/>
              <a:gd name="connsiteX14" fmla="*/ 65748 w 1316736"/>
              <a:gd name="connsiteY14" fmla="*/ 917978 h 1316736"/>
              <a:gd name="connsiteX15" fmla="*/ 213583 w 1316736"/>
              <a:gd name="connsiteY15" fmla="*/ 779015 h 1316736"/>
              <a:gd name="connsiteX16" fmla="*/ 213583 w 1316736"/>
              <a:gd name="connsiteY16" fmla="*/ 537722 h 1316736"/>
              <a:gd name="connsiteX17" fmla="*/ 65748 w 1316736"/>
              <a:gd name="connsiteY17" fmla="*/ 398758 h 1316736"/>
              <a:gd name="connsiteX18" fmla="*/ 137229 w 1316736"/>
              <a:gd name="connsiteY18" fmla="*/ 274948 h 1316736"/>
              <a:gd name="connsiteX19" fmla="*/ 331492 w 1316736"/>
              <a:gd name="connsiteY19" fmla="*/ 333496 h 1316736"/>
              <a:gd name="connsiteX20" fmla="*/ 540458 w 1316736"/>
              <a:gd name="connsiteY20" fmla="*/ 212849 h 1316736"/>
              <a:gd name="connsiteX21" fmla="*/ 586886 w 1316736"/>
              <a:gd name="connsiteY21" fmla="*/ 15339 h 1316736"/>
              <a:gd name="connsiteX22" fmla="*/ 729850 w 1316736"/>
              <a:gd name="connsiteY22" fmla="*/ 15339 h 1316736"/>
              <a:gd name="connsiteX23" fmla="*/ 776278 w 1316736"/>
              <a:gd name="connsiteY23" fmla="*/ 212849 h 1316736"/>
              <a:gd name="connsiteX24" fmla="*/ 985244 w 1316736"/>
              <a:gd name="connsiteY24" fmla="*/ 333496 h 131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6736" h="1316736">
                <a:moveTo>
                  <a:pt x="985244" y="333496"/>
                </a:moveTo>
                <a:lnTo>
                  <a:pt x="1179507" y="274948"/>
                </a:lnTo>
                <a:lnTo>
                  <a:pt x="1250988" y="398758"/>
                </a:lnTo>
                <a:lnTo>
                  <a:pt x="1103153" y="537721"/>
                </a:lnTo>
                <a:cubicBezTo>
                  <a:pt x="1124583" y="616725"/>
                  <a:pt x="1124583" y="700011"/>
                  <a:pt x="1103153" y="779014"/>
                </a:cubicBezTo>
                <a:lnTo>
                  <a:pt x="1250988" y="917978"/>
                </a:lnTo>
                <a:lnTo>
                  <a:pt x="1179507" y="1041788"/>
                </a:lnTo>
                <a:lnTo>
                  <a:pt x="985244" y="983240"/>
                </a:lnTo>
                <a:cubicBezTo>
                  <a:pt x="927539" y="1041300"/>
                  <a:pt x="855412" y="1082943"/>
                  <a:pt x="776278" y="1103887"/>
                </a:cubicBezTo>
                <a:lnTo>
                  <a:pt x="729850" y="1301397"/>
                </a:lnTo>
                <a:lnTo>
                  <a:pt x="586886" y="1301397"/>
                </a:lnTo>
                <a:lnTo>
                  <a:pt x="540458" y="1103887"/>
                </a:lnTo>
                <a:cubicBezTo>
                  <a:pt x="461324" y="1082944"/>
                  <a:pt x="389196" y="1041301"/>
                  <a:pt x="331492" y="983240"/>
                </a:cubicBezTo>
                <a:lnTo>
                  <a:pt x="137229" y="1041788"/>
                </a:lnTo>
                <a:lnTo>
                  <a:pt x="65748" y="917978"/>
                </a:lnTo>
                <a:lnTo>
                  <a:pt x="213583" y="779015"/>
                </a:lnTo>
                <a:cubicBezTo>
                  <a:pt x="192153" y="700011"/>
                  <a:pt x="192153" y="616725"/>
                  <a:pt x="213583" y="537722"/>
                </a:cubicBezTo>
                <a:lnTo>
                  <a:pt x="65748" y="398758"/>
                </a:lnTo>
                <a:lnTo>
                  <a:pt x="137229" y="274948"/>
                </a:lnTo>
                <a:lnTo>
                  <a:pt x="331492" y="333496"/>
                </a:lnTo>
                <a:cubicBezTo>
                  <a:pt x="389197" y="275436"/>
                  <a:pt x="461324" y="233793"/>
                  <a:pt x="540458" y="212849"/>
                </a:cubicBezTo>
                <a:lnTo>
                  <a:pt x="586886" y="15339"/>
                </a:lnTo>
                <a:lnTo>
                  <a:pt x="729850" y="15339"/>
                </a:lnTo>
                <a:lnTo>
                  <a:pt x="776278" y="212849"/>
                </a:lnTo>
                <a:cubicBezTo>
                  <a:pt x="855412" y="233792"/>
                  <a:pt x="927540" y="275435"/>
                  <a:pt x="985244" y="333496"/>
                </a:cubicBezTo>
                <a:close/>
              </a:path>
            </a:pathLst>
          </a:custGeom>
          <a:solidFill>
            <a:srgbClr val="81294C"/>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467389" tIns="470061" rIns="467389" bIns="470061" numCol="1" spcCol="1270" anchor="ctr" anchorCtr="0">
            <a:noAutofit/>
          </a:bodyPr>
          <a:lstStyle/>
          <a:p>
            <a:pPr algn="ctr" defTabSz="888978">
              <a:lnSpc>
                <a:spcPct val="90000"/>
              </a:lnSpc>
              <a:spcBef>
                <a:spcPct val="0"/>
              </a:spcBef>
              <a:spcAft>
                <a:spcPct val="35000"/>
              </a:spcAft>
            </a:pPr>
            <a:endParaRPr lang="en-GB" sz="2000" dirty="0">
              <a:solidFill>
                <a:srgbClr val="FF0000"/>
              </a:solidFill>
              <a:latin typeface="Arial"/>
            </a:endParaRPr>
          </a:p>
        </p:txBody>
      </p:sp>
      <p:sp>
        <p:nvSpPr>
          <p:cNvPr id="20" name="Freeform: Shape 19">
            <a:extLst>
              <a:ext uri="{FF2B5EF4-FFF2-40B4-BE49-F238E27FC236}">
                <a16:creationId xmlns:a16="http://schemas.microsoft.com/office/drawing/2014/main" id="{D8ABBD27-53AD-2989-8D60-8E8E34A64F80}"/>
              </a:ext>
            </a:extLst>
          </p:cNvPr>
          <p:cNvSpPr/>
          <p:nvPr/>
        </p:nvSpPr>
        <p:spPr>
          <a:xfrm>
            <a:off x="1454757" y="691549"/>
            <a:ext cx="2106779" cy="2106779"/>
          </a:xfrm>
          <a:custGeom>
            <a:avLst/>
            <a:gdLst>
              <a:gd name="connsiteX0" fmla="*/ 965337 w 1290132"/>
              <a:gd name="connsiteY0" fmla="*/ 326758 h 1290132"/>
              <a:gd name="connsiteX1" fmla="*/ 1155675 w 1290132"/>
              <a:gd name="connsiteY1" fmla="*/ 269393 h 1290132"/>
              <a:gd name="connsiteX2" fmla="*/ 1225713 w 1290132"/>
              <a:gd name="connsiteY2" fmla="*/ 390702 h 1290132"/>
              <a:gd name="connsiteX3" fmla="*/ 1080865 w 1290132"/>
              <a:gd name="connsiteY3" fmla="*/ 526857 h 1290132"/>
              <a:gd name="connsiteX4" fmla="*/ 1080865 w 1290132"/>
              <a:gd name="connsiteY4" fmla="*/ 763275 h 1290132"/>
              <a:gd name="connsiteX5" fmla="*/ 1225713 w 1290132"/>
              <a:gd name="connsiteY5" fmla="*/ 899430 h 1290132"/>
              <a:gd name="connsiteX6" fmla="*/ 1155675 w 1290132"/>
              <a:gd name="connsiteY6" fmla="*/ 1020739 h 1290132"/>
              <a:gd name="connsiteX7" fmla="*/ 965337 w 1290132"/>
              <a:gd name="connsiteY7" fmla="*/ 963374 h 1290132"/>
              <a:gd name="connsiteX8" fmla="*/ 760593 w 1290132"/>
              <a:gd name="connsiteY8" fmla="*/ 1081583 h 1290132"/>
              <a:gd name="connsiteX9" fmla="*/ 715103 w 1290132"/>
              <a:gd name="connsiteY9" fmla="*/ 1275103 h 1290132"/>
              <a:gd name="connsiteX10" fmla="*/ 575029 w 1290132"/>
              <a:gd name="connsiteY10" fmla="*/ 1275103 h 1290132"/>
              <a:gd name="connsiteX11" fmla="*/ 529539 w 1290132"/>
              <a:gd name="connsiteY11" fmla="*/ 1081583 h 1290132"/>
              <a:gd name="connsiteX12" fmla="*/ 324795 w 1290132"/>
              <a:gd name="connsiteY12" fmla="*/ 963374 h 1290132"/>
              <a:gd name="connsiteX13" fmla="*/ 134457 w 1290132"/>
              <a:gd name="connsiteY13" fmla="*/ 1020739 h 1290132"/>
              <a:gd name="connsiteX14" fmla="*/ 64419 w 1290132"/>
              <a:gd name="connsiteY14" fmla="*/ 899430 h 1290132"/>
              <a:gd name="connsiteX15" fmla="*/ 209267 w 1290132"/>
              <a:gd name="connsiteY15" fmla="*/ 763275 h 1290132"/>
              <a:gd name="connsiteX16" fmla="*/ 209267 w 1290132"/>
              <a:gd name="connsiteY16" fmla="*/ 526857 h 1290132"/>
              <a:gd name="connsiteX17" fmla="*/ 64419 w 1290132"/>
              <a:gd name="connsiteY17" fmla="*/ 390702 h 1290132"/>
              <a:gd name="connsiteX18" fmla="*/ 134457 w 1290132"/>
              <a:gd name="connsiteY18" fmla="*/ 269393 h 1290132"/>
              <a:gd name="connsiteX19" fmla="*/ 324795 w 1290132"/>
              <a:gd name="connsiteY19" fmla="*/ 326758 h 1290132"/>
              <a:gd name="connsiteX20" fmla="*/ 529539 w 1290132"/>
              <a:gd name="connsiteY20" fmla="*/ 208549 h 1290132"/>
              <a:gd name="connsiteX21" fmla="*/ 575029 w 1290132"/>
              <a:gd name="connsiteY21" fmla="*/ 15029 h 1290132"/>
              <a:gd name="connsiteX22" fmla="*/ 715103 w 1290132"/>
              <a:gd name="connsiteY22" fmla="*/ 15029 h 1290132"/>
              <a:gd name="connsiteX23" fmla="*/ 760593 w 1290132"/>
              <a:gd name="connsiteY23" fmla="*/ 208549 h 1290132"/>
              <a:gd name="connsiteX24" fmla="*/ 965337 w 1290132"/>
              <a:gd name="connsiteY24" fmla="*/ 326758 h 129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0132" h="1290132">
                <a:moveTo>
                  <a:pt x="830389" y="326343"/>
                </a:moveTo>
                <a:lnTo>
                  <a:pt x="968381" y="240878"/>
                </a:lnTo>
                <a:lnTo>
                  <a:pt x="1049254" y="321751"/>
                </a:lnTo>
                <a:lnTo>
                  <a:pt x="963789" y="459743"/>
                </a:lnTo>
                <a:cubicBezTo>
                  <a:pt x="996707" y="516354"/>
                  <a:pt x="1013952" y="580712"/>
                  <a:pt x="1013750" y="646199"/>
                </a:cubicBezTo>
                <a:lnTo>
                  <a:pt x="1156761" y="722971"/>
                </a:lnTo>
                <a:lnTo>
                  <a:pt x="1127159" y="833445"/>
                </a:lnTo>
                <a:lnTo>
                  <a:pt x="964922" y="828426"/>
                </a:lnTo>
                <a:cubicBezTo>
                  <a:pt x="932353" y="885240"/>
                  <a:pt x="885239" y="932353"/>
                  <a:pt x="828426" y="964922"/>
                </a:cubicBezTo>
                <a:lnTo>
                  <a:pt x="833445" y="1127160"/>
                </a:lnTo>
                <a:lnTo>
                  <a:pt x="722972" y="1156761"/>
                </a:lnTo>
                <a:lnTo>
                  <a:pt x="646200" y="1013749"/>
                </a:lnTo>
                <a:cubicBezTo>
                  <a:pt x="580713" y="1013951"/>
                  <a:pt x="516355" y="996706"/>
                  <a:pt x="459743" y="963789"/>
                </a:cubicBezTo>
                <a:lnTo>
                  <a:pt x="321751" y="1049254"/>
                </a:lnTo>
                <a:lnTo>
                  <a:pt x="240878" y="968381"/>
                </a:lnTo>
                <a:lnTo>
                  <a:pt x="326343" y="830389"/>
                </a:lnTo>
                <a:cubicBezTo>
                  <a:pt x="293425" y="773778"/>
                  <a:pt x="276180" y="709420"/>
                  <a:pt x="276382" y="643933"/>
                </a:cubicBezTo>
                <a:lnTo>
                  <a:pt x="133371" y="567161"/>
                </a:lnTo>
                <a:lnTo>
                  <a:pt x="162973" y="456687"/>
                </a:lnTo>
                <a:lnTo>
                  <a:pt x="325210" y="461706"/>
                </a:lnTo>
                <a:cubicBezTo>
                  <a:pt x="357779" y="404892"/>
                  <a:pt x="404893" y="357779"/>
                  <a:pt x="461706" y="325210"/>
                </a:cubicBezTo>
                <a:lnTo>
                  <a:pt x="456687" y="162972"/>
                </a:lnTo>
                <a:lnTo>
                  <a:pt x="567160" y="133371"/>
                </a:lnTo>
                <a:lnTo>
                  <a:pt x="643932" y="276383"/>
                </a:lnTo>
                <a:cubicBezTo>
                  <a:pt x="709419" y="276181"/>
                  <a:pt x="773777" y="293426"/>
                  <a:pt x="830389" y="326343"/>
                </a:cubicBez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95987" tIns="595987" rIns="595987" bIns="595987" numCol="1" spcCol="1270" anchor="ctr" anchorCtr="0">
            <a:noAutofit/>
          </a:bodyPr>
          <a:lstStyle/>
          <a:p>
            <a:pPr algn="ctr" defTabSz="888978">
              <a:lnSpc>
                <a:spcPct val="90000"/>
              </a:lnSpc>
              <a:spcBef>
                <a:spcPct val="0"/>
              </a:spcBef>
              <a:spcAft>
                <a:spcPct val="35000"/>
              </a:spcAft>
            </a:pPr>
            <a:endParaRPr lang="en-GB" sz="2000" dirty="0">
              <a:solidFill>
                <a:prstClr val="white"/>
              </a:solidFill>
              <a:latin typeface="Arial"/>
            </a:endParaRPr>
          </a:p>
        </p:txBody>
      </p:sp>
      <p:sp>
        <p:nvSpPr>
          <p:cNvPr id="21" name="Freeform: Shape 20">
            <a:extLst>
              <a:ext uri="{FF2B5EF4-FFF2-40B4-BE49-F238E27FC236}">
                <a16:creationId xmlns:a16="http://schemas.microsoft.com/office/drawing/2014/main" id="{65ABF4D7-D036-C109-FD9A-923C5A8B6A3D}"/>
              </a:ext>
            </a:extLst>
          </p:cNvPr>
          <p:cNvSpPr/>
          <p:nvPr/>
        </p:nvSpPr>
        <p:spPr>
          <a:xfrm>
            <a:off x="7268681" y="2644709"/>
            <a:ext cx="2414016" cy="2414016"/>
          </a:xfrm>
          <a:custGeom>
            <a:avLst/>
            <a:gdLst>
              <a:gd name="connsiteX0" fmla="*/ 1285109 w 1810512"/>
              <a:gd name="connsiteY0" fmla="*/ 288665 h 1810512"/>
              <a:gd name="connsiteX1" fmla="*/ 1425938 w 1810512"/>
              <a:gd name="connsiteY1" fmla="*/ 170489 h 1810512"/>
              <a:gd name="connsiteX2" fmla="*/ 1538444 w 1810512"/>
              <a:gd name="connsiteY2" fmla="*/ 264893 h 1810512"/>
              <a:gd name="connsiteX3" fmla="*/ 1446519 w 1810512"/>
              <a:gd name="connsiteY3" fmla="*/ 424104 h 1810512"/>
              <a:gd name="connsiteX4" fmla="*/ 1592578 w 1810512"/>
              <a:gd name="connsiteY4" fmla="*/ 677085 h 1810512"/>
              <a:gd name="connsiteX5" fmla="*/ 1776421 w 1810512"/>
              <a:gd name="connsiteY5" fmla="*/ 677080 h 1810512"/>
              <a:gd name="connsiteX6" fmla="*/ 1801924 w 1810512"/>
              <a:gd name="connsiteY6" fmla="*/ 821715 h 1810512"/>
              <a:gd name="connsiteX7" fmla="*/ 1629166 w 1810512"/>
              <a:gd name="connsiteY7" fmla="*/ 884589 h 1810512"/>
              <a:gd name="connsiteX8" fmla="*/ 1578440 w 1810512"/>
              <a:gd name="connsiteY8" fmla="*/ 1172269 h 1810512"/>
              <a:gd name="connsiteX9" fmla="*/ 1719275 w 1810512"/>
              <a:gd name="connsiteY9" fmla="*/ 1290437 h 1810512"/>
              <a:gd name="connsiteX10" fmla="*/ 1645842 w 1810512"/>
              <a:gd name="connsiteY10" fmla="*/ 1417627 h 1810512"/>
              <a:gd name="connsiteX11" fmla="*/ 1473088 w 1810512"/>
              <a:gd name="connsiteY11" fmla="*/ 1354744 h 1810512"/>
              <a:gd name="connsiteX12" fmla="*/ 1249313 w 1810512"/>
              <a:gd name="connsiteY12" fmla="*/ 1542514 h 1810512"/>
              <a:gd name="connsiteX13" fmla="*/ 1281241 w 1810512"/>
              <a:gd name="connsiteY13" fmla="*/ 1723563 h 1810512"/>
              <a:gd name="connsiteX14" fmla="*/ 1143232 w 1810512"/>
              <a:gd name="connsiteY14" fmla="*/ 1773795 h 1810512"/>
              <a:gd name="connsiteX15" fmla="*/ 1051315 w 1810512"/>
              <a:gd name="connsiteY15" fmla="*/ 1614579 h 1810512"/>
              <a:gd name="connsiteX16" fmla="*/ 759197 w 1810512"/>
              <a:gd name="connsiteY16" fmla="*/ 1614579 h 1810512"/>
              <a:gd name="connsiteX17" fmla="*/ 667280 w 1810512"/>
              <a:gd name="connsiteY17" fmla="*/ 1773795 h 1810512"/>
              <a:gd name="connsiteX18" fmla="*/ 529271 w 1810512"/>
              <a:gd name="connsiteY18" fmla="*/ 1723563 h 1810512"/>
              <a:gd name="connsiteX19" fmla="*/ 561199 w 1810512"/>
              <a:gd name="connsiteY19" fmla="*/ 1542514 h 1810512"/>
              <a:gd name="connsiteX20" fmla="*/ 337424 w 1810512"/>
              <a:gd name="connsiteY20" fmla="*/ 1354744 h 1810512"/>
              <a:gd name="connsiteX21" fmla="*/ 164670 w 1810512"/>
              <a:gd name="connsiteY21" fmla="*/ 1417627 h 1810512"/>
              <a:gd name="connsiteX22" fmla="*/ 91237 w 1810512"/>
              <a:gd name="connsiteY22" fmla="*/ 1290437 h 1810512"/>
              <a:gd name="connsiteX23" fmla="*/ 232072 w 1810512"/>
              <a:gd name="connsiteY23" fmla="*/ 1172268 h 1810512"/>
              <a:gd name="connsiteX24" fmla="*/ 181346 w 1810512"/>
              <a:gd name="connsiteY24" fmla="*/ 884588 h 1810512"/>
              <a:gd name="connsiteX25" fmla="*/ 8588 w 1810512"/>
              <a:gd name="connsiteY25" fmla="*/ 821715 h 1810512"/>
              <a:gd name="connsiteX26" fmla="*/ 34091 w 1810512"/>
              <a:gd name="connsiteY26" fmla="*/ 677080 h 1810512"/>
              <a:gd name="connsiteX27" fmla="*/ 217935 w 1810512"/>
              <a:gd name="connsiteY27" fmla="*/ 677085 h 1810512"/>
              <a:gd name="connsiteX28" fmla="*/ 363994 w 1810512"/>
              <a:gd name="connsiteY28" fmla="*/ 424104 h 1810512"/>
              <a:gd name="connsiteX29" fmla="*/ 272068 w 1810512"/>
              <a:gd name="connsiteY29" fmla="*/ 264893 h 1810512"/>
              <a:gd name="connsiteX30" fmla="*/ 384574 w 1810512"/>
              <a:gd name="connsiteY30" fmla="*/ 170489 h 1810512"/>
              <a:gd name="connsiteX31" fmla="*/ 525403 w 1810512"/>
              <a:gd name="connsiteY31" fmla="*/ 288665 h 1810512"/>
              <a:gd name="connsiteX32" fmla="*/ 799904 w 1810512"/>
              <a:gd name="connsiteY32" fmla="*/ 188755 h 1810512"/>
              <a:gd name="connsiteX33" fmla="*/ 831823 w 1810512"/>
              <a:gd name="connsiteY33" fmla="*/ 7704 h 1810512"/>
              <a:gd name="connsiteX34" fmla="*/ 978689 w 1810512"/>
              <a:gd name="connsiteY34" fmla="*/ 7704 h 1810512"/>
              <a:gd name="connsiteX35" fmla="*/ 1010608 w 1810512"/>
              <a:gd name="connsiteY35" fmla="*/ 188755 h 1810512"/>
              <a:gd name="connsiteX36" fmla="*/ 1285109 w 1810512"/>
              <a:gd name="connsiteY36" fmla="*/ 288665 h 181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10512" h="1810512">
                <a:moveTo>
                  <a:pt x="1285109" y="288665"/>
                </a:moveTo>
                <a:lnTo>
                  <a:pt x="1425938" y="170489"/>
                </a:lnTo>
                <a:lnTo>
                  <a:pt x="1538444" y="264893"/>
                </a:lnTo>
                <a:lnTo>
                  <a:pt x="1446519" y="424104"/>
                </a:lnTo>
                <a:cubicBezTo>
                  <a:pt x="1511884" y="497635"/>
                  <a:pt x="1561581" y="583712"/>
                  <a:pt x="1592578" y="677085"/>
                </a:cubicBezTo>
                <a:lnTo>
                  <a:pt x="1776421" y="677080"/>
                </a:lnTo>
                <a:lnTo>
                  <a:pt x="1801924" y="821715"/>
                </a:lnTo>
                <a:lnTo>
                  <a:pt x="1629166" y="884589"/>
                </a:lnTo>
                <a:cubicBezTo>
                  <a:pt x="1631974" y="982932"/>
                  <a:pt x="1614714" y="1080816"/>
                  <a:pt x="1578440" y="1172269"/>
                </a:cubicBezTo>
                <a:lnTo>
                  <a:pt x="1719275" y="1290437"/>
                </a:lnTo>
                <a:lnTo>
                  <a:pt x="1645842" y="1417627"/>
                </a:lnTo>
                <a:lnTo>
                  <a:pt x="1473088" y="1354744"/>
                </a:lnTo>
                <a:cubicBezTo>
                  <a:pt x="1412025" y="1431884"/>
                  <a:pt x="1335885" y="1495773"/>
                  <a:pt x="1249313" y="1542514"/>
                </a:cubicBezTo>
                <a:lnTo>
                  <a:pt x="1281241" y="1723563"/>
                </a:lnTo>
                <a:lnTo>
                  <a:pt x="1143232" y="1773795"/>
                </a:lnTo>
                <a:lnTo>
                  <a:pt x="1051315" y="1614579"/>
                </a:lnTo>
                <a:cubicBezTo>
                  <a:pt x="954953" y="1634421"/>
                  <a:pt x="855559" y="1634421"/>
                  <a:pt x="759197" y="1614579"/>
                </a:cubicBezTo>
                <a:lnTo>
                  <a:pt x="667280" y="1773795"/>
                </a:lnTo>
                <a:lnTo>
                  <a:pt x="529271" y="1723563"/>
                </a:lnTo>
                <a:lnTo>
                  <a:pt x="561199" y="1542514"/>
                </a:lnTo>
                <a:cubicBezTo>
                  <a:pt x="474627" y="1495774"/>
                  <a:pt x="398487" y="1431885"/>
                  <a:pt x="337424" y="1354744"/>
                </a:cubicBezTo>
                <a:lnTo>
                  <a:pt x="164670" y="1417627"/>
                </a:lnTo>
                <a:lnTo>
                  <a:pt x="91237" y="1290437"/>
                </a:lnTo>
                <a:lnTo>
                  <a:pt x="232072" y="1172268"/>
                </a:lnTo>
                <a:cubicBezTo>
                  <a:pt x="195798" y="1080816"/>
                  <a:pt x="178539" y="982932"/>
                  <a:pt x="181346" y="884588"/>
                </a:cubicBezTo>
                <a:lnTo>
                  <a:pt x="8588" y="821715"/>
                </a:lnTo>
                <a:lnTo>
                  <a:pt x="34091" y="677080"/>
                </a:lnTo>
                <a:lnTo>
                  <a:pt x="217935" y="677085"/>
                </a:lnTo>
                <a:cubicBezTo>
                  <a:pt x="248932" y="583712"/>
                  <a:pt x="298629" y="497634"/>
                  <a:pt x="363994" y="424104"/>
                </a:cubicBezTo>
                <a:lnTo>
                  <a:pt x="272068" y="264893"/>
                </a:lnTo>
                <a:lnTo>
                  <a:pt x="384574" y="170489"/>
                </a:lnTo>
                <a:lnTo>
                  <a:pt x="525403" y="288665"/>
                </a:lnTo>
                <a:cubicBezTo>
                  <a:pt x="609167" y="237062"/>
                  <a:pt x="702567" y="203067"/>
                  <a:pt x="799904" y="188755"/>
                </a:cubicBezTo>
                <a:lnTo>
                  <a:pt x="831823" y="7704"/>
                </a:lnTo>
                <a:lnTo>
                  <a:pt x="978689" y="7704"/>
                </a:lnTo>
                <a:lnTo>
                  <a:pt x="1010608" y="188755"/>
                </a:lnTo>
                <a:cubicBezTo>
                  <a:pt x="1107945" y="203067"/>
                  <a:pt x="1201345" y="237062"/>
                  <a:pt x="1285109" y="288665"/>
                </a:cubicBez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15804" tIns="595952" rIns="515804" bIns="638171" numCol="1" spcCol="1270" anchor="ctr" anchorCtr="0">
            <a:noAutofit/>
          </a:bodyPr>
          <a:lstStyle/>
          <a:p>
            <a:pPr algn="ctr" defTabSz="1066773">
              <a:lnSpc>
                <a:spcPct val="90000"/>
              </a:lnSpc>
              <a:spcBef>
                <a:spcPct val="0"/>
              </a:spcBef>
              <a:spcAft>
                <a:spcPct val="35000"/>
              </a:spcAft>
            </a:pPr>
            <a:endParaRPr lang="en-GB" sz="2400" dirty="0">
              <a:solidFill>
                <a:prstClr val="white"/>
              </a:solidFill>
              <a:latin typeface="Arial"/>
            </a:endParaRPr>
          </a:p>
        </p:txBody>
      </p:sp>
      <p:sp>
        <p:nvSpPr>
          <p:cNvPr id="22" name="Freeform: Shape 21">
            <a:extLst>
              <a:ext uri="{FF2B5EF4-FFF2-40B4-BE49-F238E27FC236}">
                <a16:creationId xmlns:a16="http://schemas.microsoft.com/office/drawing/2014/main" id="{ED15B32C-6D5E-5BCA-51A7-FE2851065A0C}"/>
              </a:ext>
            </a:extLst>
          </p:cNvPr>
          <p:cNvSpPr/>
          <p:nvPr/>
        </p:nvSpPr>
        <p:spPr>
          <a:xfrm>
            <a:off x="5864163" y="2074124"/>
            <a:ext cx="1755648" cy="1755648"/>
          </a:xfrm>
          <a:custGeom>
            <a:avLst/>
            <a:gdLst>
              <a:gd name="connsiteX0" fmla="*/ 985244 w 1316736"/>
              <a:gd name="connsiteY0" fmla="*/ 333496 h 1316736"/>
              <a:gd name="connsiteX1" fmla="*/ 1179507 w 1316736"/>
              <a:gd name="connsiteY1" fmla="*/ 274948 h 1316736"/>
              <a:gd name="connsiteX2" fmla="*/ 1250988 w 1316736"/>
              <a:gd name="connsiteY2" fmla="*/ 398758 h 1316736"/>
              <a:gd name="connsiteX3" fmla="*/ 1103153 w 1316736"/>
              <a:gd name="connsiteY3" fmla="*/ 537721 h 1316736"/>
              <a:gd name="connsiteX4" fmla="*/ 1103153 w 1316736"/>
              <a:gd name="connsiteY4" fmla="*/ 779014 h 1316736"/>
              <a:gd name="connsiteX5" fmla="*/ 1250988 w 1316736"/>
              <a:gd name="connsiteY5" fmla="*/ 917978 h 1316736"/>
              <a:gd name="connsiteX6" fmla="*/ 1179507 w 1316736"/>
              <a:gd name="connsiteY6" fmla="*/ 1041788 h 1316736"/>
              <a:gd name="connsiteX7" fmla="*/ 985244 w 1316736"/>
              <a:gd name="connsiteY7" fmla="*/ 983240 h 1316736"/>
              <a:gd name="connsiteX8" fmla="*/ 776278 w 1316736"/>
              <a:gd name="connsiteY8" fmla="*/ 1103887 h 1316736"/>
              <a:gd name="connsiteX9" fmla="*/ 729850 w 1316736"/>
              <a:gd name="connsiteY9" fmla="*/ 1301397 h 1316736"/>
              <a:gd name="connsiteX10" fmla="*/ 586886 w 1316736"/>
              <a:gd name="connsiteY10" fmla="*/ 1301397 h 1316736"/>
              <a:gd name="connsiteX11" fmla="*/ 540458 w 1316736"/>
              <a:gd name="connsiteY11" fmla="*/ 1103887 h 1316736"/>
              <a:gd name="connsiteX12" fmla="*/ 331492 w 1316736"/>
              <a:gd name="connsiteY12" fmla="*/ 983240 h 1316736"/>
              <a:gd name="connsiteX13" fmla="*/ 137229 w 1316736"/>
              <a:gd name="connsiteY13" fmla="*/ 1041788 h 1316736"/>
              <a:gd name="connsiteX14" fmla="*/ 65748 w 1316736"/>
              <a:gd name="connsiteY14" fmla="*/ 917978 h 1316736"/>
              <a:gd name="connsiteX15" fmla="*/ 213583 w 1316736"/>
              <a:gd name="connsiteY15" fmla="*/ 779015 h 1316736"/>
              <a:gd name="connsiteX16" fmla="*/ 213583 w 1316736"/>
              <a:gd name="connsiteY16" fmla="*/ 537722 h 1316736"/>
              <a:gd name="connsiteX17" fmla="*/ 65748 w 1316736"/>
              <a:gd name="connsiteY17" fmla="*/ 398758 h 1316736"/>
              <a:gd name="connsiteX18" fmla="*/ 137229 w 1316736"/>
              <a:gd name="connsiteY18" fmla="*/ 274948 h 1316736"/>
              <a:gd name="connsiteX19" fmla="*/ 331492 w 1316736"/>
              <a:gd name="connsiteY19" fmla="*/ 333496 h 1316736"/>
              <a:gd name="connsiteX20" fmla="*/ 540458 w 1316736"/>
              <a:gd name="connsiteY20" fmla="*/ 212849 h 1316736"/>
              <a:gd name="connsiteX21" fmla="*/ 586886 w 1316736"/>
              <a:gd name="connsiteY21" fmla="*/ 15339 h 1316736"/>
              <a:gd name="connsiteX22" fmla="*/ 729850 w 1316736"/>
              <a:gd name="connsiteY22" fmla="*/ 15339 h 1316736"/>
              <a:gd name="connsiteX23" fmla="*/ 776278 w 1316736"/>
              <a:gd name="connsiteY23" fmla="*/ 212849 h 1316736"/>
              <a:gd name="connsiteX24" fmla="*/ 985244 w 1316736"/>
              <a:gd name="connsiteY24" fmla="*/ 333496 h 131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6736" h="1316736">
                <a:moveTo>
                  <a:pt x="985244" y="333496"/>
                </a:moveTo>
                <a:lnTo>
                  <a:pt x="1179507" y="274948"/>
                </a:lnTo>
                <a:lnTo>
                  <a:pt x="1250988" y="398758"/>
                </a:lnTo>
                <a:lnTo>
                  <a:pt x="1103153" y="537721"/>
                </a:lnTo>
                <a:cubicBezTo>
                  <a:pt x="1124583" y="616725"/>
                  <a:pt x="1124583" y="700011"/>
                  <a:pt x="1103153" y="779014"/>
                </a:cubicBezTo>
                <a:lnTo>
                  <a:pt x="1250988" y="917978"/>
                </a:lnTo>
                <a:lnTo>
                  <a:pt x="1179507" y="1041788"/>
                </a:lnTo>
                <a:lnTo>
                  <a:pt x="985244" y="983240"/>
                </a:lnTo>
                <a:cubicBezTo>
                  <a:pt x="927539" y="1041300"/>
                  <a:pt x="855412" y="1082943"/>
                  <a:pt x="776278" y="1103887"/>
                </a:cubicBezTo>
                <a:lnTo>
                  <a:pt x="729850" y="1301397"/>
                </a:lnTo>
                <a:lnTo>
                  <a:pt x="586886" y="1301397"/>
                </a:lnTo>
                <a:lnTo>
                  <a:pt x="540458" y="1103887"/>
                </a:lnTo>
                <a:cubicBezTo>
                  <a:pt x="461324" y="1082944"/>
                  <a:pt x="389196" y="1041301"/>
                  <a:pt x="331492" y="983240"/>
                </a:cubicBezTo>
                <a:lnTo>
                  <a:pt x="137229" y="1041788"/>
                </a:lnTo>
                <a:lnTo>
                  <a:pt x="65748" y="917978"/>
                </a:lnTo>
                <a:lnTo>
                  <a:pt x="213583" y="779015"/>
                </a:lnTo>
                <a:cubicBezTo>
                  <a:pt x="192153" y="700011"/>
                  <a:pt x="192153" y="616725"/>
                  <a:pt x="213583" y="537722"/>
                </a:cubicBezTo>
                <a:lnTo>
                  <a:pt x="65748" y="398758"/>
                </a:lnTo>
                <a:lnTo>
                  <a:pt x="137229" y="274948"/>
                </a:lnTo>
                <a:lnTo>
                  <a:pt x="331492" y="333496"/>
                </a:lnTo>
                <a:cubicBezTo>
                  <a:pt x="389197" y="275436"/>
                  <a:pt x="461324" y="233793"/>
                  <a:pt x="540458" y="212849"/>
                </a:cubicBezTo>
                <a:lnTo>
                  <a:pt x="586886" y="15339"/>
                </a:lnTo>
                <a:lnTo>
                  <a:pt x="729850" y="15339"/>
                </a:lnTo>
                <a:lnTo>
                  <a:pt x="776278" y="212849"/>
                </a:lnTo>
                <a:cubicBezTo>
                  <a:pt x="855412" y="233792"/>
                  <a:pt x="927540" y="275435"/>
                  <a:pt x="985244" y="333496"/>
                </a:cubicBez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458923" tIns="461595" rIns="458923" bIns="461595" numCol="1" spcCol="1270" anchor="ctr" anchorCtr="0">
            <a:noAutofit/>
          </a:bodyPr>
          <a:lstStyle/>
          <a:p>
            <a:pPr algn="ctr" defTabSz="592652">
              <a:lnSpc>
                <a:spcPct val="90000"/>
              </a:lnSpc>
              <a:spcBef>
                <a:spcPct val="0"/>
              </a:spcBef>
              <a:spcAft>
                <a:spcPct val="35000"/>
              </a:spcAft>
            </a:pPr>
            <a:endParaRPr lang="en-GB" sz="1333" dirty="0">
              <a:solidFill>
                <a:prstClr val="white"/>
              </a:solidFill>
              <a:latin typeface="Arial"/>
            </a:endParaRPr>
          </a:p>
        </p:txBody>
      </p:sp>
      <p:sp>
        <p:nvSpPr>
          <p:cNvPr id="23" name="Freeform: Shape 22">
            <a:extLst>
              <a:ext uri="{FF2B5EF4-FFF2-40B4-BE49-F238E27FC236}">
                <a16:creationId xmlns:a16="http://schemas.microsoft.com/office/drawing/2014/main" id="{159D76BD-628E-7262-D519-DEB6980FB336}"/>
              </a:ext>
            </a:extLst>
          </p:cNvPr>
          <p:cNvSpPr/>
          <p:nvPr/>
        </p:nvSpPr>
        <p:spPr>
          <a:xfrm>
            <a:off x="6654203" y="669604"/>
            <a:ext cx="2106779" cy="2106779"/>
          </a:xfrm>
          <a:custGeom>
            <a:avLst/>
            <a:gdLst>
              <a:gd name="connsiteX0" fmla="*/ 965337 w 1290132"/>
              <a:gd name="connsiteY0" fmla="*/ 326758 h 1290132"/>
              <a:gd name="connsiteX1" fmla="*/ 1155675 w 1290132"/>
              <a:gd name="connsiteY1" fmla="*/ 269393 h 1290132"/>
              <a:gd name="connsiteX2" fmla="*/ 1225713 w 1290132"/>
              <a:gd name="connsiteY2" fmla="*/ 390702 h 1290132"/>
              <a:gd name="connsiteX3" fmla="*/ 1080865 w 1290132"/>
              <a:gd name="connsiteY3" fmla="*/ 526857 h 1290132"/>
              <a:gd name="connsiteX4" fmla="*/ 1080865 w 1290132"/>
              <a:gd name="connsiteY4" fmla="*/ 763275 h 1290132"/>
              <a:gd name="connsiteX5" fmla="*/ 1225713 w 1290132"/>
              <a:gd name="connsiteY5" fmla="*/ 899430 h 1290132"/>
              <a:gd name="connsiteX6" fmla="*/ 1155675 w 1290132"/>
              <a:gd name="connsiteY6" fmla="*/ 1020739 h 1290132"/>
              <a:gd name="connsiteX7" fmla="*/ 965337 w 1290132"/>
              <a:gd name="connsiteY7" fmla="*/ 963374 h 1290132"/>
              <a:gd name="connsiteX8" fmla="*/ 760593 w 1290132"/>
              <a:gd name="connsiteY8" fmla="*/ 1081583 h 1290132"/>
              <a:gd name="connsiteX9" fmla="*/ 715103 w 1290132"/>
              <a:gd name="connsiteY9" fmla="*/ 1275103 h 1290132"/>
              <a:gd name="connsiteX10" fmla="*/ 575029 w 1290132"/>
              <a:gd name="connsiteY10" fmla="*/ 1275103 h 1290132"/>
              <a:gd name="connsiteX11" fmla="*/ 529539 w 1290132"/>
              <a:gd name="connsiteY11" fmla="*/ 1081583 h 1290132"/>
              <a:gd name="connsiteX12" fmla="*/ 324795 w 1290132"/>
              <a:gd name="connsiteY12" fmla="*/ 963374 h 1290132"/>
              <a:gd name="connsiteX13" fmla="*/ 134457 w 1290132"/>
              <a:gd name="connsiteY13" fmla="*/ 1020739 h 1290132"/>
              <a:gd name="connsiteX14" fmla="*/ 64419 w 1290132"/>
              <a:gd name="connsiteY14" fmla="*/ 899430 h 1290132"/>
              <a:gd name="connsiteX15" fmla="*/ 209267 w 1290132"/>
              <a:gd name="connsiteY15" fmla="*/ 763275 h 1290132"/>
              <a:gd name="connsiteX16" fmla="*/ 209267 w 1290132"/>
              <a:gd name="connsiteY16" fmla="*/ 526857 h 1290132"/>
              <a:gd name="connsiteX17" fmla="*/ 64419 w 1290132"/>
              <a:gd name="connsiteY17" fmla="*/ 390702 h 1290132"/>
              <a:gd name="connsiteX18" fmla="*/ 134457 w 1290132"/>
              <a:gd name="connsiteY18" fmla="*/ 269393 h 1290132"/>
              <a:gd name="connsiteX19" fmla="*/ 324795 w 1290132"/>
              <a:gd name="connsiteY19" fmla="*/ 326758 h 1290132"/>
              <a:gd name="connsiteX20" fmla="*/ 529539 w 1290132"/>
              <a:gd name="connsiteY20" fmla="*/ 208549 h 1290132"/>
              <a:gd name="connsiteX21" fmla="*/ 575029 w 1290132"/>
              <a:gd name="connsiteY21" fmla="*/ 15029 h 1290132"/>
              <a:gd name="connsiteX22" fmla="*/ 715103 w 1290132"/>
              <a:gd name="connsiteY22" fmla="*/ 15029 h 1290132"/>
              <a:gd name="connsiteX23" fmla="*/ 760593 w 1290132"/>
              <a:gd name="connsiteY23" fmla="*/ 208549 h 1290132"/>
              <a:gd name="connsiteX24" fmla="*/ 965337 w 1290132"/>
              <a:gd name="connsiteY24" fmla="*/ 326758 h 129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0132" h="1290132">
                <a:moveTo>
                  <a:pt x="830389" y="326343"/>
                </a:moveTo>
                <a:lnTo>
                  <a:pt x="968381" y="240878"/>
                </a:lnTo>
                <a:lnTo>
                  <a:pt x="1049254" y="321751"/>
                </a:lnTo>
                <a:lnTo>
                  <a:pt x="963789" y="459743"/>
                </a:lnTo>
                <a:cubicBezTo>
                  <a:pt x="996707" y="516354"/>
                  <a:pt x="1013952" y="580712"/>
                  <a:pt x="1013750" y="646199"/>
                </a:cubicBezTo>
                <a:lnTo>
                  <a:pt x="1156761" y="722971"/>
                </a:lnTo>
                <a:lnTo>
                  <a:pt x="1127159" y="833445"/>
                </a:lnTo>
                <a:lnTo>
                  <a:pt x="964922" y="828426"/>
                </a:lnTo>
                <a:cubicBezTo>
                  <a:pt x="932353" y="885240"/>
                  <a:pt x="885239" y="932353"/>
                  <a:pt x="828426" y="964922"/>
                </a:cubicBezTo>
                <a:lnTo>
                  <a:pt x="833445" y="1127160"/>
                </a:lnTo>
                <a:lnTo>
                  <a:pt x="722972" y="1156761"/>
                </a:lnTo>
                <a:lnTo>
                  <a:pt x="646200" y="1013749"/>
                </a:lnTo>
                <a:cubicBezTo>
                  <a:pt x="580713" y="1013951"/>
                  <a:pt x="516355" y="996706"/>
                  <a:pt x="459743" y="963789"/>
                </a:cubicBezTo>
                <a:lnTo>
                  <a:pt x="321751" y="1049254"/>
                </a:lnTo>
                <a:lnTo>
                  <a:pt x="240878" y="968381"/>
                </a:lnTo>
                <a:lnTo>
                  <a:pt x="326343" y="830389"/>
                </a:lnTo>
                <a:cubicBezTo>
                  <a:pt x="293425" y="773778"/>
                  <a:pt x="276180" y="709420"/>
                  <a:pt x="276382" y="643933"/>
                </a:cubicBezTo>
                <a:lnTo>
                  <a:pt x="133371" y="567161"/>
                </a:lnTo>
                <a:lnTo>
                  <a:pt x="162973" y="456687"/>
                </a:lnTo>
                <a:lnTo>
                  <a:pt x="325210" y="461706"/>
                </a:lnTo>
                <a:cubicBezTo>
                  <a:pt x="357779" y="404892"/>
                  <a:pt x="404893" y="357779"/>
                  <a:pt x="461706" y="325210"/>
                </a:cubicBezTo>
                <a:lnTo>
                  <a:pt x="456687" y="162972"/>
                </a:lnTo>
                <a:lnTo>
                  <a:pt x="567160" y="133371"/>
                </a:lnTo>
                <a:lnTo>
                  <a:pt x="643932" y="276383"/>
                </a:lnTo>
                <a:cubicBezTo>
                  <a:pt x="709419" y="276181"/>
                  <a:pt x="773777" y="293426"/>
                  <a:pt x="830389" y="326343"/>
                </a:cubicBezTo>
                <a:close/>
              </a:path>
            </a:pathLst>
          </a:custGeom>
          <a:solidFill>
            <a:srgbClr val="81294C"/>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94293" tIns="594293" rIns="594293" bIns="594293" numCol="1" spcCol="1270" anchor="ctr" anchorCtr="0">
            <a:noAutofit/>
          </a:bodyPr>
          <a:lstStyle/>
          <a:p>
            <a:pPr algn="ctr" defTabSz="829713">
              <a:lnSpc>
                <a:spcPct val="90000"/>
              </a:lnSpc>
              <a:spcBef>
                <a:spcPct val="0"/>
              </a:spcBef>
              <a:spcAft>
                <a:spcPct val="35000"/>
              </a:spcAft>
            </a:pPr>
            <a:endParaRPr lang="en-GB" sz="1867" dirty="0">
              <a:solidFill>
                <a:srgbClr val="FF0000"/>
              </a:solidFill>
              <a:latin typeface="Arial"/>
            </a:endParaRPr>
          </a:p>
        </p:txBody>
      </p:sp>
      <p:sp>
        <p:nvSpPr>
          <p:cNvPr id="24" name="TextBox 23">
            <a:extLst>
              <a:ext uri="{FF2B5EF4-FFF2-40B4-BE49-F238E27FC236}">
                <a16:creationId xmlns:a16="http://schemas.microsoft.com/office/drawing/2014/main" id="{CAFFA7B4-0F3C-3B83-5BB3-8DD084844B4F}"/>
              </a:ext>
            </a:extLst>
          </p:cNvPr>
          <p:cNvSpPr txBox="1"/>
          <p:nvPr/>
        </p:nvSpPr>
        <p:spPr>
          <a:xfrm>
            <a:off x="1784132" y="1440722"/>
            <a:ext cx="1458443" cy="609526"/>
          </a:xfrm>
          <a:prstGeom prst="rect">
            <a:avLst/>
          </a:prstGeom>
          <a:noFill/>
        </p:spPr>
        <p:txBody>
          <a:bodyPr wrap="square">
            <a:spAutoFit/>
          </a:bodyPr>
          <a:lstStyle/>
          <a:p>
            <a:pPr algn="ctr" defTabSz="888978">
              <a:lnSpc>
                <a:spcPct val="90000"/>
              </a:lnSpc>
              <a:spcBef>
                <a:spcPct val="0"/>
              </a:spcBef>
              <a:spcAft>
                <a:spcPct val="35000"/>
              </a:spcAft>
            </a:pPr>
            <a:r>
              <a:rPr lang="en-GB" sz="1867" dirty="0">
                <a:solidFill>
                  <a:prstClr val="white"/>
                </a:solidFill>
                <a:latin typeface="Arial"/>
              </a:rPr>
              <a:t>Flexible</a:t>
            </a:r>
            <a:br>
              <a:rPr lang="en-GB" sz="1867" dirty="0">
                <a:solidFill>
                  <a:prstClr val="white"/>
                </a:solidFill>
                <a:latin typeface="Arial"/>
              </a:rPr>
            </a:br>
            <a:r>
              <a:rPr lang="en-GB" sz="1867" dirty="0">
                <a:solidFill>
                  <a:prstClr val="white"/>
                </a:solidFill>
                <a:latin typeface="Arial"/>
              </a:rPr>
              <a:t>ISA</a:t>
            </a:r>
          </a:p>
        </p:txBody>
      </p:sp>
      <p:sp>
        <p:nvSpPr>
          <p:cNvPr id="25" name="TextBox 24">
            <a:extLst>
              <a:ext uri="{FF2B5EF4-FFF2-40B4-BE49-F238E27FC236}">
                <a16:creationId xmlns:a16="http://schemas.microsoft.com/office/drawing/2014/main" id="{FFA5C2B1-4051-DED6-1859-078604134C0E}"/>
              </a:ext>
            </a:extLst>
          </p:cNvPr>
          <p:cNvSpPr txBox="1"/>
          <p:nvPr/>
        </p:nvSpPr>
        <p:spPr>
          <a:xfrm>
            <a:off x="791895" y="2798328"/>
            <a:ext cx="1458443" cy="350930"/>
          </a:xfrm>
          <a:prstGeom prst="rect">
            <a:avLst/>
          </a:prstGeom>
          <a:noFill/>
        </p:spPr>
        <p:txBody>
          <a:bodyPr wrap="square">
            <a:spAutoFit/>
          </a:bodyPr>
          <a:lstStyle/>
          <a:p>
            <a:pPr algn="ctr" defTabSz="888978">
              <a:lnSpc>
                <a:spcPct val="90000"/>
              </a:lnSpc>
              <a:spcBef>
                <a:spcPct val="0"/>
              </a:spcBef>
              <a:spcAft>
                <a:spcPct val="35000"/>
              </a:spcAft>
            </a:pPr>
            <a:r>
              <a:rPr lang="en-GB" sz="1867" b="1" dirty="0">
                <a:solidFill>
                  <a:prstClr val="white"/>
                </a:solidFill>
                <a:latin typeface="Arial"/>
              </a:rPr>
              <a:t>JISA</a:t>
            </a:r>
          </a:p>
        </p:txBody>
      </p:sp>
      <p:sp>
        <p:nvSpPr>
          <p:cNvPr id="26" name="TextBox 25">
            <a:extLst>
              <a:ext uri="{FF2B5EF4-FFF2-40B4-BE49-F238E27FC236}">
                <a16:creationId xmlns:a16="http://schemas.microsoft.com/office/drawing/2014/main" id="{C0A4CCD4-C662-EEAB-7234-21BC0535A021}"/>
              </a:ext>
            </a:extLst>
          </p:cNvPr>
          <p:cNvSpPr txBox="1"/>
          <p:nvPr/>
        </p:nvSpPr>
        <p:spPr>
          <a:xfrm>
            <a:off x="2462335" y="3543435"/>
            <a:ext cx="1458443" cy="968663"/>
          </a:xfrm>
          <a:prstGeom prst="rect">
            <a:avLst/>
          </a:prstGeom>
          <a:noFill/>
        </p:spPr>
        <p:txBody>
          <a:bodyPr wrap="square">
            <a:spAutoFit/>
          </a:bodyPr>
          <a:lstStyle/>
          <a:p>
            <a:pPr algn="ctr" defTabSz="829713">
              <a:lnSpc>
                <a:spcPct val="90000"/>
              </a:lnSpc>
              <a:spcBef>
                <a:spcPct val="0"/>
              </a:spcBef>
              <a:spcAft>
                <a:spcPct val="35000"/>
              </a:spcAft>
            </a:pPr>
            <a:r>
              <a:rPr lang="en-GB" sz="1867" dirty="0">
                <a:solidFill>
                  <a:prstClr val="white"/>
                </a:solidFill>
                <a:latin typeface="Arial"/>
              </a:rPr>
              <a:t>Onshore</a:t>
            </a:r>
          </a:p>
          <a:p>
            <a:pPr algn="ctr" defTabSz="829713">
              <a:lnSpc>
                <a:spcPct val="90000"/>
              </a:lnSpc>
              <a:spcBef>
                <a:spcPct val="0"/>
              </a:spcBef>
              <a:spcAft>
                <a:spcPct val="35000"/>
              </a:spcAft>
            </a:pPr>
            <a:r>
              <a:rPr lang="en-GB" sz="1867" dirty="0">
                <a:solidFill>
                  <a:prstClr val="white"/>
                </a:solidFill>
                <a:latin typeface="Arial"/>
              </a:rPr>
              <a:t>Insurance Bond</a:t>
            </a:r>
          </a:p>
        </p:txBody>
      </p:sp>
      <p:sp>
        <p:nvSpPr>
          <p:cNvPr id="27" name="TextBox 26">
            <a:extLst>
              <a:ext uri="{FF2B5EF4-FFF2-40B4-BE49-F238E27FC236}">
                <a16:creationId xmlns:a16="http://schemas.microsoft.com/office/drawing/2014/main" id="{911BB337-3735-4957-9C8A-0BEB85DA0C0C}"/>
              </a:ext>
            </a:extLst>
          </p:cNvPr>
          <p:cNvSpPr txBox="1"/>
          <p:nvPr/>
        </p:nvSpPr>
        <p:spPr>
          <a:xfrm>
            <a:off x="6984940" y="1381266"/>
            <a:ext cx="1458443" cy="609526"/>
          </a:xfrm>
          <a:prstGeom prst="rect">
            <a:avLst/>
          </a:prstGeom>
          <a:noFill/>
        </p:spPr>
        <p:txBody>
          <a:bodyPr wrap="square">
            <a:spAutoFit/>
          </a:bodyPr>
          <a:lstStyle/>
          <a:p>
            <a:pPr algn="ctr" defTabSz="829713">
              <a:lnSpc>
                <a:spcPct val="90000"/>
              </a:lnSpc>
              <a:spcBef>
                <a:spcPct val="0"/>
              </a:spcBef>
              <a:spcAft>
                <a:spcPct val="35000"/>
              </a:spcAft>
            </a:pPr>
            <a:r>
              <a:rPr lang="en-GB" sz="1867" b="1" dirty="0">
                <a:solidFill>
                  <a:prstClr val="white"/>
                </a:solidFill>
                <a:latin typeface="Arial"/>
              </a:rPr>
              <a:t>Junior pension</a:t>
            </a:r>
          </a:p>
        </p:txBody>
      </p:sp>
      <p:sp>
        <p:nvSpPr>
          <p:cNvPr id="28" name="TextBox 27">
            <a:extLst>
              <a:ext uri="{FF2B5EF4-FFF2-40B4-BE49-F238E27FC236}">
                <a16:creationId xmlns:a16="http://schemas.microsoft.com/office/drawing/2014/main" id="{AADF61A0-2DFB-485C-BC55-990836204D1C}"/>
              </a:ext>
            </a:extLst>
          </p:cNvPr>
          <p:cNvSpPr txBox="1"/>
          <p:nvPr/>
        </p:nvSpPr>
        <p:spPr>
          <a:xfrm flipH="1">
            <a:off x="5822194" y="2590256"/>
            <a:ext cx="1828613" cy="701923"/>
          </a:xfrm>
          <a:prstGeom prst="rect">
            <a:avLst/>
          </a:prstGeom>
          <a:noFill/>
        </p:spPr>
        <p:txBody>
          <a:bodyPr wrap="square">
            <a:spAutoFit/>
          </a:bodyPr>
          <a:lstStyle/>
          <a:p>
            <a:pPr algn="ctr" defTabSz="592652">
              <a:lnSpc>
                <a:spcPct val="90000"/>
              </a:lnSpc>
              <a:spcBef>
                <a:spcPct val="0"/>
              </a:spcBef>
              <a:spcAft>
                <a:spcPct val="35000"/>
              </a:spcAft>
            </a:pPr>
            <a:r>
              <a:rPr lang="en-GB" sz="1467" dirty="0">
                <a:solidFill>
                  <a:prstClr val="white"/>
                </a:solidFill>
                <a:latin typeface="Arial"/>
              </a:rPr>
              <a:t>General </a:t>
            </a:r>
            <a:br>
              <a:rPr lang="en-GB" sz="1467" dirty="0">
                <a:solidFill>
                  <a:prstClr val="white"/>
                </a:solidFill>
                <a:latin typeface="Arial"/>
              </a:rPr>
            </a:br>
            <a:r>
              <a:rPr lang="en-GB" sz="1467" dirty="0">
                <a:solidFill>
                  <a:prstClr val="white"/>
                </a:solidFill>
                <a:latin typeface="Arial"/>
              </a:rPr>
              <a:t>Investment </a:t>
            </a:r>
            <a:br>
              <a:rPr lang="en-GB" sz="1467" dirty="0">
                <a:solidFill>
                  <a:prstClr val="white"/>
                </a:solidFill>
                <a:latin typeface="Arial"/>
              </a:rPr>
            </a:br>
            <a:r>
              <a:rPr lang="en-GB" sz="1467" dirty="0">
                <a:solidFill>
                  <a:prstClr val="white"/>
                </a:solidFill>
                <a:latin typeface="Arial"/>
              </a:rPr>
              <a:t>Account</a:t>
            </a:r>
          </a:p>
        </p:txBody>
      </p:sp>
      <p:sp>
        <p:nvSpPr>
          <p:cNvPr id="29" name="TextBox 28">
            <a:extLst>
              <a:ext uri="{FF2B5EF4-FFF2-40B4-BE49-F238E27FC236}">
                <a16:creationId xmlns:a16="http://schemas.microsoft.com/office/drawing/2014/main" id="{587C32AB-5C99-F4EB-B6CF-57088063AFF8}"/>
              </a:ext>
            </a:extLst>
          </p:cNvPr>
          <p:cNvSpPr txBox="1"/>
          <p:nvPr/>
        </p:nvSpPr>
        <p:spPr>
          <a:xfrm>
            <a:off x="7738485" y="3539804"/>
            <a:ext cx="1458443" cy="683136"/>
          </a:xfrm>
          <a:prstGeom prst="rect">
            <a:avLst/>
          </a:prstGeom>
          <a:noFill/>
        </p:spPr>
        <p:txBody>
          <a:bodyPr wrap="square">
            <a:spAutoFit/>
          </a:bodyPr>
          <a:lstStyle/>
          <a:p>
            <a:pPr algn="ctr" defTabSz="1066773">
              <a:lnSpc>
                <a:spcPct val="90000"/>
              </a:lnSpc>
              <a:spcBef>
                <a:spcPct val="0"/>
              </a:spcBef>
              <a:spcAft>
                <a:spcPct val="35000"/>
              </a:spcAft>
            </a:pPr>
            <a:r>
              <a:rPr lang="en-GB" sz="2133" dirty="0">
                <a:solidFill>
                  <a:prstClr val="white"/>
                </a:solidFill>
                <a:latin typeface="Arial"/>
              </a:rPr>
              <a:t>Personal pension</a:t>
            </a:r>
          </a:p>
        </p:txBody>
      </p:sp>
      <p:grpSp>
        <p:nvGrpSpPr>
          <p:cNvPr id="30" name="Group 29">
            <a:extLst>
              <a:ext uri="{FF2B5EF4-FFF2-40B4-BE49-F238E27FC236}">
                <a16:creationId xmlns:a16="http://schemas.microsoft.com/office/drawing/2014/main" id="{E40844F0-BEED-7EFB-F1C2-7CFC3D11DF9D}"/>
              </a:ext>
            </a:extLst>
          </p:cNvPr>
          <p:cNvGrpSpPr/>
          <p:nvPr/>
        </p:nvGrpSpPr>
        <p:grpSpPr>
          <a:xfrm>
            <a:off x="3" y="5212344"/>
            <a:ext cx="12191997" cy="752289"/>
            <a:chOff x="165088" y="3809381"/>
            <a:chExt cx="8903136" cy="564217"/>
          </a:xfrm>
        </p:grpSpPr>
        <p:pic>
          <p:nvPicPr>
            <p:cNvPr id="31" name="Picture 30" descr="A picture containing colorfulness, pattern, screenshot, green&#10;&#10;Description automatically generated">
              <a:extLst>
                <a:ext uri="{FF2B5EF4-FFF2-40B4-BE49-F238E27FC236}">
                  <a16:creationId xmlns:a16="http://schemas.microsoft.com/office/drawing/2014/main" id="{AFF5A33E-2B03-1D80-7427-A95EB1AB84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619" b="6730"/>
            <a:stretch/>
          </p:blipFill>
          <p:spPr>
            <a:xfrm>
              <a:off x="165092" y="3809381"/>
              <a:ext cx="8903132" cy="564217"/>
            </a:xfrm>
            <a:prstGeom prst="rect">
              <a:avLst/>
            </a:prstGeom>
          </p:spPr>
        </p:pic>
        <p:sp>
          <p:nvSpPr>
            <p:cNvPr id="32" name="TextBox 31">
              <a:extLst>
                <a:ext uri="{FF2B5EF4-FFF2-40B4-BE49-F238E27FC236}">
                  <a16:creationId xmlns:a16="http://schemas.microsoft.com/office/drawing/2014/main" id="{03FA38D6-0616-D50A-7E19-49C581DB1827}"/>
                </a:ext>
              </a:extLst>
            </p:cNvPr>
            <p:cNvSpPr txBox="1"/>
            <p:nvPr/>
          </p:nvSpPr>
          <p:spPr>
            <a:xfrm>
              <a:off x="165088" y="3900311"/>
              <a:ext cx="8903135" cy="346249"/>
            </a:xfrm>
            <a:prstGeom prst="rect">
              <a:avLst/>
            </a:prstGeom>
            <a:noFill/>
          </p:spPr>
          <p:txBody>
            <a:bodyPr wrap="square">
              <a:spAutoFit/>
            </a:bodyPr>
            <a:lstStyle/>
            <a:p>
              <a:pPr algn="ctr" defTabSz="914377"/>
              <a:r>
                <a:rPr lang="en-GB" sz="2400" dirty="0">
                  <a:solidFill>
                    <a:prstClr val="white"/>
                  </a:solidFill>
                  <a:latin typeface="Arial"/>
                </a:rPr>
                <a:t>You may need more than one financial product to best ‘re-envelope’ PCLS</a:t>
              </a:r>
            </a:p>
          </p:txBody>
        </p:sp>
      </p:grpSp>
    </p:spTree>
    <p:extLst>
      <p:ext uri="{BB962C8B-B14F-4D97-AF65-F5344CB8AC3E}">
        <p14:creationId xmlns:p14="http://schemas.microsoft.com/office/powerpoint/2010/main" val="1112171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66EC2A5D-4C3C-0708-7E20-94C08D43B9D3}"/>
              </a:ext>
            </a:extLst>
          </p:cNvPr>
          <p:cNvSpPr/>
          <p:nvPr/>
        </p:nvSpPr>
        <p:spPr>
          <a:xfrm rot="10800000">
            <a:off x="4538133" y="0"/>
            <a:ext cx="7653867" cy="6858000"/>
          </a:xfrm>
          <a:custGeom>
            <a:avLst/>
            <a:gdLst>
              <a:gd name="connsiteX0" fmla="*/ 0 w 3918857"/>
              <a:gd name="connsiteY0" fmla="*/ 0 h 5143500"/>
              <a:gd name="connsiteX1" fmla="*/ 3918857 w 3918857"/>
              <a:gd name="connsiteY1" fmla="*/ 0 h 5143500"/>
              <a:gd name="connsiteX2" fmla="*/ 3918857 w 3918857"/>
              <a:gd name="connsiteY2" fmla="*/ 5143500 h 5143500"/>
              <a:gd name="connsiteX3" fmla="*/ 0 w 3918857"/>
              <a:gd name="connsiteY3" fmla="*/ 5143500 h 5143500"/>
              <a:gd name="connsiteX4" fmla="*/ 0 w 3918857"/>
              <a:gd name="connsiteY4" fmla="*/ 0 h 5143500"/>
              <a:gd name="connsiteX0" fmla="*/ 0 w 6720840"/>
              <a:gd name="connsiteY0" fmla="*/ 0 h 5143500"/>
              <a:gd name="connsiteX1" fmla="*/ 6720840 w 6720840"/>
              <a:gd name="connsiteY1" fmla="*/ 0 h 5143500"/>
              <a:gd name="connsiteX2" fmla="*/ 3918857 w 6720840"/>
              <a:gd name="connsiteY2" fmla="*/ 5143500 h 5143500"/>
              <a:gd name="connsiteX3" fmla="*/ 0 w 6720840"/>
              <a:gd name="connsiteY3" fmla="*/ 5143500 h 5143500"/>
              <a:gd name="connsiteX4" fmla="*/ 0 w 672084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0840" h="5143500">
                <a:moveTo>
                  <a:pt x="0" y="0"/>
                </a:moveTo>
                <a:lnTo>
                  <a:pt x="6720840" y="0"/>
                </a:lnTo>
                <a:lnTo>
                  <a:pt x="3918857" y="5143500"/>
                </a:lnTo>
                <a:lnTo>
                  <a:pt x="0" y="51435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16440D4C-01FD-1985-A690-4F641CB0500B}"/>
              </a:ext>
            </a:extLst>
          </p:cNvPr>
          <p:cNvGrpSpPr/>
          <p:nvPr/>
        </p:nvGrpSpPr>
        <p:grpSpPr>
          <a:xfrm>
            <a:off x="-10092" y="0"/>
            <a:ext cx="246063" cy="6858000"/>
            <a:chOff x="-1524000" y="0"/>
            <a:chExt cx="246063" cy="6858000"/>
          </a:xfrm>
        </p:grpSpPr>
        <p:sp>
          <p:nvSpPr>
            <p:cNvPr id="11" name="Rectangle 10">
              <a:extLst>
                <a:ext uri="{FF2B5EF4-FFF2-40B4-BE49-F238E27FC236}">
                  <a16:creationId xmlns:a16="http://schemas.microsoft.com/office/drawing/2014/main" id="{A9A383CA-3F4C-AF38-B1F6-57570D4A7511}"/>
                </a:ext>
              </a:extLst>
            </p:cNvPr>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prstClr val="white"/>
                </a:solidFill>
                <a:effectLst/>
                <a:uLnTx/>
                <a:uFillTx/>
                <a:latin typeface="Arial"/>
                <a:ea typeface="+mn-ea"/>
                <a:cs typeface="+mn-cs"/>
              </a:endParaRPr>
            </a:p>
          </p:txBody>
        </p:sp>
        <p:sp>
          <p:nvSpPr>
            <p:cNvPr id="12" name="Freeform 29">
              <a:extLst>
                <a:ext uri="{FF2B5EF4-FFF2-40B4-BE49-F238E27FC236}">
                  <a16:creationId xmlns:a16="http://schemas.microsoft.com/office/drawing/2014/main" id="{6716A2DD-6EE0-7CF8-7352-6480AEA747DD}"/>
                </a:ext>
              </a:extLst>
            </p:cNvPr>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3" name="Freeform 108">
              <a:extLst>
                <a:ext uri="{FF2B5EF4-FFF2-40B4-BE49-F238E27FC236}">
                  <a16:creationId xmlns:a16="http://schemas.microsoft.com/office/drawing/2014/main" id="{B690BEF1-C31A-67EB-DB0C-8242A1B97868}"/>
                </a:ext>
              </a:extLst>
            </p:cNvPr>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4" name="Freeform 10">
              <a:extLst>
                <a:ext uri="{FF2B5EF4-FFF2-40B4-BE49-F238E27FC236}">
                  <a16:creationId xmlns:a16="http://schemas.microsoft.com/office/drawing/2014/main" id="{C9F4DF82-CF58-65CA-BB7E-324E55383C34}"/>
                </a:ext>
              </a:extLst>
            </p:cNvPr>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5" name="Freeform 9">
              <a:extLst>
                <a:ext uri="{FF2B5EF4-FFF2-40B4-BE49-F238E27FC236}">
                  <a16:creationId xmlns:a16="http://schemas.microsoft.com/office/drawing/2014/main" id="{0D902806-8585-D112-3FC7-EEDDD916E5A3}"/>
                </a:ext>
              </a:extLst>
            </p:cNvPr>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6" name="Freeform 23">
              <a:extLst>
                <a:ext uri="{FF2B5EF4-FFF2-40B4-BE49-F238E27FC236}">
                  <a16:creationId xmlns:a16="http://schemas.microsoft.com/office/drawing/2014/main" id="{978A1FBE-FC09-0592-F634-06FDB96BEF2C}"/>
                </a:ext>
              </a:extLst>
            </p:cNvPr>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7" name="Freeform 25">
              <a:extLst>
                <a:ext uri="{FF2B5EF4-FFF2-40B4-BE49-F238E27FC236}">
                  <a16:creationId xmlns:a16="http://schemas.microsoft.com/office/drawing/2014/main" id="{8DC76905-E20C-C01C-F59A-D007CE8AC5C8}"/>
                </a:ext>
              </a:extLst>
            </p:cNvPr>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8" name="Freeform 28">
              <a:extLst>
                <a:ext uri="{FF2B5EF4-FFF2-40B4-BE49-F238E27FC236}">
                  <a16:creationId xmlns:a16="http://schemas.microsoft.com/office/drawing/2014/main" id="{2FF88FDE-A6E0-3F9A-B8EE-82959F21CC7D}"/>
                </a:ext>
              </a:extLst>
            </p:cNvPr>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9" name="Freeform 30">
              <a:extLst>
                <a:ext uri="{FF2B5EF4-FFF2-40B4-BE49-F238E27FC236}">
                  <a16:creationId xmlns:a16="http://schemas.microsoft.com/office/drawing/2014/main" id="{4D4CFBEB-22B1-7EFD-749B-672DDB8A1473}"/>
                </a:ext>
              </a:extLst>
            </p:cNvPr>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0" name="Freeform 38">
              <a:extLst>
                <a:ext uri="{FF2B5EF4-FFF2-40B4-BE49-F238E27FC236}">
                  <a16:creationId xmlns:a16="http://schemas.microsoft.com/office/drawing/2014/main" id="{D7B60956-EBF1-2FF8-FE52-F50B4AF36CB8}"/>
                </a:ext>
              </a:extLst>
            </p:cNvPr>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1" name="Rectangle 49">
              <a:extLst>
                <a:ext uri="{FF2B5EF4-FFF2-40B4-BE49-F238E27FC236}">
                  <a16:creationId xmlns:a16="http://schemas.microsoft.com/office/drawing/2014/main" id="{4A641D49-8D5C-6C92-F4D4-43A0B828DB57}"/>
                </a:ext>
              </a:extLst>
            </p:cNvPr>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2" name="Freeform 50">
              <a:extLst>
                <a:ext uri="{FF2B5EF4-FFF2-40B4-BE49-F238E27FC236}">
                  <a16:creationId xmlns:a16="http://schemas.microsoft.com/office/drawing/2014/main" id="{A00B1A3C-AACD-7C90-70B4-D16607DA1854}"/>
                </a:ext>
              </a:extLst>
            </p:cNvPr>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3" name="Freeform 60">
              <a:extLst>
                <a:ext uri="{FF2B5EF4-FFF2-40B4-BE49-F238E27FC236}">
                  <a16:creationId xmlns:a16="http://schemas.microsoft.com/office/drawing/2014/main" id="{287789F4-9687-C6A6-923D-A5A21FC7C5DB}"/>
                </a:ext>
              </a:extLst>
            </p:cNvPr>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4" name="Freeform 64">
              <a:extLst>
                <a:ext uri="{FF2B5EF4-FFF2-40B4-BE49-F238E27FC236}">
                  <a16:creationId xmlns:a16="http://schemas.microsoft.com/office/drawing/2014/main" id="{9FF64D71-F25C-575A-7D10-6F4D86C97B1A}"/>
                </a:ext>
              </a:extLst>
            </p:cNvPr>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5" name="Freeform 65">
              <a:extLst>
                <a:ext uri="{FF2B5EF4-FFF2-40B4-BE49-F238E27FC236}">
                  <a16:creationId xmlns:a16="http://schemas.microsoft.com/office/drawing/2014/main" id="{DB699AE4-298D-07D1-2A82-5972D0BFBB6B}"/>
                </a:ext>
              </a:extLst>
            </p:cNvPr>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6" name="Freeform 70">
              <a:extLst>
                <a:ext uri="{FF2B5EF4-FFF2-40B4-BE49-F238E27FC236}">
                  <a16:creationId xmlns:a16="http://schemas.microsoft.com/office/drawing/2014/main" id="{D3BDDD8D-7A87-8A35-1D35-77E0E4509901}"/>
                </a:ext>
              </a:extLst>
            </p:cNvPr>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7" name="Freeform 72">
              <a:extLst>
                <a:ext uri="{FF2B5EF4-FFF2-40B4-BE49-F238E27FC236}">
                  <a16:creationId xmlns:a16="http://schemas.microsoft.com/office/drawing/2014/main" id="{A096F53E-3B21-B995-AD5C-810E0C866794}"/>
                </a:ext>
              </a:extLst>
            </p:cNvPr>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8" name="Freeform 74">
              <a:extLst>
                <a:ext uri="{FF2B5EF4-FFF2-40B4-BE49-F238E27FC236}">
                  <a16:creationId xmlns:a16="http://schemas.microsoft.com/office/drawing/2014/main" id="{6BB1D85E-F3A6-96FC-E1B5-351617198961}"/>
                </a:ext>
              </a:extLst>
            </p:cNvPr>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9" name="Freeform 75">
              <a:extLst>
                <a:ext uri="{FF2B5EF4-FFF2-40B4-BE49-F238E27FC236}">
                  <a16:creationId xmlns:a16="http://schemas.microsoft.com/office/drawing/2014/main" id="{6F49EDDA-5341-6EC4-2B26-C995113EEAC4}"/>
                </a:ext>
              </a:extLst>
            </p:cNvPr>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0" name="Freeform 77">
              <a:extLst>
                <a:ext uri="{FF2B5EF4-FFF2-40B4-BE49-F238E27FC236}">
                  <a16:creationId xmlns:a16="http://schemas.microsoft.com/office/drawing/2014/main" id="{C98711E5-99F1-21EB-6943-F48A8D20AF7A}"/>
                </a:ext>
              </a:extLst>
            </p:cNvPr>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1" name="Freeform 87">
              <a:extLst>
                <a:ext uri="{FF2B5EF4-FFF2-40B4-BE49-F238E27FC236}">
                  <a16:creationId xmlns:a16="http://schemas.microsoft.com/office/drawing/2014/main" id="{0054F523-578C-0724-CB5E-376F1F876CC5}"/>
                </a:ext>
              </a:extLst>
            </p:cNvPr>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2" name="Freeform 88">
              <a:extLst>
                <a:ext uri="{FF2B5EF4-FFF2-40B4-BE49-F238E27FC236}">
                  <a16:creationId xmlns:a16="http://schemas.microsoft.com/office/drawing/2014/main" id="{1B2730D4-8CD6-3FBB-E501-A56CDFEEA724}"/>
                </a:ext>
              </a:extLst>
            </p:cNvPr>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3" name="Freeform 91">
              <a:extLst>
                <a:ext uri="{FF2B5EF4-FFF2-40B4-BE49-F238E27FC236}">
                  <a16:creationId xmlns:a16="http://schemas.microsoft.com/office/drawing/2014/main" id="{B32E55B1-9A8B-4F0E-58B2-576A35601EEF}"/>
                </a:ext>
              </a:extLst>
            </p:cNvPr>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4" name="Freeform 104">
              <a:extLst>
                <a:ext uri="{FF2B5EF4-FFF2-40B4-BE49-F238E27FC236}">
                  <a16:creationId xmlns:a16="http://schemas.microsoft.com/office/drawing/2014/main" id="{0BBE0139-01FE-B798-4679-FC5DC23ADC0B}"/>
                </a:ext>
              </a:extLst>
            </p:cNvPr>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5" name="Freeform 105">
              <a:extLst>
                <a:ext uri="{FF2B5EF4-FFF2-40B4-BE49-F238E27FC236}">
                  <a16:creationId xmlns:a16="http://schemas.microsoft.com/office/drawing/2014/main" id="{1AB4AC50-0306-8B83-D876-B178392B150E}"/>
                </a:ext>
              </a:extLst>
            </p:cNvPr>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6" name="Freeform 106">
              <a:extLst>
                <a:ext uri="{FF2B5EF4-FFF2-40B4-BE49-F238E27FC236}">
                  <a16:creationId xmlns:a16="http://schemas.microsoft.com/office/drawing/2014/main" id="{47AFC011-2E68-AA23-358D-B14E405FE257}"/>
                </a:ext>
              </a:extLst>
            </p:cNvPr>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7" name="Rectangle 107">
              <a:extLst>
                <a:ext uri="{FF2B5EF4-FFF2-40B4-BE49-F238E27FC236}">
                  <a16:creationId xmlns:a16="http://schemas.microsoft.com/office/drawing/2014/main" id="{56A867DF-F104-374D-E405-3FA52A0469FF}"/>
                </a:ext>
              </a:extLst>
            </p:cNvPr>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8" name="Freeform 109">
              <a:extLst>
                <a:ext uri="{FF2B5EF4-FFF2-40B4-BE49-F238E27FC236}">
                  <a16:creationId xmlns:a16="http://schemas.microsoft.com/office/drawing/2014/main" id="{E6F70A20-020F-87EC-90E0-6949D441240D}"/>
                </a:ext>
              </a:extLst>
            </p:cNvPr>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9" name="Freeform 113">
              <a:extLst>
                <a:ext uri="{FF2B5EF4-FFF2-40B4-BE49-F238E27FC236}">
                  <a16:creationId xmlns:a16="http://schemas.microsoft.com/office/drawing/2014/main" id="{FF698449-6ED0-3A6F-E604-9C09DD8F7B82}"/>
                </a:ext>
              </a:extLst>
            </p:cNvPr>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40" name="Freeform 114">
              <a:extLst>
                <a:ext uri="{FF2B5EF4-FFF2-40B4-BE49-F238E27FC236}">
                  <a16:creationId xmlns:a16="http://schemas.microsoft.com/office/drawing/2014/main" id="{8EDCDB8C-9318-5A6E-3966-220263599684}"/>
                </a:ext>
              </a:extLst>
            </p:cNvPr>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grpSp>
      <p:sp>
        <p:nvSpPr>
          <p:cNvPr id="5" name="Freeform 10">
            <a:extLst>
              <a:ext uri="{FF2B5EF4-FFF2-40B4-BE49-F238E27FC236}">
                <a16:creationId xmlns:a16="http://schemas.microsoft.com/office/drawing/2014/main" id="{C626FCE3-8A8E-6BCF-5193-33ADEC54D1F7}"/>
              </a:ext>
            </a:extLst>
          </p:cNvPr>
          <p:cNvSpPr>
            <a:spLocks/>
          </p:cNvSpPr>
          <p:nvPr/>
        </p:nvSpPr>
        <p:spPr bwMode="auto">
          <a:xfrm rot="16200000">
            <a:off x="0" y="4763"/>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chemeClr val="accent6">
              <a:lumMod val="8500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7" name="Title 2">
            <a:extLst>
              <a:ext uri="{FF2B5EF4-FFF2-40B4-BE49-F238E27FC236}">
                <a16:creationId xmlns:a16="http://schemas.microsoft.com/office/drawing/2014/main" id="{24A46324-E99C-0A4D-385C-9060B64FAE6B}"/>
              </a:ext>
            </a:extLst>
          </p:cNvPr>
          <p:cNvSpPr txBox="1">
            <a:spLocks/>
          </p:cNvSpPr>
          <p:nvPr/>
        </p:nvSpPr>
        <p:spPr>
          <a:xfrm>
            <a:off x="6245582" y="2228699"/>
            <a:ext cx="4865512" cy="1118293"/>
          </a:xfrm>
          <a:prstGeom prst="rect">
            <a:avLst/>
          </a:prstGeom>
        </p:spPr>
        <p:txBody>
          <a:bodyPr vert="horz" lIns="0" tIns="0" rIns="0" bIns="0" rtlCol="0" anchor="b" anchorCtr="0">
            <a:noAutofit/>
          </a:bodyPr>
          <a:lstStyle>
            <a:lvl1pPr algn="l" defTabSz="914377" rtl="0" eaLnBrk="1" latinLnBrk="0" hangingPunct="1">
              <a:lnSpc>
                <a:spcPct val="90000"/>
              </a:lnSpc>
              <a:spcBef>
                <a:spcPct val="0"/>
              </a:spcBef>
              <a:buNone/>
              <a:defRPr sz="26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r>
              <a:rPr lang="en-GB" sz="3600" dirty="0">
                <a:solidFill>
                  <a:schemeClr val="tx2"/>
                </a:solidFill>
              </a:rPr>
              <a:t>Talk to a </a:t>
            </a:r>
            <a:br>
              <a:rPr lang="en-GB" sz="3600" dirty="0">
                <a:solidFill>
                  <a:schemeClr val="tx2"/>
                </a:solidFill>
              </a:rPr>
            </a:br>
            <a:r>
              <a:rPr lang="en-GB" sz="3600" dirty="0">
                <a:solidFill>
                  <a:schemeClr val="tx2"/>
                </a:solidFill>
              </a:rPr>
              <a:t>financial adviser</a:t>
            </a:r>
            <a:endParaRPr lang="en-GB" sz="3600" dirty="0"/>
          </a:p>
        </p:txBody>
      </p:sp>
      <p:grpSp>
        <p:nvGrpSpPr>
          <p:cNvPr id="8" name="Group 7">
            <a:extLst>
              <a:ext uri="{FF2B5EF4-FFF2-40B4-BE49-F238E27FC236}">
                <a16:creationId xmlns:a16="http://schemas.microsoft.com/office/drawing/2014/main" id="{3C04A2C5-472F-8FE4-7FE2-84B76EB0C869}"/>
              </a:ext>
            </a:extLst>
          </p:cNvPr>
          <p:cNvGrpSpPr/>
          <p:nvPr/>
        </p:nvGrpSpPr>
        <p:grpSpPr>
          <a:xfrm>
            <a:off x="-3000" y="-10699"/>
            <a:ext cx="6870939" cy="6868697"/>
            <a:chOff x="-3000" y="-98165"/>
            <a:chExt cx="6958435" cy="6956164"/>
          </a:xfrm>
        </p:grpSpPr>
        <p:sp>
          <p:nvSpPr>
            <p:cNvPr id="9" name="Freeform 5">
              <a:extLst>
                <a:ext uri="{FF2B5EF4-FFF2-40B4-BE49-F238E27FC236}">
                  <a16:creationId xmlns:a16="http://schemas.microsoft.com/office/drawing/2014/main" id="{033E73EB-26A4-0FC4-CAAC-CF713E7B5014}"/>
                </a:ext>
              </a:extLst>
            </p:cNvPr>
            <p:cNvSpPr>
              <a:spLocks/>
            </p:cNvSpPr>
            <p:nvPr/>
          </p:nvSpPr>
          <p:spPr bwMode="auto">
            <a:xfrm rot="10800000">
              <a:off x="-3000" y="-98165"/>
              <a:ext cx="6958435" cy="6956163"/>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rgbClr val="0F7B3F"/>
            </a:solidFill>
            <a:ln>
              <a:noFill/>
            </a:ln>
          </p:spPr>
          <p:txBody>
            <a:bodyPr vert="horz" wrap="square" lIns="91440" tIns="45720" rIns="91440" bIns="45720" numCol="1" anchor="t" anchorCtr="0" compatLnSpc="1">
              <a:prstTxWarp prst="textNoShape">
                <a:avLst/>
              </a:prstTxWarp>
            </a:bodyPr>
            <a:lstStyle/>
            <a:p>
              <a:endParaRPr lang="en-GB"/>
            </a:p>
          </p:txBody>
        </p:sp>
        <p:sp>
          <p:nvSpPr>
            <p:cNvPr id="41" name="Freeform 10">
              <a:extLst>
                <a:ext uri="{FF2B5EF4-FFF2-40B4-BE49-F238E27FC236}">
                  <a16:creationId xmlns:a16="http://schemas.microsoft.com/office/drawing/2014/main" id="{74951BB0-1D8C-F07D-A573-1EA93A3D8188}"/>
                </a:ext>
              </a:extLst>
            </p:cNvPr>
            <p:cNvSpPr>
              <a:spLocks/>
            </p:cNvSpPr>
            <p:nvPr/>
          </p:nvSpPr>
          <p:spPr bwMode="auto">
            <a:xfrm>
              <a:off x="1037" y="3383954"/>
              <a:ext cx="3475180" cy="347404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42" name="AutoShape 8">
            <a:extLst>
              <a:ext uri="{FF2B5EF4-FFF2-40B4-BE49-F238E27FC236}">
                <a16:creationId xmlns:a16="http://schemas.microsoft.com/office/drawing/2014/main" id="{365CD2C4-8168-28B8-8D9B-8B8B4323EF56}"/>
              </a:ext>
            </a:extLst>
          </p:cNvPr>
          <p:cNvSpPr>
            <a:spLocks noChangeAspect="1" noChangeArrowheads="1" noTextEdit="1"/>
          </p:cNvSpPr>
          <p:nvPr/>
        </p:nvSpPr>
        <p:spPr bwMode="auto">
          <a:xfrm>
            <a:off x="0" y="0"/>
            <a:ext cx="4865688" cy="48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1">
            <a:extLst>
              <a:ext uri="{FF2B5EF4-FFF2-40B4-BE49-F238E27FC236}">
                <a16:creationId xmlns:a16="http://schemas.microsoft.com/office/drawing/2014/main" id="{ECF186E2-8894-94DF-9AAD-C573DE4F8636}"/>
              </a:ext>
            </a:extLst>
          </p:cNvPr>
          <p:cNvSpPr>
            <a:spLocks/>
          </p:cNvSpPr>
          <p:nvPr/>
        </p:nvSpPr>
        <p:spPr bwMode="auto">
          <a:xfrm>
            <a:off x="0" y="4763"/>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Oval 44">
            <a:extLst>
              <a:ext uri="{FF2B5EF4-FFF2-40B4-BE49-F238E27FC236}">
                <a16:creationId xmlns:a16="http://schemas.microsoft.com/office/drawing/2014/main" id="{D7B66922-BDD1-F3D1-6AD3-DDF3512DB701}"/>
              </a:ext>
            </a:extLst>
          </p:cNvPr>
          <p:cNvSpPr>
            <a:spLocks noChangeAspect="1" noChangeArrowheads="1"/>
          </p:cNvSpPr>
          <p:nvPr/>
        </p:nvSpPr>
        <p:spPr bwMode="auto">
          <a:xfrm>
            <a:off x="4579412" y="2228699"/>
            <a:ext cx="1195774" cy="1198937"/>
          </a:xfrm>
          <a:prstGeom prst="ellipse">
            <a:avLst/>
          </a:prstGeom>
          <a:solidFill>
            <a:srgbClr val="E8BC64"/>
          </a:solidFill>
          <a:ln>
            <a:noFill/>
          </a:ln>
        </p:spPr>
        <p:txBody>
          <a:bodyPr vert="horz" wrap="square" lIns="162560" tIns="81280" rIns="162560" bIns="81280" numCol="1" anchor="t" anchorCtr="0" compatLnSpc="1">
            <a:prstTxWarp prst="textNoShape">
              <a:avLst/>
            </a:prstTxWarp>
          </a:bodyPr>
          <a:lstStyle/>
          <a:p>
            <a:endParaRPr lang="en-US" sz="3200"/>
          </a:p>
        </p:txBody>
      </p:sp>
      <p:pic>
        <p:nvPicPr>
          <p:cNvPr id="47"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9F42F521-DD3D-C4BA-46B3-85D546B505D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a:extLst>
              <a:ext uri="{FF2B5EF4-FFF2-40B4-BE49-F238E27FC236}">
                <a16:creationId xmlns:a16="http://schemas.microsoft.com/office/drawing/2014/main" id="{0E2A6314-89A2-6628-9808-3BDC536483CD}"/>
              </a:ext>
            </a:extLst>
          </p:cNvPr>
          <p:cNvGrpSpPr/>
          <p:nvPr/>
        </p:nvGrpSpPr>
        <p:grpSpPr>
          <a:xfrm>
            <a:off x="4859897" y="2457450"/>
            <a:ext cx="678716" cy="736051"/>
            <a:chOff x="4816476" y="2457450"/>
            <a:chExt cx="695325" cy="754063"/>
          </a:xfrm>
        </p:grpSpPr>
        <p:sp>
          <p:nvSpPr>
            <p:cNvPr id="52" name="Freeform 5">
              <a:extLst>
                <a:ext uri="{FF2B5EF4-FFF2-40B4-BE49-F238E27FC236}">
                  <a16:creationId xmlns:a16="http://schemas.microsoft.com/office/drawing/2014/main" id="{302F6B7E-AD04-D414-0996-D02C826558A2}"/>
                </a:ext>
              </a:extLst>
            </p:cNvPr>
            <p:cNvSpPr>
              <a:spLocks/>
            </p:cNvSpPr>
            <p:nvPr/>
          </p:nvSpPr>
          <p:spPr bwMode="auto">
            <a:xfrm>
              <a:off x="4816476" y="2578100"/>
              <a:ext cx="452438" cy="392113"/>
            </a:xfrm>
            <a:custGeom>
              <a:avLst/>
              <a:gdLst>
                <a:gd name="T0" fmla="*/ 244 w 610"/>
                <a:gd name="T1" fmla="*/ 0 h 529"/>
                <a:gd name="T2" fmla="*/ 61 w 610"/>
                <a:gd name="T3" fmla="*/ 0 h 529"/>
                <a:gd name="T4" fmla="*/ 0 w 610"/>
                <a:gd name="T5" fmla="*/ 61 h 529"/>
                <a:gd name="T6" fmla="*/ 0 w 610"/>
                <a:gd name="T7" fmla="*/ 346 h 529"/>
                <a:gd name="T8" fmla="*/ 61 w 610"/>
                <a:gd name="T9" fmla="*/ 407 h 529"/>
                <a:gd name="T10" fmla="*/ 366 w 610"/>
                <a:gd name="T11" fmla="*/ 407 h 529"/>
                <a:gd name="T12" fmla="*/ 366 w 610"/>
                <a:gd name="T13" fmla="*/ 529 h 529"/>
                <a:gd name="T14" fmla="*/ 488 w 610"/>
                <a:gd name="T15" fmla="*/ 407 h 529"/>
                <a:gd name="T16" fmla="*/ 549 w 610"/>
                <a:gd name="T17" fmla="*/ 407 h 529"/>
                <a:gd name="T18" fmla="*/ 610 w 610"/>
                <a:gd name="T19" fmla="*/ 346 h 529"/>
                <a:gd name="T20" fmla="*/ 610 w 610"/>
                <a:gd name="T21" fmla="*/ 285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0" h="529">
                  <a:moveTo>
                    <a:pt x="244" y="0"/>
                  </a:moveTo>
                  <a:cubicBezTo>
                    <a:pt x="61" y="0"/>
                    <a:pt x="61" y="0"/>
                    <a:pt x="61" y="0"/>
                  </a:cubicBezTo>
                  <a:cubicBezTo>
                    <a:pt x="28" y="0"/>
                    <a:pt x="0" y="28"/>
                    <a:pt x="0" y="61"/>
                  </a:cubicBezTo>
                  <a:cubicBezTo>
                    <a:pt x="0" y="346"/>
                    <a:pt x="0" y="346"/>
                    <a:pt x="0" y="346"/>
                  </a:cubicBezTo>
                  <a:cubicBezTo>
                    <a:pt x="0" y="380"/>
                    <a:pt x="28" y="407"/>
                    <a:pt x="61" y="407"/>
                  </a:cubicBezTo>
                  <a:cubicBezTo>
                    <a:pt x="366" y="407"/>
                    <a:pt x="366" y="407"/>
                    <a:pt x="366" y="407"/>
                  </a:cubicBezTo>
                  <a:cubicBezTo>
                    <a:pt x="366" y="529"/>
                    <a:pt x="366" y="529"/>
                    <a:pt x="366" y="529"/>
                  </a:cubicBezTo>
                  <a:cubicBezTo>
                    <a:pt x="488" y="407"/>
                    <a:pt x="488" y="407"/>
                    <a:pt x="488" y="407"/>
                  </a:cubicBezTo>
                  <a:cubicBezTo>
                    <a:pt x="549" y="407"/>
                    <a:pt x="549" y="407"/>
                    <a:pt x="549" y="407"/>
                  </a:cubicBezTo>
                  <a:cubicBezTo>
                    <a:pt x="583" y="407"/>
                    <a:pt x="610" y="380"/>
                    <a:pt x="610" y="346"/>
                  </a:cubicBezTo>
                  <a:cubicBezTo>
                    <a:pt x="610" y="285"/>
                    <a:pt x="610" y="285"/>
                    <a:pt x="610" y="285"/>
                  </a:cubicBezTo>
                </a:path>
              </a:pathLst>
            </a:custGeom>
            <a:noFill/>
            <a:ln w="23813"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Freeform 6">
              <a:extLst>
                <a:ext uri="{FF2B5EF4-FFF2-40B4-BE49-F238E27FC236}">
                  <a16:creationId xmlns:a16="http://schemas.microsoft.com/office/drawing/2014/main" id="{7099CECE-BE09-83C6-36E2-E85A8B298871}"/>
                </a:ext>
              </a:extLst>
            </p:cNvPr>
            <p:cNvSpPr>
              <a:spLocks/>
            </p:cNvSpPr>
            <p:nvPr/>
          </p:nvSpPr>
          <p:spPr bwMode="auto">
            <a:xfrm>
              <a:off x="4997451" y="2457450"/>
              <a:ext cx="514350" cy="422275"/>
            </a:xfrm>
            <a:custGeom>
              <a:avLst/>
              <a:gdLst>
                <a:gd name="T0" fmla="*/ 0 w 691"/>
                <a:gd name="T1" fmla="*/ 386 h 569"/>
                <a:gd name="T2" fmla="*/ 0 w 691"/>
                <a:gd name="T3" fmla="*/ 61 h 569"/>
                <a:gd name="T4" fmla="*/ 61 w 691"/>
                <a:gd name="T5" fmla="*/ 0 h 569"/>
                <a:gd name="T6" fmla="*/ 631 w 691"/>
                <a:gd name="T7" fmla="*/ 0 h 569"/>
                <a:gd name="T8" fmla="*/ 691 w 691"/>
                <a:gd name="T9" fmla="*/ 61 h 569"/>
                <a:gd name="T10" fmla="*/ 691 w 691"/>
                <a:gd name="T11" fmla="*/ 386 h 569"/>
                <a:gd name="T12" fmla="*/ 631 w 691"/>
                <a:gd name="T13" fmla="*/ 447 h 569"/>
                <a:gd name="T14" fmla="*/ 570 w 691"/>
                <a:gd name="T15" fmla="*/ 447 h 569"/>
                <a:gd name="T16" fmla="*/ 570 w 691"/>
                <a:gd name="T17" fmla="*/ 569 h 569"/>
                <a:gd name="T18" fmla="*/ 448 w 691"/>
                <a:gd name="T19" fmla="*/ 447 h 569"/>
                <a:gd name="T20" fmla="*/ 61 w 691"/>
                <a:gd name="T21" fmla="*/ 447 h 569"/>
                <a:gd name="T22" fmla="*/ 0 w 691"/>
                <a:gd name="T23" fmla="*/ 38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1" h="569">
                  <a:moveTo>
                    <a:pt x="0" y="386"/>
                  </a:moveTo>
                  <a:cubicBezTo>
                    <a:pt x="0" y="61"/>
                    <a:pt x="0" y="61"/>
                    <a:pt x="0" y="61"/>
                  </a:cubicBezTo>
                  <a:cubicBezTo>
                    <a:pt x="0" y="27"/>
                    <a:pt x="28" y="0"/>
                    <a:pt x="61" y="0"/>
                  </a:cubicBezTo>
                  <a:cubicBezTo>
                    <a:pt x="631" y="0"/>
                    <a:pt x="631" y="0"/>
                    <a:pt x="631" y="0"/>
                  </a:cubicBezTo>
                  <a:cubicBezTo>
                    <a:pt x="664" y="0"/>
                    <a:pt x="691" y="27"/>
                    <a:pt x="691" y="61"/>
                  </a:cubicBezTo>
                  <a:cubicBezTo>
                    <a:pt x="691" y="386"/>
                    <a:pt x="691" y="386"/>
                    <a:pt x="691" y="386"/>
                  </a:cubicBezTo>
                  <a:cubicBezTo>
                    <a:pt x="691" y="420"/>
                    <a:pt x="664" y="447"/>
                    <a:pt x="631" y="447"/>
                  </a:cubicBezTo>
                  <a:cubicBezTo>
                    <a:pt x="570" y="447"/>
                    <a:pt x="570" y="447"/>
                    <a:pt x="570" y="447"/>
                  </a:cubicBezTo>
                  <a:cubicBezTo>
                    <a:pt x="570" y="569"/>
                    <a:pt x="570" y="569"/>
                    <a:pt x="570" y="569"/>
                  </a:cubicBezTo>
                  <a:cubicBezTo>
                    <a:pt x="448" y="447"/>
                    <a:pt x="448" y="447"/>
                    <a:pt x="448" y="447"/>
                  </a:cubicBezTo>
                  <a:cubicBezTo>
                    <a:pt x="61" y="447"/>
                    <a:pt x="61" y="447"/>
                    <a:pt x="61" y="447"/>
                  </a:cubicBezTo>
                  <a:cubicBezTo>
                    <a:pt x="28" y="447"/>
                    <a:pt x="0" y="420"/>
                    <a:pt x="0" y="386"/>
                  </a:cubicBezTo>
                  <a:close/>
                </a:path>
              </a:pathLst>
            </a:custGeom>
            <a:noFill/>
            <a:ln w="23813"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 name="Oval 7">
              <a:extLst>
                <a:ext uri="{FF2B5EF4-FFF2-40B4-BE49-F238E27FC236}">
                  <a16:creationId xmlns:a16="http://schemas.microsoft.com/office/drawing/2014/main" id="{EEC9564D-BF99-95A7-F2DE-121BC1F07968}"/>
                </a:ext>
              </a:extLst>
            </p:cNvPr>
            <p:cNvSpPr>
              <a:spLocks noChangeArrowheads="1"/>
            </p:cNvSpPr>
            <p:nvPr/>
          </p:nvSpPr>
          <p:spPr bwMode="auto">
            <a:xfrm>
              <a:off x="4876801" y="2940050"/>
              <a:ext cx="150813" cy="150813"/>
            </a:xfrm>
            <a:prstGeom prst="ellipse">
              <a:avLst/>
            </a:prstGeom>
            <a:noFill/>
            <a:ln w="23813"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Freeform 8">
              <a:extLst>
                <a:ext uri="{FF2B5EF4-FFF2-40B4-BE49-F238E27FC236}">
                  <a16:creationId xmlns:a16="http://schemas.microsoft.com/office/drawing/2014/main" id="{02195E5E-836D-879B-9DCC-F2F0BD1C803F}"/>
                </a:ext>
              </a:extLst>
            </p:cNvPr>
            <p:cNvSpPr>
              <a:spLocks/>
            </p:cNvSpPr>
            <p:nvPr/>
          </p:nvSpPr>
          <p:spPr bwMode="auto">
            <a:xfrm>
              <a:off x="4818063" y="3121025"/>
              <a:ext cx="269875" cy="90488"/>
            </a:xfrm>
            <a:custGeom>
              <a:avLst/>
              <a:gdLst>
                <a:gd name="T0" fmla="*/ 365 w 365"/>
                <a:gd name="T1" fmla="*/ 122 h 122"/>
                <a:gd name="T2" fmla="*/ 365 w 365"/>
                <a:gd name="T3" fmla="*/ 96 h 122"/>
                <a:gd name="T4" fmla="*/ 314 w 365"/>
                <a:gd name="T5" fmla="*/ 20 h 122"/>
                <a:gd name="T6" fmla="*/ 264 w 365"/>
                <a:gd name="T7" fmla="*/ 0 h 122"/>
                <a:gd name="T8" fmla="*/ 182 w 365"/>
                <a:gd name="T9" fmla="*/ 81 h 122"/>
                <a:gd name="T10" fmla="*/ 101 w 365"/>
                <a:gd name="T11" fmla="*/ 0 h 122"/>
                <a:gd name="T12" fmla="*/ 51 w 365"/>
                <a:gd name="T13" fmla="*/ 20 h 122"/>
                <a:gd name="T14" fmla="*/ 0 w 365"/>
                <a:gd name="T15" fmla="*/ 96 h 122"/>
                <a:gd name="T16" fmla="*/ 0 w 365"/>
                <a:gd name="T1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5" h="122">
                  <a:moveTo>
                    <a:pt x="365" y="122"/>
                  </a:moveTo>
                  <a:cubicBezTo>
                    <a:pt x="365" y="96"/>
                    <a:pt x="365" y="96"/>
                    <a:pt x="365" y="96"/>
                  </a:cubicBezTo>
                  <a:cubicBezTo>
                    <a:pt x="365" y="63"/>
                    <a:pt x="345" y="33"/>
                    <a:pt x="314" y="20"/>
                  </a:cubicBezTo>
                  <a:cubicBezTo>
                    <a:pt x="264" y="0"/>
                    <a:pt x="264" y="0"/>
                    <a:pt x="264" y="0"/>
                  </a:cubicBezTo>
                  <a:cubicBezTo>
                    <a:pt x="182" y="81"/>
                    <a:pt x="182" y="81"/>
                    <a:pt x="182" y="81"/>
                  </a:cubicBezTo>
                  <a:cubicBezTo>
                    <a:pt x="101" y="0"/>
                    <a:pt x="101" y="0"/>
                    <a:pt x="101" y="0"/>
                  </a:cubicBezTo>
                  <a:cubicBezTo>
                    <a:pt x="51" y="20"/>
                    <a:pt x="51" y="20"/>
                    <a:pt x="51" y="20"/>
                  </a:cubicBezTo>
                  <a:cubicBezTo>
                    <a:pt x="20" y="33"/>
                    <a:pt x="0" y="63"/>
                    <a:pt x="0" y="96"/>
                  </a:cubicBezTo>
                  <a:cubicBezTo>
                    <a:pt x="0" y="122"/>
                    <a:pt x="0" y="122"/>
                    <a:pt x="0" y="122"/>
                  </a:cubicBezTo>
                </a:path>
              </a:pathLst>
            </a:custGeom>
            <a:noFill/>
            <a:ln w="238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Oval 9">
              <a:extLst>
                <a:ext uri="{FF2B5EF4-FFF2-40B4-BE49-F238E27FC236}">
                  <a16:creationId xmlns:a16="http://schemas.microsoft.com/office/drawing/2014/main" id="{8012C263-4480-66E7-88E9-81C24D0AE77F}"/>
                </a:ext>
              </a:extLst>
            </p:cNvPr>
            <p:cNvSpPr>
              <a:spLocks noChangeArrowheads="1"/>
            </p:cNvSpPr>
            <p:nvPr/>
          </p:nvSpPr>
          <p:spPr bwMode="auto">
            <a:xfrm>
              <a:off x="5268913" y="2940050"/>
              <a:ext cx="152400" cy="150813"/>
            </a:xfrm>
            <a:prstGeom prst="ellipse">
              <a:avLst/>
            </a:prstGeom>
            <a:noFill/>
            <a:ln w="23813"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Freeform 10">
              <a:extLst>
                <a:ext uri="{FF2B5EF4-FFF2-40B4-BE49-F238E27FC236}">
                  <a16:creationId xmlns:a16="http://schemas.microsoft.com/office/drawing/2014/main" id="{2098B6F6-9E83-9CFB-DDE6-3772AB1A7B16}"/>
                </a:ext>
              </a:extLst>
            </p:cNvPr>
            <p:cNvSpPr>
              <a:spLocks/>
            </p:cNvSpPr>
            <p:nvPr/>
          </p:nvSpPr>
          <p:spPr bwMode="auto">
            <a:xfrm>
              <a:off x="5210176" y="3121025"/>
              <a:ext cx="271463" cy="90488"/>
            </a:xfrm>
            <a:custGeom>
              <a:avLst/>
              <a:gdLst>
                <a:gd name="T0" fmla="*/ 366 w 366"/>
                <a:gd name="T1" fmla="*/ 122 h 122"/>
                <a:gd name="T2" fmla="*/ 366 w 366"/>
                <a:gd name="T3" fmla="*/ 96 h 122"/>
                <a:gd name="T4" fmla="*/ 315 w 366"/>
                <a:gd name="T5" fmla="*/ 20 h 122"/>
                <a:gd name="T6" fmla="*/ 264 w 366"/>
                <a:gd name="T7" fmla="*/ 0 h 122"/>
                <a:gd name="T8" fmla="*/ 183 w 366"/>
                <a:gd name="T9" fmla="*/ 81 h 122"/>
                <a:gd name="T10" fmla="*/ 102 w 366"/>
                <a:gd name="T11" fmla="*/ 0 h 122"/>
                <a:gd name="T12" fmla="*/ 51 w 366"/>
                <a:gd name="T13" fmla="*/ 20 h 122"/>
                <a:gd name="T14" fmla="*/ 0 w 366"/>
                <a:gd name="T15" fmla="*/ 96 h 122"/>
                <a:gd name="T16" fmla="*/ 0 w 366"/>
                <a:gd name="T1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122">
                  <a:moveTo>
                    <a:pt x="366" y="122"/>
                  </a:moveTo>
                  <a:cubicBezTo>
                    <a:pt x="366" y="96"/>
                    <a:pt x="366" y="96"/>
                    <a:pt x="366" y="96"/>
                  </a:cubicBezTo>
                  <a:cubicBezTo>
                    <a:pt x="366" y="63"/>
                    <a:pt x="346" y="33"/>
                    <a:pt x="315" y="20"/>
                  </a:cubicBezTo>
                  <a:cubicBezTo>
                    <a:pt x="264" y="0"/>
                    <a:pt x="264" y="0"/>
                    <a:pt x="264" y="0"/>
                  </a:cubicBezTo>
                  <a:cubicBezTo>
                    <a:pt x="183" y="81"/>
                    <a:pt x="183" y="81"/>
                    <a:pt x="183" y="81"/>
                  </a:cubicBezTo>
                  <a:cubicBezTo>
                    <a:pt x="102" y="0"/>
                    <a:pt x="102" y="0"/>
                    <a:pt x="102" y="0"/>
                  </a:cubicBezTo>
                  <a:cubicBezTo>
                    <a:pt x="51" y="20"/>
                    <a:pt x="51" y="20"/>
                    <a:pt x="51" y="20"/>
                  </a:cubicBezTo>
                  <a:cubicBezTo>
                    <a:pt x="20" y="33"/>
                    <a:pt x="0" y="63"/>
                    <a:pt x="0" y="96"/>
                  </a:cubicBezTo>
                  <a:cubicBezTo>
                    <a:pt x="0" y="122"/>
                    <a:pt x="0" y="122"/>
                    <a:pt x="0" y="122"/>
                  </a:cubicBezTo>
                </a:path>
              </a:pathLst>
            </a:custGeom>
            <a:noFill/>
            <a:ln w="238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Oval 11">
              <a:extLst>
                <a:ext uri="{FF2B5EF4-FFF2-40B4-BE49-F238E27FC236}">
                  <a16:creationId xmlns:a16="http://schemas.microsoft.com/office/drawing/2014/main" id="{41A8834A-E9FC-3CB6-850D-FFAE48478FA5}"/>
                </a:ext>
              </a:extLst>
            </p:cNvPr>
            <p:cNvSpPr>
              <a:spLocks noChangeArrowheads="1"/>
            </p:cNvSpPr>
            <p:nvPr/>
          </p:nvSpPr>
          <p:spPr bwMode="auto">
            <a:xfrm>
              <a:off x="5118101" y="2608263"/>
              <a:ext cx="31750" cy="30163"/>
            </a:xfrm>
            <a:prstGeom prst="ellipse">
              <a:avLst/>
            </a:prstGeom>
            <a:noFill/>
            <a:ln w="238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 name="Oval 12">
              <a:extLst>
                <a:ext uri="{FF2B5EF4-FFF2-40B4-BE49-F238E27FC236}">
                  <a16:creationId xmlns:a16="http://schemas.microsoft.com/office/drawing/2014/main" id="{EDD7F12D-81C5-9DA2-E713-55B73C8D3F8C}"/>
                </a:ext>
              </a:extLst>
            </p:cNvPr>
            <p:cNvSpPr>
              <a:spLocks noChangeArrowheads="1"/>
            </p:cNvSpPr>
            <p:nvPr/>
          </p:nvSpPr>
          <p:spPr bwMode="auto">
            <a:xfrm>
              <a:off x="5240338" y="2608263"/>
              <a:ext cx="28575" cy="30163"/>
            </a:xfrm>
            <a:prstGeom prst="ellipse">
              <a:avLst/>
            </a:prstGeom>
            <a:noFill/>
            <a:ln w="238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 name="Oval 13">
              <a:extLst>
                <a:ext uri="{FF2B5EF4-FFF2-40B4-BE49-F238E27FC236}">
                  <a16:creationId xmlns:a16="http://schemas.microsoft.com/office/drawing/2014/main" id="{A9D76854-DD2D-2A55-EB6B-7CEE1706ECEE}"/>
                </a:ext>
              </a:extLst>
            </p:cNvPr>
            <p:cNvSpPr>
              <a:spLocks noChangeArrowheads="1"/>
            </p:cNvSpPr>
            <p:nvPr/>
          </p:nvSpPr>
          <p:spPr bwMode="auto">
            <a:xfrm>
              <a:off x="5360988" y="2608263"/>
              <a:ext cx="30163" cy="30163"/>
            </a:xfrm>
            <a:prstGeom prst="ellipse">
              <a:avLst/>
            </a:prstGeom>
            <a:noFill/>
            <a:ln w="238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49590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B9614-850B-C920-08DC-239EBC4083AE}"/>
            </a:ext>
          </a:extLst>
        </p:cNvPr>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EF639272-7038-D53F-24E9-C2FDB4FBEA81}"/>
              </a:ext>
            </a:extLst>
          </p:cNvPr>
          <p:cNvCxnSpPr>
            <a:cxnSpLocks/>
          </p:cNvCxnSpPr>
          <p:nvPr/>
        </p:nvCxnSpPr>
        <p:spPr>
          <a:xfrm>
            <a:off x="836901" y="847299"/>
            <a:ext cx="5746779" cy="0"/>
          </a:xfrm>
          <a:prstGeom prst="line">
            <a:avLst/>
          </a:prstGeom>
          <a:ln w="63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5DCD2E15-5C9C-9E8C-573D-748457BA0969}"/>
              </a:ext>
            </a:extLst>
          </p:cNvPr>
          <p:cNvSpPr>
            <a:spLocks noGrp="1"/>
          </p:cNvSpPr>
          <p:nvPr>
            <p:ph type="title"/>
          </p:nvPr>
        </p:nvSpPr>
        <p:spPr>
          <a:xfrm>
            <a:off x="860653" y="-287099"/>
            <a:ext cx="10944225" cy="915035"/>
          </a:xfrm>
        </p:spPr>
        <p:txBody>
          <a:bodyPr/>
          <a:lstStyle/>
          <a:p>
            <a:r>
              <a:rPr lang="en-GB" altLang="en-US" sz="2670" dirty="0"/>
              <a:t>What we’ve given you in this presentation</a:t>
            </a:r>
          </a:p>
        </p:txBody>
      </p:sp>
      <p:pic>
        <p:nvPicPr>
          <p:cNvPr id="4" name="Picture 3" descr="A white and grey background&#10;&#10;Description automatically generated">
            <a:extLst>
              <a:ext uri="{FF2B5EF4-FFF2-40B4-BE49-F238E27FC236}">
                <a16:creationId xmlns:a16="http://schemas.microsoft.com/office/drawing/2014/main" id="{4787FCD9-191B-C325-F906-E6D3CA8DD7E4}"/>
              </a:ext>
            </a:extLst>
          </p:cNvPr>
          <p:cNvPicPr>
            <a:picLocks noChangeAspect="1"/>
          </p:cNvPicPr>
          <p:nvPr/>
        </p:nvPicPr>
        <p:blipFill rotWithShape="1">
          <a:blip r:embed="rId3">
            <a:extLst>
              <a:ext uri="{28A0092B-C50C-407E-A947-70E740481C1C}">
                <a14:useLocalDpi xmlns:a14="http://schemas.microsoft.com/office/drawing/2010/main" val="0"/>
              </a:ext>
            </a:extLst>
          </a:blip>
          <a:srcRect t="78937" r="28799" b="-1"/>
          <a:stretch/>
        </p:blipFill>
        <p:spPr>
          <a:xfrm>
            <a:off x="338203" y="1569053"/>
            <a:ext cx="11845514" cy="3533083"/>
          </a:xfrm>
          <a:prstGeom prst="rect">
            <a:avLst/>
          </a:prstGeom>
        </p:spPr>
      </p:pic>
      <p:sp>
        <p:nvSpPr>
          <p:cNvPr id="5" name="Rectangle 4">
            <a:extLst>
              <a:ext uri="{FF2B5EF4-FFF2-40B4-BE49-F238E27FC236}">
                <a16:creationId xmlns:a16="http://schemas.microsoft.com/office/drawing/2014/main" id="{7FDCA2E7-7C55-AFBE-EE7D-E4A53135636F}"/>
              </a:ext>
            </a:extLst>
          </p:cNvPr>
          <p:cNvSpPr/>
          <p:nvPr/>
        </p:nvSpPr>
        <p:spPr>
          <a:xfrm>
            <a:off x="235252" y="5109512"/>
            <a:ext cx="11956748" cy="597288"/>
          </a:xfrm>
          <a:prstGeom prst="rect">
            <a:avLst/>
          </a:prstGeom>
          <a:solidFill>
            <a:schemeClr val="tx2">
              <a:alpha val="90000"/>
            </a:schemeClr>
          </a:solidFill>
          <a:ln>
            <a:noFill/>
          </a:ln>
        </p:spPr>
        <p:txBody>
          <a:bodyPr wrap="square" tIns="240000" bIns="240000" anchor="ctr" anchorCtr="0">
            <a:noAutofit/>
          </a:bodyPr>
          <a:lstStyle/>
          <a:p>
            <a:pPr marL="174625" marR="0" lvl="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value of pensions and the income they produce can fall as well as rise, you may get back less than you invested.</a:t>
            </a:r>
          </a:p>
        </p:txBody>
      </p:sp>
      <p:sp>
        <p:nvSpPr>
          <p:cNvPr id="6" name="Rectangle 12">
            <a:extLst>
              <a:ext uri="{FF2B5EF4-FFF2-40B4-BE49-F238E27FC236}">
                <a16:creationId xmlns:a16="http://schemas.microsoft.com/office/drawing/2014/main" id="{3775C3EE-70FC-C866-2780-FB17BCDDFA26}"/>
              </a:ext>
            </a:extLst>
          </p:cNvPr>
          <p:cNvSpPr>
            <a:spLocks noChangeArrowheads="1"/>
          </p:cNvSpPr>
          <p:nvPr/>
        </p:nvSpPr>
        <p:spPr bwMode="auto">
          <a:xfrm>
            <a:off x="822553" y="1005012"/>
            <a:ext cx="91361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0188" indent="-230188" eaLnBrk="0" hangingPunct="0">
              <a:spcAft>
                <a:spcPts val="600"/>
              </a:spcAft>
              <a:buClr>
                <a:schemeClr val="bg2"/>
              </a:buClr>
              <a:buFont typeface="Wingdings" panose="05000000000000000000" pitchFamily="2" charset="2"/>
              <a:buChar char="§"/>
              <a:defRPr sz="2000">
                <a:solidFill>
                  <a:schemeClr val="tx1"/>
                </a:solidFill>
                <a:latin typeface="Arial" panose="020B0604020202020204" pitchFamily="34" charset="0"/>
              </a:defRPr>
            </a:lvl1pPr>
            <a:lvl2pPr marL="742950" indent="-285750" eaLnBrk="0" hangingPunct="0">
              <a:spcAft>
                <a:spcPts val="300"/>
              </a:spcAft>
              <a:buClr>
                <a:schemeClr val="bg2"/>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5pPr>
            <a:lvl6pPr marL="25146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6pPr>
            <a:lvl7pPr marL="29718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7pPr>
            <a:lvl8pPr marL="34290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8pPr>
            <a:lvl9pPr marL="38862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ts val="0"/>
              </a:spcBef>
              <a:spcAft>
                <a:spcPts val="800"/>
              </a:spcAft>
              <a:buClr>
                <a:srgbClr val="D9D9D9"/>
              </a:buClr>
              <a:buSzTx/>
              <a:buFont typeface="Wingdings" panose="05000000000000000000" pitchFamily="2" charset="2"/>
              <a:buNone/>
              <a:tabLst/>
              <a:defRPr/>
            </a:pPr>
            <a:r>
              <a:rPr kumimoji="0" lang="en-GB" sz="1800" b="1" i="0" u="none" strike="noStrike" kern="1200" cap="none" spc="0" normalizeH="0" baseline="0" noProof="0" dirty="0">
                <a:ln>
                  <a:noFill/>
                </a:ln>
                <a:effectLst/>
                <a:uLnTx/>
                <a:uFillTx/>
                <a:latin typeface="Arial" panose="020B0604020202020204" pitchFamily="34" charset="0"/>
                <a:ea typeface="+mn-ea"/>
                <a:cs typeface="+mn-cs"/>
              </a:rPr>
              <a:t>You now have a better understanding of:</a:t>
            </a:r>
          </a:p>
        </p:txBody>
      </p:sp>
      <p:grpSp>
        <p:nvGrpSpPr>
          <p:cNvPr id="7" name="Group 6">
            <a:extLst>
              <a:ext uri="{FF2B5EF4-FFF2-40B4-BE49-F238E27FC236}">
                <a16:creationId xmlns:a16="http://schemas.microsoft.com/office/drawing/2014/main" id="{10697247-71DB-91FE-D8A3-5E23318CDEAB}"/>
              </a:ext>
            </a:extLst>
          </p:cNvPr>
          <p:cNvGrpSpPr/>
          <p:nvPr/>
        </p:nvGrpSpPr>
        <p:grpSpPr>
          <a:xfrm>
            <a:off x="4479535" y="1944921"/>
            <a:ext cx="2532730" cy="2873952"/>
            <a:chOff x="4517635" y="1944921"/>
            <a:chExt cx="2532730" cy="2873952"/>
          </a:xfrm>
        </p:grpSpPr>
        <p:sp>
          <p:nvSpPr>
            <p:cNvPr id="8" name="TextBox 7">
              <a:extLst>
                <a:ext uri="{FF2B5EF4-FFF2-40B4-BE49-F238E27FC236}">
                  <a16:creationId xmlns:a16="http://schemas.microsoft.com/office/drawing/2014/main" id="{E5C4760D-AA71-77A4-E36D-24B22BD717BB}"/>
                </a:ext>
              </a:extLst>
            </p:cNvPr>
            <p:cNvSpPr txBox="1"/>
            <p:nvPr/>
          </p:nvSpPr>
          <p:spPr>
            <a:xfrm>
              <a:off x="4517635" y="4234098"/>
              <a:ext cx="2532730" cy="58477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 essential steps </a:t>
              </a:r>
              <a:r>
                <a:rPr kumimoji="0" lang="en-GB" sz="1600" b="0" i="0" u="none" strike="noStrike" kern="1200" cap="none" spc="0" normalizeH="0" baseline="0" noProof="0" dirty="0">
                  <a:ln>
                    <a:noFill/>
                  </a:ln>
                  <a:effectLst/>
                  <a:uLnTx/>
                  <a:uFillTx/>
                  <a:latin typeface="Arial"/>
                  <a:ea typeface="+mn-ea"/>
                  <a:cs typeface="+mn-cs"/>
                </a:rPr>
                <a:t>to retirement planning</a:t>
              </a:r>
              <a:endPar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6F5362F4-D49F-99ED-E5AF-38F03390BA7B}"/>
                </a:ext>
              </a:extLst>
            </p:cNvPr>
            <p:cNvGrpSpPr/>
            <p:nvPr/>
          </p:nvGrpSpPr>
          <p:grpSpPr>
            <a:xfrm>
              <a:off x="4761335" y="1944921"/>
              <a:ext cx="1974776" cy="1980000"/>
              <a:chOff x="4761335" y="2035937"/>
              <a:chExt cx="1974776" cy="1980000"/>
            </a:xfrm>
          </p:grpSpPr>
          <p:sp>
            <p:nvSpPr>
              <p:cNvPr id="13" name="Oval 12">
                <a:extLst>
                  <a:ext uri="{FF2B5EF4-FFF2-40B4-BE49-F238E27FC236}">
                    <a16:creationId xmlns:a16="http://schemas.microsoft.com/office/drawing/2014/main" id="{86F7A56B-BAC4-A10C-7EBC-6B4C3B5A6888}"/>
                  </a:ext>
                </a:extLst>
              </p:cNvPr>
              <p:cNvSpPr>
                <a:spLocks noChangeAspect="1" noChangeArrowheads="1"/>
              </p:cNvSpPr>
              <p:nvPr/>
            </p:nvSpPr>
            <p:spPr bwMode="auto">
              <a:xfrm>
                <a:off x="4761335" y="2035937"/>
                <a:ext cx="1974776" cy="1980000"/>
              </a:xfrm>
              <a:prstGeom prst="ellipse">
                <a:avLst/>
              </a:prstGeom>
              <a:solidFill>
                <a:srgbClr val="6EB4BB"/>
              </a:solidFill>
              <a:ln>
                <a:noFill/>
              </a:ln>
            </p:spPr>
            <p:txBody>
              <a:bodyPr vert="horz" wrap="square" lIns="162560" tIns="81280" rIns="162560" bIns="81280" numCol="1" anchor="t" anchorCtr="0" compatLnSpc="1">
                <a:prstTxWarp prst="textNoShape">
                  <a:avLst/>
                </a:prstTxWarp>
              </a:bodyPr>
              <a:lstStyle/>
              <a:p>
                <a:endParaRPr lang="en-US" sz="3200"/>
              </a:p>
            </p:txBody>
          </p:sp>
          <p:sp>
            <p:nvSpPr>
              <p:cNvPr id="15" name="Shape 3681">
                <a:extLst>
                  <a:ext uri="{FF2B5EF4-FFF2-40B4-BE49-F238E27FC236}">
                    <a16:creationId xmlns:a16="http://schemas.microsoft.com/office/drawing/2014/main" id="{BBC3CB06-A97A-D274-B8D5-190D3E9F0D07}"/>
                  </a:ext>
                </a:extLst>
              </p:cNvPr>
              <p:cNvSpPr>
                <a:spLocks noChangeAspect="1"/>
              </p:cNvSpPr>
              <p:nvPr/>
            </p:nvSpPr>
            <p:spPr>
              <a:xfrm>
                <a:off x="5335743" y="2688045"/>
                <a:ext cx="825960" cy="675784"/>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5"/>
                      <a:pt x="879" y="4800"/>
                      <a:pt x="1964" y="4800"/>
                    </a:cubicBezTo>
                    <a:cubicBezTo>
                      <a:pt x="3048" y="4800"/>
                      <a:pt x="3927" y="3725"/>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5"/>
                      <a:pt x="879" y="13200"/>
                      <a:pt x="1964" y="13200"/>
                    </a:cubicBezTo>
                    <a:cubicBezTo>
                      <a:pt x="3048" y="13200"/>
                      <a:pt x="3927" y="12125"/>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5"/>
                      <a:pt x="6770" y="13200"/>
                      <a:pt x="7855" y="13200"/>
                    </a:cubicBezTo>
                    <a:lnTo>
                      <a:pt x="19636" y="13200"/>
                    </a:lnTo>
                    <a:cubicBezTo>
                      <a:pt x="20721" y="13200"/>
                      <a:pt x="21600" y="12125"/>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5"/>
                      <a:pt x="6770" y="21600"/>
                      <a:pt x="7855" y="21600"/>
                    </a:cubicBezTo>
                    <a:lnTo>
                      <a:pt x="19636" y="21600"/>
                    </a:lnTo>
                    <a:cubicBezTo>
                      <a:pt x="20721" y="21600"/>
                      <a:pt x="21600" y="20525"/>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5"/>
                      <a:pt x="21600" y="2400"/>
                    </a:cubicBezTo>
                    <a:cubicBezTo>
                      <a:pt x="21600" y="1075"/>
                      <a:pt x="20721" y="1"/>
                      <a:pt x="19636" y="1"/>
                    </a:cubicBezTo>
                    <a:lnTo>
                      <a:pt x="7855" y="1"/>
                    </a:lnTo>
                    <a:cubicBezTo>
                      <a:pt x="6770" y="1"/>
                      <a:pt x="5891" y="1075"/>
                      <a:pt x="5891" y="2400"/>
                    </a:cubicBezTo>
                    <a:cubicBezTo>
                      <a:pt x="5891" y="3725"/>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5"/>
                      <a:pt x="879" y="21600"/>
                      <a:pt x="1964" y="21600"/>
                    </a:cubicBezTo>
                    <a:cubicBezTo>
                      <a:pt x="3048" y="21600"/>
                      <a:pt x="3927" y="20525"/>
                      <a:pt x="3927" y="19200"/>
                    </a:cubicBezTo>
                    <a:cubicBezTo>
                      <a:pt x="3927" y="17875"/>
                      <a:pt x="3048" y="16800"/>
                      <a:pt x="1964" y="16800"/>
                    </a:cubicBezTo>
                  </a:path>
                </a:pathLst>
              </a:custGeom>
              <a:solidFill>
                <a:schemeClr val="bg1"/>
              </a:solidFill>
              <a:ln w="12700">
                <a:no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8" name="Group 17">
            <a:extLst>
              <a:ext uri="{FF2B5EF4-FFF2-40B4-BE49-F238E27FC236}">
                <a16:creationId xmlns:a16="http://schemas.microsoft.com/office/drawing/2014/main" id="{9463CD46-33EF-B4B0-1F4F-2A00EF7A0745}"/>
              </a:ext>
            </a:extLst>
          </p:cNvPr>
          <p:cNvGrpSpPr/>
          <p:nvPr/>
        </p:nvGrpSpPr>
        <p:grpSpPr>
          <a:xfrm>
            <a:off x="8138367" y="1946079"/>
            <a:ext cx="2532730" cy="2872794"/>
            <a:chOff x="8176467" y="1946079"/>
            <a:chExt cx="2532730" cy="2872794"/>
          </a:xfrm>
        </p:grpSpPr>
        <p:grpSp>
          <p:nvGrpSpPr>
            <p:cNvPr id="20" name="Group 19">
              <a:extLst>
                <a:ext uri="{FF2B5EF4-FFF2-40B4-BE49-F238E27FC236}">
                  <a16:creationId xmlns:a16="http://schemas.microsoft.com/office/drawing/2014/main" id="{EF032EF2-0C86-1673-B8E4-D1397B30E61F}"/>
                </a:ext>
              </a:extLst>
            </p:cNvPr>
            <p:cNvGrpSpPr/>
            <p:nvPr/>
          </p:nvGrpSpPr>
          <p:grpSpPr>
            <a:xfrm>
              <a:off x="8551177" y="1946079"/>
              <a:ext cx="1974776" cy="1980000"/>
              <a:chOff x="8551177" y="2037095"/>
              <a:chExt cx="1974776" cy="1980000"/>
            </a:xfrm>
          </p:grpSpPr>
          <p:sp>
            <p:nvSpPr>
              <p:cNvPr id="23" name="Oval 22">
                <a:extLst>
                  <a:ext uri="{FF2B5EF4-FFF2-40B4-BE49-F238E27FC236}">
                    <a16:creationId xmlns:a16="http://schemas.microsoft.com/office/drawing/2014/main" id="{14EECFCB-4F46-5545-6F72-F8158B645FEA}"/>
                  </a:ext>
                </a:extLst>
              </p:cNvPr>
              <p:cNvSpPr>
                <a:spLocks noChangeAspect="1" noChangeArrowheads="1"/>
              </p:cNvSpPr>
              <p:nvPr/>
            </p:nvSpPr>
            <p:spPr bwMode="auto">
              <a:xfrm>
                <a:off x="8551177" y="2037095"/>
                <a:ext cx="1974776" cy="1980000"/>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endParaRPr lang="en-US" sz="3200"/>
              </a:p>
            </p:txBody>
          </p:sp>
          <p:sp>
            <p:nvSpPr>
              <p:cNvPr id="26" name="Shape 3630">
                <a:extLst>
                  <a:ext uri="{FF2B5EF4-FFF2-40B4-BE49-F238E27FC236}">
                    <a16:creationId xmlns:a16="http://schemas.microsoft.com/office/drawing/2014/main" id="{09FA2F5C-144D-E61C-E5C4-3F0601A3A21D}"/>
                  </a:ext>
                </a:extLst>
              </p:cNvPr>
              <p:cNvSpPr>
                <a:spLocks noChangeAspect="1"/>
              </p:cNvSpPr>
              <p:nvPr/>
            </p:nvSpPr>
            <p:spPr>
              <a:xfrm>
                <a:off x="9088565" y="2575937"/>
                <a:ext cx="900000" cy="900000"/>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bg1"/>
              </a:solidFill>
              <a:ln w="12700">
                <a:no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F7B3F"/>
                  </a:solidFill>
                  <a:effectLst/>
                  <a:uLnTx/>
                  <a:uFillTx/>
                  <a:latin typeface="Arial"/>
                  <a:ea typeface="+mn-ea"/>
                  <a:cs typeface="+mn-cs"/>
                </a:endParaRPr>
              </a:p>
            </p:txBody>
          </p:sp>
        </p:grpSp>
        <p:sp>
          <p:nvSpPr>
            <p:cNvPr id="22" name="TextBox 21">
              <a:extLst>
                <a:ext uri="{FF2B5EF4-FFF2-40B4-BE49-F238E27FC236}">
                  <a16:creationId xmlns:a16="http://schemas.microsoft.com/office/drawing/2014/main" id="{280BF7BB-FDC0-210D-E0B7-22DB8C59F68A}"/>
                </a:ext>
              </a:extLst>
            </p:cNvPr>
            <p:cNvSpPr txBox="1"/>
            <p:nvPr/>
          </p:nvSpPr>
          <p:spPr>
            <a:xfrm>
              <a:off x="8176467" y="4234098"/>
              <a:ext cx="2532730" cy="58477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Arial"/>
                  <a:ea typeface="+mn-ea"/>
                  <a:cs typeface="+mn-cs"/>
                </a:rPr>
                <a:t>The </a:t>
              </a:r>
              <a:r>
                <a:rPr kumimoji="0" lang="en-GB" sz="1600" b="1" i="0" u="none" strike="noStrike" kern="1200" cap="none" spc="0" normalizeH="0" baseline="0" noProof="0" dirty="0">
                  <a:ln>
                    <a:noFill/>
                  </a:ln>
                  <a:effectLst/>
                  <a:uLnTx/>
                  <a:uFillTx/>
                  <a:latin typeface="Arial"/>
                  <a:ea typeface="+mn-ea"/>
                  <a:cs typeface="+mn-cs"/>
                </a:rPr>
                <a:t>avoidable threat </a:t>
              </a:r>
              <a:r>
                <a:rPr kumimoji="0" lang="en-GB" sz="1600" b="0" i="0" u="none" strike="noStrike" kern="1200" cap="none" spc="0" normalizeH="0" baseline="0" noProof="0" dirty="0">
                  <a:ln>
                    <a:noFill/>
                  </a:ln>
                  <a:effectLst/>
                  <a:uLnTx/>
                  <a:uFillTx/>
                  <a:latin typeface="Arial"/>
                  <a:ea typeface="+mn-ea"/>
                  <a:cs typeface="+mn-cs"/>
                </a:rPr>
                <a:t>to your retirement plan</a:t>
              </a:r>
              <a:endPar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a:extLst>
              <a:ext uri="{FF2B5EF4-FFF2-40B4-BE49-F238E27FC236}">
                <a16:creationId xmlns:a16="http://schemas.microsoft.com/office/drawing/2014/main" id="{79F7DB9C-6F7A-99CB-CFF0-1897E4727A38}"/>
              </a:ext>
            </a:extLst>
          </p:cNvPr>
          <p:cNvGrpSpPr/>
          <p:nvPr/>
        </p:nvGrpSpPr>
        <p:grpSpPr>
          <a:xfrm>
            <a:off x="1110422" y="1944921"/>
            <a:ext cx="2080615" cy="2873952"/>
            <a:chOff x="1148522" y="1944921"/>
            <a:chExt cx="2080615" cy="2873952"/>
          </a:xfrm>
        </p:grpSpPr>
        <p:sp>
          <p:nvSpPr>
            <p:cNvPr id="28" name="TextBox 27">
              <a:extLst>
                <a:ext uri="{FF2B5EF4-FFF2-40B4-BE49-F238E27FC236}">
                  <a16:creationId xmlns:a16="http://schemas.microsoft.com/office/drawing/2014/main" id="{4F92F366-5621-DF69-2B53-74440782AF11}"/>
                </a:ext>
              </a:extLst>
            </p:cNvPr>
            <p:cNvSpPr txBox="1"/>
            <p:nvPr/>
          </p:nvSpPr>
          <p:spPr>
            <a:xfrm>
              <a:off x="1148522" y="4234098"/>
              <a:ext cx="1929930" cy="58477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Arial"/>
                  <a:ea typeface="+mn-ea"/>
                  <a:cs typeface="+mn-cs"/>
                </a:rPr>
                <a:t>The basics</a:t>
              </a:r>
              <a:r>
                <a:rPr kumimoji="0" lang="en-GB" sz="1600" b="0" i="0" u="none" strike="noStrike" kern="1200" cap="none" spc="0" normalizeH="0" baseline="0" noProof="0" dirty="0">
                  <a:ln>
                    <a:noFill/>
                  </a:ln>
                  <a:effectLst/>
                  <a:uLnTx/>
                  <a:uFillTx/>
                  <a:latin typeface="Arial"/>
                  <a:ea typeface="+mn-ea"/>
                  <a:cs typeface="+mn-cs"/>
                </a:rPr>
                <a:t> of retirement planning                       </a:t>
              </a:r>
            </a:p>
          </p:txBody>
        </p:sp>
        <p:sp>
          <p:nvSpPr>
            <p:cNvPr id="30" name="Oval 29">
              <a:extLst>
                <a:ext uri="{FF2B5EF4-FFF2-40B4-BE49-F238E27FC236}">
                  <a16:creationId xmlns:a16="http://schemas.microsoft.com/office/drawing/2014/main" id="{984E7656-1CF7-7AD4-5FE4-BBC2A5A3C4C7}"/>
                </a:ext>
              </a:extLst>
            </p:cNvPr>
            <p:cNvSpPr>
              <a:spLocks noChangeAspect="1" noChangeArrowheads="1"/>
            </p:cNvSpPr>
            <p:nvPr/>
          </p:nvSpPr>
          <p:spPr bwMode="auto">
            <a:xfrm>
              <a:off x="1254361" y="1944921"/>
              <a:ext cx="1974776" cy="1980000"/>
            </a:xfrm>
            <a:prstGeom prst="ellipse">
              <a:avLst/>
            </a:prstGeom>
            <a:solidFill>
              <a:schemeClr val="accent1"/>
            </a:solidFill>
            <a:ln>
              <a:noFill/>
            </a:ln>
          </p:spPr>
          <p:txBody>
            <a:bodyPr vert="horz" wrap="square" lIns="162560" tIns="81280" rIns="162560" bIns="81280" numCol="1" anchor="t" anchorCtr="0" compatLnSpc="1">
              <a:prstTxWarp prst="textNoShape">
                <a:avLst/>
              </a:prstTxWarp>
            </a:bodyPr>
            <a:lstStyle/>
            <a:p>
              <a:endParaRPr lang="en-US" sz="3200"/>
            </a:p>
          </p:txBody>
        </p:sp>
        <p:pic>
          <p:nvPicPr>
            <p:cNvPr id="32" name="Picture 31" descr="A purple umbrella on a black background&#10;&#10;Description automatically generated">
              <a:extLst>
                <a:ext uri="{FF2B5EF4-FFF2-40B4-BE49-F238E27FC236}">
                  <a16:creationId xmlns:a16="http://schemas.microsoft.com/office/drawing/2014/main" id="{D3F44976-B3B6-86F2-BC5B-8B4BF87F212B}"/>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1763222" y="2393524"/>
              <a:ext cx="1035476" cy="1035476"/>
            </a:xfrm>
            <a:prstGeom prst="rect">
              <a:avLst/>
            </a:prstGeom>
          </p:spPr>
        </p:pic>
      </p:grpSp>
    </p:spTree>
    <p:extLst>
      <p:ext uri="{BB962C8B-B14F-4D97-AF65-F5344CB8AC3E}">
        <p14:creationId xmlns:p14="http://schemas.microsoft.com/office/powerpoint/2010/main" val="342999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B9614-850B-C920-08DC-239EBC4083AE}"/>
            </a:ext>
          </a:extLst>
        </p:cNvPr>
        <p:cNvGrpSpPr/>
        <p:nvPr/>
      </p:nvGrpSpPr>
      <p:grpSpPr>
        <a:xfrm>
          <a:off x="0" y="0"/>
          <a:ext cx="0" cy="0"/>
          <a:chOff x="0" y="0"/>
          <a:chExt cx="0" cy="0"/>
        </a:xfrm>
      </p:grpSpPr>
      <p:pic>
        <p:nvPicPr>
          <p:cNvPr id="23" name="Picture 22" descr="A white and grey background&#10;&#10;Description automatically generated">
            <a:extLst>
              <a:ext uri="{FF2B5EF4-FFF2-40B4-BE49-F238E27FC236}">
                <a16:creationId xmlns:a16="http://schemas.microsoft.com/office/drawing/2014/main" id="{F05DB97E-DE51-6590-1314-6120BAB371F9}"/>
              </a:ext>
            </a:extLst>
          </p:cNvPr>
          <p:cNvPicPr>
            <a:picLocks noChangeAspect="1"/>
          </p:cNvPicPr>
          <p:nvPr/>
        </p:nvPicPr>
        <p:blipFill rotWithShape="1">
          <a:blip r:embed="rId3">
            <a:extLst>
              <a:ext uri="{28A0092B-C50C-407E-A947-70E740481C1C}">
                <a14:useLocalDpi xmlns:a14="http://schemas.microsoft.com/office/drawing/2010/main" val="0"/>
              </a:ext>
            </a:extLst>
          </a:blip>
          <a:srcRect t="78937" r="28799" b="-1"/>
          <a:stretch/>
        </p:blipFill>
        <p:spPr>
          <a:xfrm>
            <a:off x="279143" y="1569053"/>
            <a:ext cx="11942674" cy="3533083"/>
          </a:xfrm>
          <a:prstGeom prst="rect">
            <a:avLst/>
          </a:prstGeom>
        </p:spPr>
      </p:pic>
      <p:sp>
        <p:nvSpPr>
          <p:cNvPr id="4" name="Rectangle 3">
            <a:extLst>
              <a:ext uri="{FF2B5EF4-FFF2-40B4-BE49-F238E27FC236}">
                <a16:creationId xmlns:a16="http://schemas.microsoft.com/office/drawing/2014/main" id="{77D2812F-3FEF-7760-6325-AD8F2D5FC8B8}"/>
              </a:ext>
            </a:extLst>
          </p:cNvPr>
          <p:cNvSpPr/>
          <p:nvPr/>
        </p:nvSpPr>
        <p:spPr>
          <a:xfrm>
            <a:off x="273352" y="5109512"/>
            <a:ext cx="11942674" cy="597288"/>
          </a:xfrm>
          <a:prstGeom prst="rect">
            <a:avLst/>
          </a:prstGeom>
          <a:solidFill>
            <a:schemeClr val="tx2">
              <a:alpha val="90000"/>
            </a:schemeClr>
          </a:solidFill>
          <a:ln>
            <a:noFill/>
          </a:ln>
        </p:spPr>
        <p:txBody>
          <a:bodyPr wrap="square" tIns="240000" bIns="240000" anchor="ctr" anchorCtr="0">
            <a:noAutofit/>
          </a:bodyPr>
          <a:lstStyle/>
          <a:p>
            <a:pPr marL="174625" marR="0" lvl="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value of pensions and the income they produce can fall as well as rise, you may get back less than you invested.</a:t>
            </a:r>
          </a:p>
        </p:txBody>
      </p:sp>
      <p:cxnSp>
        <p:nvCxnSpPr>
          <p:cNvPr id="17" name="Straight Connector 16">
            <a:extLst>
              <a:ext uri="{FF2B5EF4-FFF2-40B4-BE49-F238E27FC236}">
                <a16:creationId xmlns:a16="http://schemas.microsoft.com/office/drawing/2014/main" id="{EF639272-7038-D53F-24E9-C2FDB4FBEA81}"/>
              </a:ext>
            </a:extLst>
          </p:cNvPr>
          <p:cNvCxnSpPr>
            <a:cxnSpLocks/>
          </p:cNvCxnSpPr>
          <p:nvPr/>
        </p:nvCxnSpPr>
        <p:spPr>
          <a:xfrm>
            <a:off x="836901" y="847299"/>
            <a:ext cx="5746779" cy="0"/>
          </a:xfrm>
          <a:prstGeom prst="line">
            <a:avLst/>
          </a:prstGeom>
          <a:ln w="63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2">
            <a:extLst>
              <a:ext uri="{FF2B5EF4-FFF2-40B4-BE49-F238E27FC236}">
                <a16:creationId xmlns:a16="http://schemas.microsoft.com/office/drawing/2014/main" id="{63B862E8-8239-4E83-1876-8BA3910998F8}"/>
              </a:ext>
            </a:extLst>
          </p:cNvPr>
          <p:cNvSpPr>
            <a:spLocks noChangeArrowheads="1"/>
          </p:cNvSpPr>
          <p:nvPr/>
        </p:nvSpPr>
        <p:spPr bwMode="auto">
          <a:xfrm>
            <a:off x="860653" y="1005012"/>
            <a:ext cx="91361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0188" indent="-230188" eaLnBrk="0" hangingPunct="0">
              <a:spcAft>
                <a:spcPts val="600"/>
              </a:spcAft>
              <a:buClr>
                <a:schemeClr val="bg2"/>
              </a:buClr>
              <a:buFont typeface="Wingdings" panose="05000000000000000000" pitchFamily="2" charset="2"/>
              <a:buChar char="§"/>
              <a:defRPr sz="2000">
                <a:solidFill>
                  <a:schemeClr val="tx1"/>
                </a:solidFill>
                <a:latin typeface="Arial" panose="020B0604020202020204" pitchFamily="34" charset="0"/>
              </a:defRPr>
            </a:lvl1pPr>
            <a:lvl2pPr marL="742950" indent="-285750" eaLnBrk="0" hangingPunct="0">
              <a:spcAft>
                <a:spcPts val="300"/>
              </a:spcAft>
              <a:buClr>
                <a:schemeClr val="bg2"/>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5pPr>
            <a:lvl6pPr marL="25146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6pPr>
            <a:lvl7pPr marL="29718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7pPr>
            <a:lvl8pPr marL="34290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8pPr>
            <a:lvl9pPr marL="38862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ts val="0"/>
              </a:spcBef>
              <a:spcAft>
                <a:spcPts val="800"/>
              </a:spcAft>
              <a:buClr>
                <a:srgbClr val="D9D9D9"/>
              </a:buClr>
              <a:buSzTx/>
              <a:buFont typeface="Wingdings" panose="05000000000000000000" pitchFamily="2" charset="2"/>
              <a:buNone/>
              <a:tabLst/>
              <a:defRPr/>
            </a:pPr>
            <a:r>
              <a:rPr kumimoji="0" lang="en-GB" sz="1800" b="1" i="0" u="none" strike="noStrike" kern="1200" cap="none" spc="0" normalizeH="0" baseline="0" noProof="0" dirty="0">
                <a:ln>
                  <a:noFill/>
                </a:ln>
                <a:effectLst/>
                <a:uLnTx/>
                <a:uFillTx/>
                <a:latin typeface="Arial" panose="020B0604020202020204" pitchFamily="34" charset="0"/>
                <a:ea typeface="+mn-ea"/>
                <a:cs typeface="+mn-cs"/>
              </a:rPr>
              <a:t>By the end of this session, you’ll have a better understanding of:</a:t>
            </a:r>
            <a:endParaRPr kumimoji="0" lang="en-GB" sz="1800" b="1" i="0" u="none" strike="noStrike" kern="1200" cap="none" spc="0" normalizeH="0" baseline="0" noProof="0" dirty="0">
              <a:ln>
                <a:noFill/>
              </a:ln>
              <a:effectLst/>
              <a:uLnTx/>
              <a:uFillTx/>
              <a:latin typeface="Arial" panose="020B0604020202020204" pitchFamily="34" charset="0"/>
              <a:ea typeface="ＭＳ Ｐゴシック" charset="0"/>
              <a:cs typeface="+mn-cs"/>
            </a:endParaRPr>
          </a:p>
        </p:txBody>
      </p:sp>
      <p:sp>
        <p:nvSpPr>
          <p:cNvPr id="16" name="Title 1">
            <a:extLst>
              <a:ext uri="{FF2B5EF4-FFF2-40B4-BE49-F238E27FC236}">
                <a16:creationId xmlns:a16="http://schemas.microsoft.com/office/drawing/2014/main" id="{5DCD2E15-5C9C-9E8C-573D-748457BA0969}"/>
              </a:ext>
            </a:extLst>
          </p:cNvPr>
          <p:cNvSpPr>
            <a:spLocks noGrp="1"/>
          </p:cNvSpPr>
          <p:nvPr>
            <p:ph type="title"/>
          </p:nvPr>
        </p:nvSpPr>
        <p:spPr>
          <a:xfrm>
            <a:off x="947739" y="-287099"/>
            <a:ext cx="10944225" cy="915035"/>
          </a:xfrm>
        </p:spPr>
        <p:txBody>
          <a:bodyPr/>
          <a:lstStyle/>
          <a:p>
            <a:r>
              <a:rPr lang="en-GB" altLang="en-US" dirty="0"/>
              <a:t>What we’ll give you in this presentation</a:t>
            </a:r>
          </a:p>
        </p:txBody>
      </p:sp>
      <p:grpSp>
        <p:nvGrpSpPr>
          <p:cNvPr id="6" name="Group 5">
            <a:extLst>
              <a:ext uri="{FF2B5EF4-FFF2-40B4-BE49-F238E27FC236}">
                <a16:creationId xmlns:a16="http://schemas.microsoft.com/office/drawing/2014/main" id="{FB799118-433E-6F98-EB2A-89F12D5E61E6}"/>
              </a:ext>
            </a:extLst>
          </p:cNvPr>
          <p:cNvGrpSpPr/>
          <p:nvPr/>
        </p:nvGrpSpPr>
        <p:grpSpPr>
          <a:xfrm>
            <a:off x="4517635" y="1944921"/>
            <a:ext cx="2532730" cy="2873952"/>
            <a:chOff x="4517635" y="1944921"/>
            <a:chExt cx="2532730" cy="2873952"/>
          </a:xfrm>
        </p:grpSpPr>
        <p:sp>
          <p:nvSpPr>
            <p:cNvPr id="14" name="TextBox 13">
              <a:extLst>
                <a:ext uri="{FF2B5EF4-FFF2-40B4-BE49-F238E27FC236}">
                  <a16:creationId xmlns:a16="http://schemas.microsoft.com/office/drawing/2014/main" id="{7E1036A8-FFA5-F7D2-D3C6-353E387B3516}"/>
                </a:ext>
              </a:extLst>
            </p:cNvPr>
            <p:cNvSpPr txBox="1"/>
            <p:nvPr/>
          </p:nvSpPr>
          <p:spPr>
            <a:xfrm>
              <a:off x="4517635" y="4234098"/>
              <a:ext cx="2532730" cy="58477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 essential steps </a:t>
              </a:r>
              <a:r>
                <a:rPr kumimoji="0" lang="en-GB" sz="1600" b="0" i="0" u="none" strike="noStrike" kern="1200" cap="none" spc="0" normalizeH="0" baseline="0" noProof="0" dirty="0">
                  <a:ln>
                    <a:noFill/>
                  </a:ln>
                  <a:effectLst/>
                  <a:uLnTx/>
                  <a:uFillTx/>
                  <a:latin typeface="Arial"/>
                  <a:ea typeface="+mn-ea"/>
                  <a:cs typeface="+mn-cs"/>
                </a:rPr>
                <a:t>to retirement planning</a:t>
              </a:r>
              <a:endPar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0C0C1B39-EDE7-249E-DCBD-4A4DEBC49EEA}"/>
                </a:ext>
              </a:extLst>
            </p:cNvPr>
            <p:cNvGrpSpPr/>
            <p:nvPr/>
          </p:nvGrpSpPr>
          <p:grpSpPr>
            <a:xfrm>
              <a:off x="4761335" y="1944921"/>
              <a:ext cx="1974776" cy="1980000"/>
              <a:chOff x="4761335" y="2035937"/>
              <a:chExt cx="1974776" cy="1980000"/>
            </a:xfrm>
          </p:grpSpPr>
          <p:sp>
            <p:nvSpPr>
              <p:cNvPr id="15" name="Oval 14">
                <a:extLst>
                  <a:ext uri="{FF2B5EF4-FFF2-40B4-BE49-F238E27FC236}">
                    <a16:creationId xmlns:a16="http://schemas.microsoft.com/office/drawing/2014/main" id="{3A5CC026-C43B-CC55-98F8-6B38E4E86354}"/>
                  </a:ext>
                </a:extLst>
              </p:cNvPr>
              <p:cNvSpPr>
                <a:spLocks noChangeAspect="1" noChangeArrowheads="1"/>
              </p:cNvSpPr>
              <p:nvPr/>
            </p:nvSpPr>
            <p:spPr bwMode="auto">
              <a:xfrm>
                <a:off x="4761335" y="2035937"/>
                <a:ext cx="1974776" cy="1980000"/>
              </a:xfrm>
              <a:prstGeom prst="ellipse">
                <a:avLst/>
              </a:prstGeom>
              <a:solidFill>
                <a:srgbClr val="6EB4BB"/>
              </a:solidFill>
              <a:ln>
                <a:noFill/>
              </a:ln>
            </p:spPr>
            <p:txBody>
              <a:bodyPr vert="horz" wrap="square" lIns="162560" tIns="81280" rIns="162560" bIns="81280" numCol="1" anchor="t" anchorCtr="0" compatLnSpc="1">
                <a:prstTxWarp prst="textNoShape">
                  <a:avLst/>
                </a:prstTxWarp>
              </a:bodyPr>
              <a:lstStyle/>
              <a:p>
                <a:endParaRPr lang="en-US" sz="3200"/>
              </a:p>
            </p:txBody>
          </p:sp>
          <p:sp>
            <p:nvSpPr>
              <p:cNvPr id="24" name="Shape 3681">
                <a:extLst>
                  <a:ext uri="{FF2B5EF4-FFF2-40B4-BE49-F238E27FC236}">
                    <a16:creationId xmlns:a16="http://schemas.microsoft.com/office/drawing/2014/main" id="{E7FF4BAF-6102-54F3-8930-3F24EBFF17C0}"/>
                  </a:ext>
                </a:extLst>
              </p:cNvPr>
              <p:cNvSpPr>
                <a:spLocks noChangeAspect="1"/>
              </p:cNvSpPr>
              <p:nvPr/>
            </p:nvSpPr>
            <p:spPr>
              <a:xfrm>
                <a:off x="5335743" y="2688045"/>
                <a:ext cx="825960" cy="675784"/>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5"/>
                      <a:pt x="879" y="4800"/>
                      <a:pt x="1964" y="4800"/>
                    </a:cubicBezTo>
                    <a:cubicBezTo>
                      <a:pt x="3048" y="4800"/>
                      <a:pt x="3927" y="3725"/>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5"/>
                      <a:pt x="879" y="13200"/>
                      <a:pt x="1964" y="13200"/>
                    </a:cubicBezTo>
                    <a:cubicBezTo>
                      <a:pt x="3048" y="13200"/>
                      <a:pt x="3927" y="12125"/>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5"/>
                      <a:pt x="6770" y="13200"/>
                      <a:pt x="7855" y="13200"/>
                    </a:cubicBezTo>
                    <a:lnTo>
                      <a:pt x="19636" y="13200"/>
                    </a:lnTo>
                    <a:cubicBezTo>
                      <a:pt x="20721" y="13200"/>
                      <a:pt x="21600" y="12125"/>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5"/>
                      <a:pt x="6770" y="21600"/>
                      <a:pt x="7855" y="21600"/>
                    </a:cubicBezTo>
                    <a:lnTo>
                      <a:pt x="19636" y="21600"/>
                    </a:lnTo>
                    <a:cubicBezTo>
                      <a:pt x="20721" y="21600"/>
                      <a:pt x="21600" y="20525"/>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5"/>
                      <a:pt x="21600" y="2400"/>
                    </a:cubicBezTo>
                    <a:cubicBezTo>
                      <a:pt x="21600" y="1075"/>
                      <a:pt x="20721" y="1"/>
                      <a:pt x="19636" y="1"/>
                    </a:cubicBezTo>
                    <a:lnTo>
                      <a:pt x="7855" y="1"/>
                    </a:lnTo>
                    <a:cubicBezTo>
                      <a:pt x="6770" y="1"/>
                      <a:pt x="5891" y="1075"/>
                      <a:pt x="5891" y="2400"/>
                    </a:cubicBezTo>
                    <a:cubicBezTo>
                      <a:pt x="5891" y="3725"/>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5"/>
                      <a:pt x="879" y="21600"/>
                      <a:pt x="1964" y="21600"/>
                    </a:cubicBezTo>
                    <a:cubicBezTo>
                      <a:pt x="3048" y="21600"/>
                      <a:pt x="3927" y="20525"/>
                      <a:pt x="3927" y="19200"/>
                    </a:cubicBezTo>
                    <a:cubicBezTo>
                      <a:pt x="3927" y="17875"/>
                      <a:pt x="3048" y="16800"/>
                      <a:pt x="1964" y="16800"/>
                    </a:cubicBezTo>
                  </a:path>
                </a:pathLst>
              </a:custGeom>
              <a:solidFill>
                <a:schemeClr val="bg1"/>
              </a:solidFill>
              <a:ln w="12700">
                <a:no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7" name="Group 6">
            <a:extLst>
              <a:ext uri="{FF2B5EF4-FFF2-40B4-BE49-F238E27FC236}">
                <a16:creationId xmlns:a16="http://schemas.microsoft.com/office/drawing/2014/main" id="{9116B5DE-E2AB-B98E-9954-4E9BBBF9AAB9}"/>
              </a:ext>
            </a:extLst>
          </p:cNvPr>
          <p:cNvGrpSpPr/>
          <p:nvPr/>
        </p:nvGrpSpPr>
        <p:grpSpPr>
          <a:xfrm>
            <a:off x="8176467" y="1946079"/>
            <a:ext cx="2532730" cy="2872794"/>
            <a:chOff x="8176467" y="1946079"/>
            <a:chExt cx="2532730" cy="2872794"/>
          </a:xfrm>
        </p:grpSpPr>
        <p:grpSp>
          <p:nvGrpSpPr>
            <p:cNvPr id="20" name="Group 19">
              <a:extLst>
                <a:ext uri="{FF2B5EF4-FFF2-40B4-BE49-F238E27FC236}">
                  <a16:creationId xmlns:a16="http://schemas.microsoft.com/office/drawing/2014/main" id="{D23C0F6D-1B6C-DA58-3DA7-41D7F8A9CA7A}"/>
                </a:ext>
              </a:extLst>
            </p:cNvPr>
            <p:cNvGrpSpPr/>
            <p:nvPr/>
          </p:nvGrpSpPr>
          <p:grpSpPr>
            <a:xfrm>
              <a:off x="8551177" y="1946079"/>
              <a:ext cx="1974776" cy="1980000"/>
              <a:chOff x="8551177" y="2037095"/>
              <a:chExt cx="1974776" cy="1980000"/>
            </a:xfrm>
          </p:grpSpPr>
          <p:sp>
            <p:nvSpPr>
              <p:cNvPr id="13" name="Oval 12">
                <a:extLst>
                  <a:ext uri="{FF2B5EF4-FFF2-40B4-BE49-F238E27FC236}">
                    <a16:creationId xmlns:a16="http://schemas.microsoft.com/office/drawing/2014/main" id="{78AF29DA-6145-C2ED-8284-03293CEA690B}"/>
                  </a:ext>
                </a:extLst>
              </p:cNvPr>
              <p:cNvSpPr>
                <a:spLocks noChangeAspect="1" noChangeArrowheads="1"/>
              </p:cNvSpPr>
              <p:nvPr/>
            </p:nvSpPr>
            <p:spPr bwMode="auto">
              <a:xfrm>
                <a:off x="8551177" y="2037095"/>
                <a:ext cx="1974776" cy="1980000"/>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endParaRPr lang="en-US" sz="3200"/>
              </a:p>
            </p:txBody>
          </p:sp>
          <p:sp>
            <p:nvSpPr>
              <p:cNvPr id="19" name="Shape 3630">
                <a:extLst>
                  <a:ext uri="{FF2B5EF4-FFF2-40B4-BE49-F238E27FC236}">
                    <a16:creationId xmlns:a16="http://schemas.microsoft.com/office/drawing/2014/main" id="{2CEFC763-1306-24CF-8E38-192285DF7310}"/>
                  </a:ext>
                </a:extLst>
              </p:cNvPr>
              <p:cNvSpPr>
                <a:spLocks noChangeAspect="1"/>
              </p:cNvSpPr>
              <p:nvPr/>
            </p:nvSpPr>
            <p:spPr>
              <a:xfrm>
                <a:off x="9088565" y="2575937"/>
                <a:ext cx="900000" cy="900000"/>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bg1"/>
              </a:solidFill>
              <a:ln w="12700">
                <a:no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F7B3F"/>
                  </a:solidFill>
                  <a:effectLst/>
                  <a:uLnTx/>
                  <a:uFillTx/>
                  <a:latin typeface="Arial"/>
                  <a:ea typeface="+mn-ea"/>
                  <a:cs typeface="+mn-cs"/>
                </a:endParaRPr>
              </a:p>
            </p:txBody>
          </p:sp>
        </p:grpSp>
        <p:sp>
          <p:nvSpPr>
            <p:cNvPr id="25" name="TextBox 24">
              <a:extLst>
                <a:ext uri="{FF2B5EF4-FFF2-40B4-BE49-F238E27FC236}">
                  <a16:creationId xmlns:a16="http://schemas.microsoft.com/office/drawing/2014/main" id="{EB70E1B4-1721-FE01-1F88-472B60B7A5E2}"/>
                </a:ext>
              </a:extLst>
            </p:cNvPr>
            <p:cNvSpPr txBox="1"/>
            <p:nvPr/>
          </p:nvSpPr>
          <p:spPr>
            <a:xfrm>
              <a:off x="8176467" y="4234098"/>
              <a:ext cx="2532730" cy="58477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Arial"/>
                  <a:ea typeface="+mn-ea"/>
                  <a:cs typeface="+mn-cs"/>
                </a:rPr>
                <a:t>The </a:t>
              </a:r>
              <a:r>
                <a:rPr kumimoji="0" lang="en-GB" sz="1600" b="1" i="0" u="none" strike="noStrike" kern="1200" cap="none" spc="0" normalizeH="0" baseline="0" noProof="0" dirty="0">
                  <a:ln>
                    <a:noFill/>
                  </a:ln>
                  <a:effectLst/>
                  <a:uLnTx/>
                  <a:uFillTx/>
                  <a:latin typeface="Arial"/>
                  <a:ea typeface="+mn-ea"/>
                  <a:cs typeface="+mn-cs"/>
                </a:rPr>
                <a:t>avoidable threat </a:t>
              </a:r>
              <a:r>
                <a:rPr kumimoji="0" lang="en-GB" sz="1600" b="0" i="0" u="none" strike="noStrike" kern="1200" cap="none" spc="0" normalizeH="0" baseline="0" noProof="0" dirty="0">
                  <a:ln>
                    <a:noFill/>
                  </a:ln>
                  <a:effectLst/>
                  <a:uLnTx/>
                  <a:uFillTx/>
                  <a:latin typeface="Arial"/>
                  <a:ea typeface="+mn-ea"/>
                  <a:cs typeface="+mn-cs"/>
                </a:rPr>
                <a:t>to your retirement plan</a:t>
              </a:r>
              <a:endPar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3" name="Group 2">
            <a:extLst>
              <a:ext uri="{FF2B5EF4-FFF2-40B4-BE49-F238E27FC236}">
                <a16:creationId xmlns:a16="http://schemas.microsoft.com/office/drawing/2014/main" id="{8E23E717-6DB6-CB41-DF98-9D7FB5AE36D9}"/>
              </a:ext>
            </a:extLst>
          </p:cNvPr>
          <p:cNvGrpSpPr/>
          <p:nvPr/>
        </p:nvGrpSpPr>
        <p:grpSpPr>
          <a:xfrm>
            <a:off x="1148522" y="1944921"/>
            <a:ext cx="2080615" cy="2873952"/>
            <a:chOff x="1148522" y="1944921"/>
            <a:chExt cx="2080615" cy="2873952"/>
          </a:xfrm>
        </p:grpSpPr>
        <p:sp>
          <p:nvSpPr>
            <p:cNvPr id="10" name="TextBox 9">
              <a:extLst>
                <a:ext uri="{FF2B5EF4-FFF2-40B4-BE49-F238E27FC236}">
                  <a16:creationId xmlns:a16="http://schemas.microsoft.com/office/drawing/2014/main" id="{F3721EA8-57CE-F055-17E2-D7CCF26DA6B4}"/>
                </a:ext>
              </a:extLst>
            </p:cNvPr>
            <p:cNvSpPr txBox="1"/>
            <p:nvPr/>
          </p:nvSpPr>
          <p:spPr>
            <a:xfrm>
              <a:off x="1148522" y="4234098"/>
              <a:ext cx="1929930" cy="58477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Arial"/>
                  <a:ea typeface="+mn-ea"/>
                  <a:cs typeface="+mn-cs"/>
                </a:rPr>
                <a:t>The basics</a:t>
              </a:r>
              <a:r>
                <a:rPr kumimoji="0" lang="en-GB" sz="1600" b="0" i="0" u="none" strike="noStrike" kern="1200" cap="none" spc="0" normalizeH="0" baseline="0" noProof="0" dirty="0">
                  <a:ln>
                    <a:noFill/>
                  </a:ln>
                  <a:effectLst/>
                  <a:uLnTx/>
                  <a:uFillTx/>
                  <a:latin typeface="Arial"/>
                  <a:ea typeface="+mn-ea"/>
                  <a:cs typeface="+mn-cs"/>
                </a:rPr>
                <a:t> of retirement planning                       </a:t>
              </a:r>
            </a:p>
          </p:txBody>
        </p:sp>
        <p:sp>
          <p:nvSpPr>
            <p:cNvPr id="11" name="Oval 10">
              <a:extLst>
                <a:ext uri="{FF2B5EF4-FFF2-40B4-BE49-F238E27FC236}">
                  <a16:creationId xmlns:a16="http://schemas.microsoft.com/office/drawing/2014/main" id="{7F3C963D-C52F-DACF-1C98-A2D959774D92}"/>
                </a:ext>
              </a:extLst>
            </p:cNvPr>
            <p:cNvSpPr>
              <a:spLocks noChangeAspect="1" noChangeArrowheads="1"/>
            </p:cNvSpPr>
            <p:nvPr/>
          </p:nvSpPr>
          <p:spPr bwMode="auto">
            <a:xfrm>
              <a:off x="1254361" y="1944921"/>
              <a:ext cx="1974776" cy="1980000"/>
            </a:xfrm>
            <a:prstGeom prst="ellipse">
              <a:avLst/>
            </a:prstGeom>
            <a:solidFill>
              <a:schemeClr val="accent1"/>
            </a:solidFill>
            <a:ln>
              <a:noFill/>
            </a:ln>
          </p:spPr>
          <p:txBody>
            <a:bodyPr vert="horz" wrap="square" lIns="162560" tIns="81280" rIns="162560" bIns="81280" numCol="1" anchor="t" anchorCtr="0" compatLnSpc="1">
              <a:prstTxWarp prst="textNoShape">
                <a:avLst/>
              </a:prstTxWarp>
            </a:bodyPr>
            <a:lstStyle/>
            <a:p>
              <a:endParaRPr lang="en-US" sz="3200"/>
            </a:p>
          </p:txBody>
        </p:sp>
        <p:pic>
          <p:nvPicPr>
            <p:cNvPr id="5" name="Picture 4" descr="A purple umbrella on a black background&#10;&#10;Description automatically generated">
              <a:extLst>
                <a:ext uri="{FF2B5EF4-FFF2-40B4-BE49-F238E27FC236}">
                  <a16:creationId xmlns:a16="http://schemas.microsoft.com/office/drawing/2014/main" id="{E0AD3F60-E2DC-C999-58D5-37783CFB9B9B}"/>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1763222" y="2393524"/>
              <a:ext cx="1035476" cy="1035476"/>
            </a:xfrm>
            <a:prstGeom prst="rect">
              <a:avLst/>
            </a:prstGeom>
          </p:spPr>
        </p:pic>
      </p:grpSp>
    </p:spTree>
    <p:extLst>
      <p:ext uri="{BB962C8B-B14F-4D97-AF65-F5344CB8AC3E}">
        <p14:creationId xmlns:p14="http://schemas.microsoft.com/office/powerpoint/2010/main" val="274578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0C49F-8E22-4E5C-4F41-3F01BA44BA67}"/>
            </a:ext>
          </a:extLst>
        </p:cNvPr>
        <p:cNvGrpSpPr/>
        <p:nvPr/>
      </p:nvGrpSpPr>
      <p:grpSpPr>
        <a:xfrm>
          <a:off x="0" y="0"/>
          <a:ext cx="0" cy="0"/>
          <a:chOff x="0" y="0"/>
          <a:chExt cx="0" cy="0"/>
        </a:xfrm>
      </p:grpSpPr>
      <p:pic>
        <p:nvPicPr>
          <p:cNvPr id="3" name="Picture 2" descr="A white and grey background&#10;&#10;Description automatically generated">
            <a:extLst>
              <a:ext uri="{FF2B5EF4-FFF2-40B4-BE49-F238E27FC236}">
                <a16:creationId xmlns:a16="http://schemas.microsoft.com/office/drawing/2014/main" id="{E4D28E34-6940-FA7C-1521-40B50CC76AC8}"/>
              </a:ext>
            </a:extLst>
          </p:cNvPr>
          <p:cNvPicPr>
            <a:picLocks noChangeAspect="1"/>
          </p:cNvPicPr>
          <p:nvPr/>
        </p:nvPicPr>
        <p:blipFill rotWithShape="1">
          <a:blip r:embed="rId3">
            <a:extLst>
              <a:ext uri="{28A0092B-C50C-407E-A947-70E740481C1C}">
                <a14:useLocalDpi xmlns:a14="http://schemas.microsoft.com/office/drawing/2010/main" val="0"/>
              </a:ext>
            </a:extLst>
          </a:blip>
          <a:srcRect l="14157" t="78609" r="14819"/>
          <a:stretch/>
        </p:blipFill>
        <p:spPr>
          <a:xfrm>
            <a:off x="279143" y="3266631"/>
            <a:ext cx="11912857" cy="3606855"/>
          </a:xfrm>
          <a:prstGeom prst="rect">
            <a:avLst/>
          </a:prstGeom>
        </p:spPr>
      </p:pic>
      <p:pic>
        <p:nvPicPr>
          <p:cNvPr id="39"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B791C2B5-B775-2260-4048-7123374E359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960974"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D61C6CA-9135-819E-8E80-BCB560A3CDD5}"/>
              </a:ext>
            </a:extLst>
          </p:cNvPr>
          <p:cNvSpPr>
            <a:spLocks noGrp="1"/>
          </p:cNvSpPr>
          <p:nvPr>
            <p:ph type="title"/>
          </p:nvPr>
        </p:nvSpPr>
        <p:spPr/>
        <p:txBody>
          <a:bodyPr/>
          <a:lstStyle/>
          <a:p>
            <a:r>
              <a:rPr lang="en-US" dirty="0"/>
              <a:t>Your top tips to build your retirement wealth</a:t>
            </a:r>
          </a:p>
        </p:txBody>
      </p:sp>
      <p:grpSp>
        <p:nvGrpSpPr>
          <p:cNvPr id="43" name="Group 42">
            <a:extLst>
              <a:ext uri="{FF2B5EF4-FFF2-40B4-BE49-F238E27FC236}">
                <a16:creationId xmlns:a16="http://schemas.microsoft.com/office/drawing/2014/main" id="{7358F946-4207-88A8-6DEE-40131CD56BA9}"/>
              </a:ext>
            </a:extLst>
          </p:cNvPr>
          <p:cNvGrpSpPr/>
          <p:nvPr/>
        </p:nvGrpSpPr>
        <p:grpSpPr>
          <a:xfrm>
            <a:off x="4608891" y="2029828"/>
            <a:ext cx="2974218" cy="3315896"/>
            <a:chOff x="4853367" y="2029828"/>
            <a:chExt cx="2974218" cy="3315896"/>
          </a:xfrm>
        </p:grpSpPr>
        <p:sp>
          <p:nvSpPr>
            <p:cNvPr id="25" name="Rectangle 24">
              <a:extLst>
                <a:ext uri="{FF2B5EF4-FFF2-40B4-BE49-F238E27FC236}">
                  <a16:creationId xmlns:a16="http://schemas.microsoft.com/office/drawing/2014/main" id="{DE6D85BE-7D12-634B-AAB6-D7E13A222418}"/>
                </a:ext>
              </a:extLst>
            </p:cNvPr>
            <p:cNvSpPr/>
            <p:nvPr/>
          </p:nvSpPr>
          <p:spPr>
            <a:xfrm>
              <a:off x="4853367" y="3266631"/>
              <a:ext cx="2968121" cy="20790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8A260433-C10B-6E61-F3ED-1610BA177893}"/>
                </a:ext>
              </a:extLst>
            </p:cNvPr>
            <p:cNvSpPr>
              <a:spLocks noChangeAspect="1" noChangeArrowheads="1"/>
            </p:cNvSpPr>
            <p:nvPr/>
          </p:nvSpPr>
          <p:spPr bwMode="auto">
            <a:xfrm>
              <a:off x="5569815" y="2029828"/>
              <a:ext cx="1066027" cy="1068847"/>
            </a:xfrm>
            <a:prstGeom prst="ellipse">
              <a:avLst/>
            </a:prstGeom>
            <a:solidFill>
              <a:srgbClr val="6DB4BA"/>
            </a:solidFill>
            <a:ln>
              <a:noFill/>
            </a:ln>
          </p:spPr>
          <p:txBody>
            <a:bodyPr vert="horz" wrap="square" lIns="162560" tIns="81280" rIns="162560" bIns="81280" numCol="1" anchor="t" anchorCtr="0" compatLnSpc="1">
              <a:prstTxWarp prst="textNoShape">
                <a:avLst/>
              </a:prstTxWarp>
            </a:bodyPr>
            <a:lstStyle/>
            <a:p>
              <a:endParaRPr lang="en-US" sz="3200"/>
            </a:p>
          </p:txBody>
        </p:sp>
        <p:sp>
          <p:nvSpPr>
            <p:cNvPr id="27" name="Google Shape;936;p13">
              <a:extLst>
                <a:ext uri="{FF2B5EF4-FFF2-40B4-BE49-F238E27FC236}">
                  <a16:creationId xmlns:a16="http://schemas.microsoft.com/office/drawing/2014/main" id="{8604C810-3154-B839-9FB2-32F7CCB179A6}"/>
                </a:ext>
              </a:extLst>
            </p:cNvPr>
            <p:cNvSpPr/>
            <p:nvPr/>
          </p:nvSpPr>
          <p:spPr>
            <a:xfrm>
              <a:off x="4859464" y="3266632"/>
              <a:ext cx="2968121" cy="2079092"/>
            </a:xfrm>
            <a:prstGeom prst="rect">
              <a:avLst/>
            </a:prstGeom>
            <a:solidFill>
              <a:srgbClr val="6DB4BA">
                <a:alpha val="14902"/>
              </a:srgbClr>
            </a:solidFill>
            <a:ln w="12700" cap="flat" cmpd="sng">
              <a:solidFill>
                <a:srgbClr val="6DB4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 name="Google Shape;944;p13">
              <a:extLst>
                <a:ext uri="{FF2B5EF4-FFF2-40B4-BE49-F238E27FC236}">
                  <a16:creationId xmlns:a16="http://schemas.microsoft.com/office/drawing/2014/main" id="{5EC18665-6268-E24F-5648-79693CEE4D0F}"/>
                </a:ext>
              </a:extLst>
            </p:cNvPr>
            <p:cNvSpPr txBox="1"/>
            <p:nvPr/>
          </p:nvSpPr>
          <p:spPr>
            <a:xfrm>
              <a:off x="5046584" y="3402561"/>
              <a:ext cx="2200186" cy="246221"/>
            </a:xfrm>
            <a:prstGeom prst="rect">
              <a:avLst/>
            </a:prstGeom>
            <a:noFill/>
            <a:ln>
              <a:noFill/>
            </a:ln>
          </p:spPr>
          <p:txBody>
            <a:bodyPr spcFirstLastPara="1" wrap="square" lIns="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6DB4BA"/>
                  </a:solidFill>
                  <a:effectLst/>
                  <a:uLnTx/>
                  <a:uFillTx/>
                  <a:latin typeface="Arial"/>
                  <a:ea typeface="Arial"/>
                  <a:cs typeface="Arial"/>
                  <a:sym typeface="Arial"/>
                </a:rPr>
                <a:t>Invest</a:t>
              </a:r>
              <a:endParaRPr kumimoji="0" lang="en-GB" b="0" i="0" u="none" strike="noStrike" kern="0" cap="none" spc="0" normalizeH="0" baseline="0" noProof="0" dirty="0">
                <a:ln>
                  <a:noFill/>
                </a:ln>
                <a:solidFill>
                  <a:srgbClr val="6DB4BA"/>
                </a:solidFill>
                <a:effectLst/>
                <a:uLnTx/>
                <a:uFillTx/>
                <a:latin typeface="Arial"/>
                <a:cs typeface="Arial"/>
                <a:sym typeface="Arial"/>
              </a:endParaRPr>
            </a:p>
          </p:txBody>
        </p:sp>
        <p:sp>
          <p:nvSpPr>
            <p:cNvPr id="30" name="Google Shape;948;p13">
              <a:extLst>
                <a:ext uri="{FF2B5EF4-FFF2-40B4-BE49-F238E27FC236}">
                  <a16:creationId xmlns:a16="http://schemas.microsoft.com/office/drawing/2014/main" id="{F7E70D2A-24B0-07AF-31FF-0FC802251085}"/>
                </a:ext>
              </a:extLst>
            </p:cNvPr>
            <p:cNvSpPr txBox="1"/>
            <p:nvPr/>
          </p:nvSpPr>
          <p:spPr>
            <a:xfrm>
              <a:off x="5046584" y="3845254"/>
              <a:ext cx="2622616" cy="923330"/>
            </a:xfrm>
            <a:prstGeom prst="rect">
              <a:avLst/>
            </a:prstGeom>
            <a:noFill/>
            <a:ln>
              <a:noFill/>
            </a:ln>
          </p:spPr>
          <p:txBody>
            <a:bodyPr spcFirstLastPara="1" wrap="square" lIns="0" tIns="0" rIns="0" bIns="0" anchor="t" anchorCtr="0">
              <a:spAutoFit/>
            </a:bodyPr>
            <a:lstStyle/>
            <a:p>
              <a:pPr marL="285750" marR="0" lvl="0" indent="-285750" algn="l" defTabSz="914400" rtl="0" eaLnBrk="1" fontAlgn="auto" latinLnBrk="0" hangingPunct="1">
                <a:lnSpc>
                  <a:spcPct val="100000"/>
                </a:lnSpc>
                <a:spcBef>
                  <a:spcPts val="0"/>
                </a:spcBef>
                <a:spcAft>
                  <a:spcPts val="0"/>
                </a:spcAft>
                <a:buClr>
                  <a:srgbClr val="6DB4BA"/>
                </a:buClr>
                <a:buSzPts val="1200"/>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Arial"/>
                  <a:ea typeface="Arial"/>
                  <a:cs typeface="Arial"/>
                  <a:sym typeface="Arial"/>
                </a:rPr>
                <a:t>Diversify your investments</a:t>
              </a:r>
            </a:p>
            <a:p>
              <a:pPr marL="285750" marR="0" lvl="0" indent="-285750" algn="l" defTabSz="914400" rtl="0" eaLnBrk="1" fontAlgn="auto" latinLnBrk="0" hangingPunct="1">
                <a:lnSpc>
                  <a:spcPct val="100000"/>
                </a:lnSpc>
                <a:spcBef>
                  <a:spcPts val="0"/>
                </a:spcBef>
                <a:spcAft>
                  <a:spcPts val="0"/>
                </a:spcAft>
                <a:buClr>
                  <a:srgbClr val="6DB4BA"/>
                </a:buClr>
                <a:buSzPts val="1200"/>
                <a:buFont typeface="Wingdings" panose="05000000000000000000" pitchFamily="2" charset="2"/>
                <a:buChar char="Ø"/>
                <a:tabLst/>
                <a:defRPr/>
              </a:pPr>
              <a:endParaRPr kumimoji="0" lang="en-GB" sz="12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6DB4BA"/>
                </a:buClr>
                <a:buSzPts val="1200"/>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Arial"/>
                  <a:ea typeface="Arial"/>
                  <a:cs typeface="Arial"/>
                  <a:sym typeface="Arial"/>
                </a:rPr>
                <a:t>Consider high risk investments when you start out to maximise your returns</a:t>
              </a:r>
            </a:p>
          </p:txBody>
        </p:sp>
        <p:pic>
          <p:nvPicPr>
            <p:cNvPr id="14" name="Picture 13" descr="A graph with a arrow pointing up&#10;&#10;Description automatically generated">
              <a:extLst>
                <a:ext uri="{FF2B5EF4-FFF2-40B4-BE49-F238E27FC236}">
                  <a16:creationId xmlns:a16="http://schemas.microsoft.com/office/drawing/2014/main" id="{070F5EE2-00D7-A73B-AEBA-6B6EDD3F1BED}"/>
                </a:ext>
              </a:extLst>
            </p:cNvPr>
            <p:cNvPicPr>
              <a:picLocks noChangeAspect="1"/>
            </p:cNvPicPr>
            <p:nvPr/>
          </p:nvPicPr>
          <p:blipFill>
            <a:blip r:embed="rId5" cstate="hqprint">
              <a:biLevel thresh="25000"/>
              <a:extLst>
                <a:ext uri="{28A0092B-C50C-407E-A947-70E740481C1C}">
                  <a14:useLocalDpi xmlns:a14="http://schemas.microsoft.com/office/drawing/2010/main"/>
                </a:ext>
              </a:extLst>
            </a:blip>
            <a:stretch>
              <a:fillRect/>
            </a:stretch>
          </p:blipFill>
          <p:spPr>
            <a:xfrm>
              <a:off x="5833100" y="2306113"/>
              <a:ext cx="525799" cy="525799"/>
            </a:xfrm>
            <a:prstGeom prst="rect">
              <a:avLst/>
            </a:prstGeom>
          </p:spPr>
        </p:pic>
      </p:grpSp>
      <p:grpSp>
        <p:nvGrpSpPr>
          <p:cNvPr id="44" name="Group 43">
            <a:extLst>
              <a:ext uri="{FF2B5EF4-FFF2-40B4-BE49-F238E27FC236}">
                <a16:creationId xmlns:a16="http://schemas.microsoft.com/office/drawing/2014/main" id="{2A03CCA1-A0DF-958C-0CB7-D0959F67176B}"/>
              </a:ext>
            </a:extLst>
          </p:cNvPr>
          <p:cNvGrpSpPr/>
          <p:nvPr/>
        </p:nvGrpSpPr>
        <p:grpSpPr>
          <a:xfrm>
            <a:off x="8218435" y="2029828"/>
            <a:ext cx="2983023" cy="3315896"/>
            <a:chOff x="8806900" y="2029828"/>
            <a:chExt cx="2983023" cy="3315896"/>
          </a:xfrm>
        </p:grpSpPr>
        <p:sp>
          <p:nvSpPr>
            <p:cNvPr id="32" name="Rectangle 31">
              <a:extLst>
                <a:ext uri="{FF2B5EF4-FFF2-40B4-BE49-F238E27FC236}">
                  <a16:creationId xmlns:a16="http://schemas.microsoft.com/office/drawing/2014/main" id="{C00386E2-1ACE-5B55-D57A-B7E988DC787D}"/>
                </a:ext>
              </a:extLst>
            </p:cNvPr>
            <p:cNvSpPr/>
            <p:nvPr/>
          </p:nvSpPr>
          <p:spPr>
            <a:xfrm>
              <a:off x="8806900" y="3266631"/>
              <a:ext cx="2983023" cy="20790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8D2237C7-6FCE-9F76-FB4F-ADE327CF7D62}"/>
                </a:ext>
              </a:extLst>
            </p:cNvPr>
            <p:cNvSpPr>
              <a:spLocks noChangeAspect="1" noChangeArrowheads="1"/>
            </p:cNvSpPr>
            <p:nvPr/>
          </p:nvSpPr>
          <p:spPr bwMode="auto">
            <a:xfrm>
              <a:off x="9517882" y="2029828"/>
              <a:ext cx="1066027" cy="1068847"/>
            </a:xfrm>
            <a:prstGeom prst="ellipse">
              <a:avLst/>
            </a:prstGeom>
            <a:solidFill>
              <a:srgbClr val="E8BC64"/>
            </a:solidFill>
            <a:ln>
              <a:noFill/>
            </a:ln>
          </p:spPr>
          <p:txBody>
            <a:bodyPr vert="horz" wrap="square" lIns="162560" tIns="81280" rIns="162560" bIns="81280" numCol="1" anchor="t" anchorCtr="0" compatLnSpc="1">
              <a:prstTxWarp prst="textNoShape">
                <a:avLst/>
              </a:prstTxWarp>
            </a:bodyPr>
            <a:lstStyle/>
            <a:p>
              <a:endParaRPr lang="en-US" sz="3200"/>
            </a:p>
          </p:txBody>
        </p:sp>
        <p:sp>
          <p:nvSpPr>
            <p:cNvPr id="34" name="Google Shape;934;p13">
              <a:extLst>
                <a:ext uri="{FF2B5EF4-FFF2-40B4-BE49-F238E27FC236}">
                  <a16:creationId xmlns:a16="http://schemas.microsoft.com/office/drawing/2014/main" id="{B645D823-0840-7692-FD07-8D219C8CB999}"/>
                </a:ext>
              </a:extLst>
            </p:cNvPr>
            <p:cNvSpPr/>
            <p:nvPr/>
          </p:nvSpPr>
          <p:spPr>
            <a:xfrm>
              <a:off x="8821802" y="3266631"/>
              <a:ext cx="2968121" cy="2079093"/>
            </a:xfrm>
            <a:prstGeom prst="rect">
              <a:avLst/>
            </a:prstGeom>
            <a:solidFill>
              <a:srgbClr val="E8BC64">
                <a:alpha val="14902"/>
              </a:srgbClr>
            </a:solidFill>
            <a:ln w="12700" cap="flat" cmpd="sng">
              <a:solidFill>
                <a:srgbClr val="E8BC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 name="Google Shape;946;p13">
              <a:extLst>
                <a:ext uri="{FF2B5EF4-FFF2-40B4-BE49-F238E27FC236}">
                  <a16:creationId xmlns:a16="http://schemas.microsoft.com/office/drawing/2014/main" id="{7C67500E-1ADF-AB54-9CC6-7F1117AAD24B}"/>
                </a:ext>
              </a:extLst>
            </p:cNvPr>
            <p:cNvSpPr txBox="1"/>
            <p:nvPr/>
          </p:nvSpPr>
          <p:spPr>
            <a:xfrm>
              <a:off x="8978419" y="3392141"/>
              <a:ext cx="2303832" cy="246221"/>
            </a:xfrm>
            <a:prstGeom prst="rect">
              <a:avLst/>
            </a:prstGeom>
            <a:noFill/>
            <a:ln>
              <a:noFill/>
            </a:ln>
          </p:spPr>
          <p:txBody>
            <a:bodyPr spcFirstLastPara="1" wrap="square" lIns="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E8BC64"/>
                  </a:solidFill>
                  <a:effectLst/>
                  <a:uLnTx/>
                  <a:uFillTx/>
                  <a:latin typeface="Arial"/>
                  <a:ea typeface="Arial"/>
                  <a:cs typeface="Arial"/>
                  <a:sym typeface="Arial"/>
                </a:rPr>
                <a:t>Optimise</a:t>
              </a:r>
            </a:p>
          </p:txBody>
        </p:sp>
        <p:sp>
          <p:nvSpPr>
            <p:cNvPr id="37" name="Google Shape;949;p13">
              <a:extLst>
                <a:ext uri="{FF2B5EF4-FFF2-40B4-BE49-F238E27FC236}">
                  <a16:creationId xmlns:a16="http://schemas.microsoft.com/office/drawing/2014/main" id="{5015C308-3F6F-C240-1206-05FCF880A379}"/>
                </a:ext>
              </a:extLst>
            </p:cNvPr>
            <p:cNvSpPr txBox="1"/>
            <p:nvPr/>
          </p:nvSpPr>
          <p:spPr>
            <a:xfrm>
              <a:off x="9028504" y="3785465"/>
              <a:ext cx="2671482" cy="1107996"/>
            </a:xfrm>
            <a:prstGeom prst="rect">
              <a:avLst/>
            </a:prstGeom>
            <a:noFill/>
            <a:ln>
              <a:noFill/>
            </a:ln>
          </p:spPr>
          <p:txBody>
            <a:bodyPr spcFirstLastPara="1" wrap="square" lIns="0" tIns="0" rIns="0" bIns="0" anchor="t" anchorCtr="0">
              <a:spAutoFit/>
            </a:bodyPr>
            <a:lstStyle/>
            <a:p>
              <a:pPr marL="285750" marR="0" lvl="0" indent="-285750" algn="l" defTabSz="914400" rtl="0" eaLnBrk="1" fontAlgn="auto" latinLnBrk="0" hangingPunct="1">
                <a:lnSpc>
                  <a:spcPct val="100000"/>
                </a:lnSpc>
                <a:spcBef>
                  <a:spcPts val="0"/>
                </a:spcBef>
                <a:spcAft>
                  <a:spcPts val="0"/>
                </a:spcAft>
                <a:buClr>
                  <a:srgbClr val="E8BC64"/>
                </a:buClr>
                <a:buSzPts val="1200"/>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Arial"/>
                  <a:ea typeface="Arial"/>
                  <a:cs typeface="Arial"/>
                  <a:sym typeface="Arial"/>
                </a:rPr>
                <a:t>Explore your pension options for the best deal</a:t>
              </a:r>
            </a:p>
            <a:p>
              <a:pPr marL="285750" marR="0" lvl="0" indent="-285750" algn="l" defTabSz="914400" rtl="0" eaLnBrk="1" fontAlgn="auto" latinLnBrk="0" hangingPunct="1">
                <a:lnSpc>
                  <a:spcPct val="100000"/>
                </a:lnSpc>
                <a:spcBef>
                  <a:spcPts val="0"/>
                </a:spcBef>
                <a:spcAft>
                  <a:spcPts val="0"/>
                </a:spcAft>
                <a:buClr>
                  <a:srgbClr val="E8BC64"/>
                </a:buClr>
                <a:buSzPts val="1200"/>
                <a:buFont typeface="Wingdings" panose="05000000000000000000" pitchFamily="2" charset="2"/>
                <a:buChar char="Ø"/>
                <a:tabLst/>
                <a:defRPr/>
              </a:pPr>
              <a:endParaRPr kumimoji="0" lang="en-GB" sz="12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E8BC64"/>
                </a:buClr>
                <a:buSzPts val="1200"/>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Arial"/>
                  <a:ea typeface="Arial"/>
                  <a:cs typeface="Arial"/>
                  <a:sym typeface="Arial"/>
                </a:rPr>
                <a:t>Maximise your retirement benefits</a:t>
              </a:r>
            </a:p>
            <a:p>
              <a:pPr marL="285750" marR="0" lvl="0" indent="-285750" algn="l" defTabSz="914400" rtl="0" eaLnBrk="1" fontAlgn="auto" latinLnBrk="0" hangingPunct="1">
                <a:lnSpc>
                  <a:spcPct val="100000"/>
                </a:lnSpc>
                <a:spcBef>
                  <a:spcPts val="0"/>
                </a:spcBef>
                <a:spcAft>
                  <a:spcPts val="0"/>
                </a:spcAft>
                <a:buClr>
                  <a:srgbClr val="E8BC64"/>
                </a:buClr>
                <a:buSzPts val="1200"/>
                <a:buFont typeface="Wingdings" panose="05000000000000000000" pitchFamily="2" charset="2"/>
                <a:buChar char="Ø"/>
                <a:tabLst/>
                <a:defRPr/>
              </a:pPr>
              <a:endParaRPr kumimoji="0" lang="en-GB" sz="12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E8BC64"/>
                </a:buClr>
                <a:buSzPts val="1200"/>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Arial"/>
                  <a:ea typeface="Arial"/>
                  <a:cs typeface="Arial"/>
                  <a:sym typeface="Arial"/>
                </a:rPr>
                <a:t>Take advantage of tax benefits</a:t>
              </a:r>
            </a:p>
          </p:txBody>
        </p:sp>
        <p:pic>
          <p:nvPicPr>
            <p:cNvPr id="18" name="Picture 17" descr="A gold rocket with a circle on a black background&#10;&#10;Description automatically generated">
              <a:extLst>
                <a:ext uri="{FF2B5EF4-FFF2-40B4-BE49-F238E27FC236}">
                  <a16:creationId xmlns:a16="http://schemas.microsoft.com/office/drawing/2014/main" id="{6D5EBFAD-595B-8DF1-B28E-BE3C1F0D280A}"/>
                </a:ext>
              </a:extLst>
            </p:cNvPr>
            <p:cNvPicPr>
              <a:picLocks noChangeAspect="1"/>
            </p:cNvPicPr>
            <p:nvPr/>
          </p:nvPicPr>
          <p:blipFill>
            <a:blip r:embed="rId6" cstate="hqprint">
              <a:biLevel thresh="75000"/>
              <a:extLst>
                <a:ext uri="{28A0092B-C50C-407E-A947-70E740481C1C}">
                  <a14:useLocalDpi xmlns:a14="http://schemas.microsoft.com/office/drawing/2010/main"/>
                </a:ext>
              </a:extLst>
            </a:blip>
            <a:stretch>
              <a:fillRect/>
            </a:stretch>
          </p:blipFill>
          <p:spPr>
            <a:xfrm>
              <a:off x="9633700" y="2134335"/>
              <a:ext cx="848498" cy="848498"/>
            </a:xfrm>
            <a:prstGeom prst="rect">
              <a:avLst/>
            </a:prstGeom>
          </p:spPr>
        </p:pic>
      </p:grpSp>
      <p:sp>
        <p:nvSpPr>
          <p:cNvPr id="22" name="TextBox 21">
            <a:extLst>
              <a:ext uri="{FF2B5EF4-FFF2-40B4-BE49-F238E27FC236}">
                <a16:creationId xmlns:a16="http://schemas.microsoft.com/office/drawing/2014/main" id="{6EA6294C-791C-2C4A-3D6C-9E86CE1EA9A7}"/>
              </a:ext>
            </a:extLst>
          </p:cNvPr>
          <p:cNvSpPr txBox="1"/>
          <p:nvPr/>
        </p:nvSpPr>
        <p:spPr>
          <a:xfrm>
            <a:off x="947739" y="1188650"/>
            <a:ext cx="10842184"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There are several actions that you can start taking now to build your wealth in the future for the retirement you want.</a:t>
            </a:r>
          </a:p>
        </p:txBody>
      </p:sp>
      <p:grpSp>
        <p:nvGrpSpPr>
          <p:cNvPr id="42" name="Group 41">
            <a:extLst>
              <a:ext uri="{FF2B5EF4-FFF2-40B4-BE49-F238E27FC236}">
                <a16:creationId xmlns:a16="http://schemas.microsoft.com/office/drawing/2014/main" id="{B0D076DF-9597-11BC-3AA3-CF13CE8C9B7C}"/>
              </a:ext>
            </a:extLst>
          </p:cNvPr>
          <p:cNvGrpSpPr/>
          <p:nvPr/>
        </p:nvGrpSpPr>
        <p:grpSpPr>
          <a:xfrm>
            <a:off x="947739" y="2029828"/>
            <a:ext cx="2968121" cy="3315895"/>
            <a:chOff x="947739" y="2029828"/>
            <a:chExt cx="2968121" cy="3315895"/>
          </a:xfrm>
        </p:grpSpPr>
        <p:sp>
          <p:nvSpPr>
            <p:cNvPr id="12" name="Rectangle 11">
              <a:extLst>
                <a:ext uri="{FF2B5EF4-FFF2-40B4-BE49-F238E27FC236}">
                  <a16:creationId xmlns:a16="http://schemas.microsoft.com/office/drawing/2014/main" id="{789E8D58-69A4-EA81-AFF8-71884B69AD04}"/>
                </a:ext>
              </a:extLst>
            </p:cNvPr>
            <p:cNvSpPr/>
            <p:nvPr/>
          </p:nvSpPr>
          <p:spPr>
            <a:xfrm>
              <a:off x="947739" y="3266631"/>
              <a:ext cx="2968121" cy="20790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2944D1A-2EB2-BE59-A3F8-01B0A0AEC2CD}"/>
                </a:ext>
              </a:extLst>
            </p:cNvPr>
            <p:cNvSpPr>
              <a:spLocks noChangeAspect="1" noChangeArrowheads="1"/>
            </p:cNvSpPr>
            <p:nvPr/>
          </p:nvSpPr>
          <p:spPr bwMode="auto">
            <a:xfrm>
              <a:off x="1619384" y="2029828"/>
              <a:ext cx="1066027" cy="1068847"/>
            </a:xfrm>
            <a:prstGeom prst="ellipse">
              <a:avLst/>
            </a:prstGeom>
            <a:solidFill>
              <a:schemeClr val="tx2"/>
            </a:solidFill>
            <a:ln>
              <a:noFill/>
            </a:ln>
          </p:spPr>
          <p:txBody>
            <a:bodyPr vert="horz" wrap="square" lIns="162560" tIns="81280" rIns="162560" bIns="81280" numCol="1" anchor="t" anchorCtr="0" compatLnSpc="1">
              <a:prstTxWarp prst="textNoShape">
                <a:avLst/>
              </a:prstTxWarp>
            </a:bodyPr>
            <a:lstStyle/>
            <a:p>
              <a:endParaRPr lang="en-US" sz="3200"/>
            </a:p>
          </p:txBody>
        </p:sp>
        <p:sp>
          <p:nvSpPr>
            <p:cNvPr id="15" name="Google Shape;937;p13">
              <a:extLst>
                <a:ext uri="{FF2B5EF4-FFF2-40B4-BE49-F238E27FC236}">
                  <a16:creationId xmlns:a16="http://schemas.microsoft.com/office/drawing/2014/main" id="{DDCEDB22-BA38-F925-780D-8F56E07C8BE3}"/>
                </a:ext>
              </a:extLst>
            </p:cNvPr>
            <p:cNvSpPr/>
            <p:nvPr/>
          </p:nvSpPr>
          <p:spPr>
            <a:xfrm>
              <a:off x="947739" y="3266632"/>
              <a:ext cx="2968121" cy="2079091"/>
            </a:xfrm>
            <a:prstGeom prst="rect">
              <a:avLst/>
            </a:prstGeom>
            <a:solidFill>
              <a:srgbClr val="0F7B3F">
                <a:alpha val="14902"/>
              </a:srgbClr>
            </a:solidFill>
            <a:ln w="127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7" name="Google Shape;943;p13">
              <a:extLst>
                <a:ext uri="{FF2B5EF4-FFF2-40B4-BE49-F238E27FC236}">
                  <a16:creationId xmlns:a16="http://schemas.microsoft.com/office/drawing/2014/main" id="{5AE62FB7-6FF6-425C-CC33-6230341BFF7F}"/>
                </a:ext>
              </a:extLst>
            </p:cNvPr>
            <p:cNvSpPr txBox="1"/>
            <p:nvPr/>
          </p:nvSpPr>
          <p:spPr>
            <a:xfrm>
              <a:off x="1191074" y="3392142"/>
              <a:ext cx="826853" cy="24622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chemeClr val="tx2"/>
                  </a:solidFill>
                  <a:effectLst/>
                  <a:uLnTx/>
                  <a:uFillTx/>
                  <a:latin typeface="Arial"/>
                  <a:ea typeface="Arial"/>
                  <a:cs typeface="Arial"/>
                  <a:sym typeface="Arial"/>
                </a:rPr>
                <a:t>Plan</a:t>
              </a:r>
            </a:p>
          </p:txBody>
        </p:sp>
        <p:sp>
          <p:nvSpPr>
            <p:cNvPr id="23" name="Google Shape;947;p13">
              <a:extLst>
                <a:ext uri="{FF2B5EF4-FFF2-40B4-BE49-F238E27FC236}">
                  <a16:creationId xmlns:a16="http://schemas.microsoft.com/office/drawing/2014/main" id="{D60E49F3-8B85-68ED-A866-69DEDCA55B5C}"/>
                </a:ext>
              </a:extLst>
            </p:cNvPr>
            <p:cNvSpPr txBox="1"/>
            <p:nvPr/>
          </p:nvSpPr>
          <p:spPr>
            <a:xfrm>
              <a:off x="1191074" y="3845254"/>
              <a:ext cx="2446707" cy="1292662"/>
            </a:xfrm>
            <a:prstGeom prst="rect">
              <a:avLst/>
            </a:prstGeom>
            <a:noFill/>
            <a:ln>
              <a:noFill/>
            </a:ln>
          </p:spPr>
          <p:txBody>
            <a:bodyPr spcFirstLastPara="1" wrap="square" lIns="0" tIns="0" rIns="0" bIns="0" anchor="t" anchorCtr="0">
              <a:spAutoFit/>
            </a:bodyPr>
            <a:lstStyle/>
            <a:p>
              <a:pPr marL="285750" marR="0" lvl="0" indent="-285750" algn="l" defTabSz="914400" rtl="0" eaLnBrk="1" fontAlgn="auto" latinLnBrk="0" hangingPunct="1">
                <a:lnSpc>
                  <a:spcPct val="100000"/>
                </a:lnSpc>
                <a:spcBef>
                  <a:spcPts val="0"/>
                </a:spcBef>
                <a:spcAft>
                  <a:spcPts val="0"/>
                </a:spcAft>
                <a:buClr>
                  <a:schemeClr val="tx2"/>
                </a:buClr>
                <a:buSzPts val="1200"/>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Arial"/>
                  <a:ea typeface="Arial"/>
                  <a:cs typeface="Arial"/>
                  <a:sym typeface="Arial"/>
                </a:rPr>
                <a:t>Speak to a financial adviser</a:t>
              </a:r>
            </a:p>
            <a:p>
              <a:pPr marL="285750" marR="0" lvl="0" indent="-285750" algn="l" defTabSz="914400" rtl="0" eaLnBrk="1" fontAlgn="auto" latinLnBrk="0" hangingPunct="1">
                <a:lnSpc>
                  <a:spcPct val="100000"/>
                </a:lnSpc>
                <a:spcBef>
                  <a:spcPts val="0"/>
                </a:spcBef>
                <a:spcAft>
                  <a:spcPts val="0"/>
                </a:spcAft>
                <a:buClr>
                  <a:schemeClr val="tx2"/>
                </a:buClr>
                <a:buSzPts val="1200"/>
                <a:buFont typeface="Wingdings" panose="05000000000000000000" pitchFamily="2" charset="2"/>
                <a:buChar char="Ø"/>
                <a:tabLst/>
                <a:defRPr/>
              </a:pPr>
              <a:endParaRPr kumimoji="0" lang="en-GB" sz="12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chemeClr val="tx2"/>
                </a:buClr>
                <a:buSzPts val="1200"/>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Arial"/>
                  <a:ea typeface="Arial"/>
                  <a:cs typeface="Arial"/>
                  <a:sym typeface="Arial"/>
                </a:rPr>
                <a:t>Review your plans</a:t>
              </a:r>
            </a:p>
            <a:p>
              <a:pPr marL="285750" marR="0" lvl="0" indent="-285750" algn="l" defTabSz="914400" rtl="0" eaLnBrk="1" fontAlgn="auto" latinLnBrk="0" hangingPunct="1">
                <a:lnSpc>
                  <a:spcPct val="100000"/>
                </a:lnSpc>
                <a:spcBef>
                  <a:spcPts val="0"/>
                </a:spcBef>
                <a:spcAft>
                  <a:spcPts val="0"/>
                </a:spcAft>
                <a:buClr>
                  <a:schemeClr val="tx2"/>
                </a:buClr>
                <a:buSzPts val="1200"/>
                <a:buFont typeface="Wingdings" panose="05000000000000000000" pitchFamily="2" charset="2"/>
                <a:buChar char="Ø"/>
                <a:tabLst/>
                <a:defRPr/>
              </a:pPr>
              <a:endParaRPr kumimoji="0" lang="en-GB" sz="12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chemeClr val="tx2"/>
                </a:buClr>
                <a:buSzPts val="1200"/>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Arial"/>
                  <a:ea typeface="Arial"/>
                  <a:cs typeface="Arial"/>
                  <a:sym typeface="Arial"/>
                </a:rPr>
                <a:t>Start saving now</a:t>
              </a:r>
            </a:p>
            <a:p>
              <a:pPr marL="285750" marR="0" lvl="0" indent="-285750" algn="l" defTabSz="914400" rtl="0" eaLnBrk="1" fontAlgn="auto" latinLnBrk="0" hangingPunct="1">
                <a:lnSpc>
                  <a:spcPct val="100000"/>
                </a:lnSpc>
                <a:spcBef>
                  <a:spcPts val="0"/>
                </a:spcBef>
                <a:spcAft>
                  <a:spcPts val="0"/>
                </a:spcAft>
                <a:buClr>
                  <a:schemeClr val="tx2"/>
                </a:buClr>
                <a:buSzPts val="1200"/>
                <a:buFont typeface="Wingdings" panose="05000000000000000000" pitchFamily="2" charset="2"/>
                <a:buChar char="Ø"/>
                <a:tabLst/>
                <a:defRPr/>
              </a:pPr>
              <a:endParaRPr kumimoji="0" lang="en-GB" sz="12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chemeClr val="tx2"/>
                </a:buClr>
                <a:buSzPts val="1200"/>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Arial"/>
                  <a:ea typeface="Arial"/>
                  <a:cs typeface="Arial"/>
                  <a:sym typeface="Arial"/>
                </a:rPr>
                <a:t>Save consistently in the future</a:t>
              </a:r>
            </a:p>
          </p:txBody>
        </p:sp>
        <p:pic>
          <p:nvPicPr>
            <p:cNvPr id="41" name="Graphic 40" descr="Checklist outline">
              <a:extLst>
                <a:ext uri="{FF2B5EF4-FFF2-40B4-BE49-F238E27FC236}">
                  <a16:creationId xmlns:a16="http://schemas.microsoft.com/office/drawing/2014/main" id="{B03D666B-95D2-2268-03B1-2031BAA848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27082" y="2249899"/>
              <a:ext cx="652349" cy="652349"/>
            </a:xfrm>
            <a:prstGeom prst="rect">
              <a:avLst/>
            </a:prstGeom>
          </p:spPr>
        </p:pic>
      </p:grpSp>
    </p:spTree>
    <p:extLst>
      <p:ext uri="{BB962C8B-B14F-4D97-AF65-F5344CB8AC3E}">
        <p14:creationId xmlns:p14="http://schemas.microsoft.com/office/powerpoint/2010/main" val="253190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021C453-9EC5-79C7-95BC-E0202CB9F316}"/>
              </a:ext>
            </a:extLst>
          </p:cNvPr>
          <p:cNvPicPr>
            <a:picLocks noChangeAspect="1"/>
          </p:cNvPicPr>
          <p:nvPr/>
        </p:nvPicPr>
        <p:blipFill rotWithShape="1">
          <a:blip r:embed="rId3">
            <a:extLst>
              <a:ext uri="{28A0092B-C50C-407E-A947-70E740481C1C}">
                <a14:useLocalDpi xmlns:a14="http://schemas.microsoft.com/office/drawing/2010/main" val="0"/>
              </a:ext>
            </a:extLst>
          </a:blip>
          <a:srcRect l="15538" t="8887" b="18346"/>
          <a:stretch/>
        </p:blipFill>
        <p:spPr>
          <a:xfrm>
            <a:off x="205483" y="-14832"/>
            <a:ext cx="11989928" cy="6876412"/>
          </a:xfrm>
          <a:prstGeom prst="rect">
            <a:avLst/>
          </a:prstGeom>
        </p:spPr>
      </p:pic>
      <p:sp>
        <p:nvSpPr>
          <p:cNvPr id="11" name="Rectangle 10">
            <a:extLst>
              <a:ext uri="{FF2B5EF4-FFF2-40B4-BE49-F238E27FC236}">
                <a16:creationId xmlns:a16="http://schemas.microsoft.com/office/drawing/2014/main" id="{933AE2D1-9A81-53D6-B4B7-6D281A20A0DE}"/>
              </a:ext>
            </a:extLst>
          </p:cNvPr>
          <p:cNvSpPr/>
          <p:nvPr/>
        </p:nvSpPr>
        <p:spPr>
          <a:xfrm>
            <a:off x="202071" y="-5307"/>
            <a:ext cx="11989928" cy="6896184"/>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 name="Title 1">
            <a:extLst>
              <a:ext uri="{FF2B5EF4-FFF2-40B4-BE49-F238E27FC236}">
                <a16:creationId xmlns:a16="http://schemas.microsoft.com/office/drawing/2014/main" id="{9323B3C3-3C17-0506-C614-35B1FBD0F6D7}"/>
              </a:ext>
            </a:extLst>
          </p:cNvPr>
          <p:cNvSpPr>
            <a:spLocks noGrp="1"/>
          </p:cNvSpPr>
          <p:nvPr>
            <p:ph type="title"/>
          </p:nvPr>
        </p:nvSpPr>
        <p:spPr/>
        <p:txBody>
          <a:bodyPr/>
          <a:lstStyle/>
          <a:p>
            <a:r>
              <a:rPr lang="en-GB" dirty="0">
                <a:solidFill>
                  <a:schemeClr val="bg1"/>
                </a:solidFill>
              </a:rPr>
              <a:t>Contact me today</a:t>
            </a:r>
          </a:p>
        </p:txBody>
      </p:sp>
      <p:sp>
        <p:nvSpPr>
          <p:cNvPr id="4" name="TextBox 3">
            <a:extLst>
              <a:ext uri="{FF2B5EF4-FFF2-40B4-BE49-F238E27FC236}">
                <a16:creationId xmlns:a16="http://schemas.microsoft.com/office/drawing/2014/main" id="{637BAB88-4A6D-D9E2-AD84-E70BC03E250C}"/>
              </a:ext>
            </a:extLst>
          </p:cNvPr>
          <p:cNvSpPr txBox="1"/>
          <p:nvPr/>
        </p:nvSpPr>
        <p:spPr>
          <a:xfrm>
            <a:off x="1691964" y="4277669"/>
            <a:ext cx="8761228" cy="3970318"/>
          </a:xfrm>
          <a:prstGeom prst="rect">
            <a:avLst/>
          </a:prstGeom>
          <a:noFill/>
          <a:ln>
            <a:noFill/>
          </a:ln>
        </p:spPr>
        <p:txBody>
          <a:bodyPr wrap="square" rtlCol="0">
            <a:spAutoFit/>
          </a:bodyPr>
          <a:lstStyle/>
          <a:p>
            <a:endParaRPr lang="en-GB" dirty="0"/>
          </a:p>
          <a:p>
            <a:endParaRPr lang="en-GB" dirty="0"/>
          </a:p>
          <a:p>
            <a:endParaRPr lang="en-GB" dirty="0"/>
          </a:p>
          <a:p>
            <a:pPr algn="ctr"/>
            <a:r>
              <a:rPr lang="en-GB" dirty="0">
                <a:highlight>
                  <a:srgbClr val="FFFF00"/>
                </a:highlight>
              </a:rPr>
              <a:t>Adviser to add a QR code directing to their quilter.com profile or delete this slide </a:t>
            </a:r>
          </a:p>
          <a:p>
            <a:endParaRPr lang="en-GB" dirty="0">
              <a:highlight>
                <a:srgbClr val="FFFF00"/>
              </a:highlight>
            </a:endParaRP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5" name="Rectangle 4">
            <a:extLst>
              <a:ext uri="{FF2B5EF4-FFF2-40B4-BE49-F238E27FC236}">
                <a16:creationId xmlns:a16="http://schemas.microsoft.com/office/drawing/2014/main" id="{ADD87ED8-559C-414A-799C-A3506CDAFC19}"/>
              </a:ext>
            </a:extLst>
          </p:cNvPr>
          <p:cNvSpPr/>
          <p:nvPr/>
        </p:nvSpPr>
        <p:spPr>
          <a:xfrm>
            <a:off x="4949600" y="1850215"/>
            <a:ext cx="2250041" cy="2743201"/>
          </a:xfrm>
          <a:prstGeom prst="rect">
            <a:avLst/>
          </a:prstGeom>
          <a:solidFill>
            <a:srgbClr val="E8B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Qr code&#10;&#10;Description automatically generated">
            <a:extLst>
              <a:ext uri="{FF2B5EF4-FFF2-40B4-BE49-F238E27FC236}">
                <a16:creationId xmlns:a16="http://schemas.microsoft.com/office/drawing/2014/main" id="{65415FE3-F4C6-1E7A-7024-7C5D14DDC66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752" t="1940" b="2384"/>
          <a:stretch/>
        </p:blipFill>
        <p:spPr>
          <a:xfrm>
            <a:off x="5124928" y="2494919"/>
            <a:ext cx="1895301" cy="1900192"/>
          </a:xfrm>
          <a:prstGeom prst="rect">
            <a:avLst/>
          </a:prstGeom>
        </p:spPr>
      </p:pic>
      <p:pic>
        <p:nvPicPr>
          <p:cNvPr id="7" name="Graphic 6" descr="Camera outline">
            <a:extLst>
              <a:ext uri="{FF2B5EF4-FFF2-40B4-BE49-F238E27FC236}">
                <a16:creationId xmlns:a16="http://schemas.microsoft.com/office/drawing/2014/main" id="{053F5AC0-69BA-B03B-0AF2-EE862D0DDB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24928" y="1946508"/>
            <a:ext cx="446644" cy="446644"/>
          </a:xfrm>
          <a:prstGeom prst="rect">
            <a:avLst/>
          </a:prstGeom>
        </p:spPr>
      </p:pic>
      <p:sp>
        <p:nvSpPr>
          <p:cNvPr id="8" name="TextBox 7">
            <a:extLst>
              <a:ext uri="{FF2B5EF4-FFF2-40B4-BE49-F238E27FC236}">
                <a16:creationId xmlns:a16="http://schemas.microsoft.com/office/drawing/2014/main" id="{7ACEE055-51AE-E37A-98C9-BE26AFE0BCDA}"/>
              </a:ext>
            </a:extLst>
          </p:cNvPr>
          <p:cNvSpPr txBox="1"/>
          <p:nvPr/>
        </p:nvSpPr>
        <p:spPr>
          <a:xfrm>
            <a:off x="5618415" y="2014343"/>
            <a:ext cx="1623985" cy="400110"/>
          </a:xfrm>
          <a:prstGeom prst="rect">
            <a:avLst/>
          </a:prstGeom>
          <a:noFill/>
        </p:spPr>
        <p:txBody>
          <a:bodyPr wrap="square">
            <a:spAutoFit/>
          </a:bodyPr>
          <a:lstStyle/>
          <a:p>
            <a:r>
              <a:rPr lang="en-US" sz="2000" b="1" dirty="0"/>
              <a:t>SCAN ME</a:t>
            </a:r>
            <a:endParaRPr lang="en-GB" sz="2000" b="1" dirty="0"/>
          </a:p>
        </p:txBody>
      </p:sp>
      <p:sp>
        <p:nvSpPr>
          <p:cNvPr id="9" name="TextBox 8">
            <a:extLst>
              <a:ext uri="{FF2B5EF4-FFF2-40B4-BE49-F238E27FC236}">
                <a16:creationId xmlns:a16="http://schemas.microsoft.com/office/drawing/2014/main" id="{C9CF5AD2-600E-75A8-68AF-9C69AFE82F4A}"/>
              </a:ext>
            </a:extLst>
          </p:cNvPr>
          <p:cNvSpPr txBox="1"/>
          <p:nvPr/>
        </p:nvSpPr>
        <p:spPr>
          <a:xfrm>
            <a:off x="5423042" y="3324885"/>
            <a:ext cx="1345915" cy="196977"/>
          </a:xfrm>
          <a:prstGeom prst="rect">
            <a:avLst/>
          </a:prstGeom>
          <a:noFill/>
        </p:spPr>
        <p:txBody>
          <a:bodyPr wrap="square" lIns="0" tIns="0" rIns="0" bIns="0" rtlCol="0">
            <a:spAutoFit/>
          </a:bodyPr>
          <a:lstStyle/>
          <a:p>
            <a:pPr algn="ctr"/>
            <a:r>
              <a:rPr lang="en-GB" sz="1280" b="1" dirty="0">
                <a:solidFill>
                  <a:srgbClr val="C00000"/>
                </a:solidFill>
                <a:highlight>
                  <a:srgbClr val="E8BC64"/>
                </a:highlight>
              </a:rPr>
              <a:t>Insert QR code</a:t>
            </a:r>
          </a:p>
        </p:txBody>
      </p:sp>
      <p:pic>
        <p:nvPicPr>
          <p:cNvPr id="1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D1EB4956-DAA0-389C-3261-17027BBF71BD}"/>
              </a:ext>
            </a:extLst>
          </p:cNvPr>
          <p:cNvPicPr>
            <a:picLocks noChangeAspect="1" noChangeArrowheads="1"/>
          </p:cNvPicPr>
          <p:nvPr/>
        </p:nvPicPr>
        <p:blipFill>
          <a:blip r:embed="rId7" cstate="print">
            <a:biLevel thresh="25000"/>
            <a:extLst>
              <a:ext uri="{28A0092B-C50C-407E-A947-70E740481C1C}">
                <a14:useLocalDpi xmlns:a14="http://schemas.microsoft.com/office/drawing/2010/main"/>
              </a:ext>
            </a:extLst>
          </a:blip>
          <a:srcRect/>
          <a:stretch>
            <a:fillRect/>
          </a:stretch>
        </p:blipFill>
        <p:spPr bwMode="auto">
          <a:xfrm>
            <a:off x="10960974"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727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61963CD-6EF6-8309-64CC-0C0DB71F7D12}"/>
              </a:ext>
            </a:extLst>
          </p:cNvPr>
          <p:cNvSpPr/>
          <p:nvPr/>
        </p:nvSpPr>
        <p:spPr>
          <a:xfrm>
            <a:off x="226031" y="2763748"/>
            <a:ext cx="11965969" cy="1973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4" name="Picture 63" descr="A diagram of a diagram&#10;&#10;Description automatically generated">
            <a:extLst>
              <a:ext uri="{FF2B5EF4-FFF2-40B4-BE49-F238E27FC236}">
                <a16:creationId xmlns:a16="http://schemas.microsoft.com/office/drawing/2014/main" id="{E2DCFF5D-224E-4F86-7D8C-1DEE542DAC0D}"/>
              </a:ext>
            </a:extLst>
          </p:cNvPr>
          <p:cNvPicPr>
            <a:picLocks noChangeAspect="1"/>
          </p:cNvPicPr>
          <p:nvPr/>
        </p:nvPicPr>
        <p:blipFill rotWithShape="1">
          <a:blip r:embed="rId3">
            <a:extLst>
              <a:ext uri="{28A0092B-C50C-407E-A947-70E740481C1C}">
                <a14:useLocalDpi xmlns:a14="http://schemas.microsoft.com/office/drawing/2010/main" val="0"/>
              </a:ext>
            </a:extLst>
          </a:blip>
          <a:srcRect l="21167" r="20182"/>
          <a:stretch/>
        </p:blipFill>
        <p:spPr>
          <a:xfrm>
            <a:off x="3205536" y="841005"/>
            <a:ext cx="5897367" cy="5655924"/>
          </a:xfrm>
          <a:prstGeom prst="rect">
            <a:avLst/>
          </a:prstGeom>
        </p:spPr>
      </p:pic>
      <p:sp>
        <p:nvSpPr>
          <p:cNvPr id="2" name="Title 1">
            <a:extLst>
              <a:ext uri="{FF2B5EF4-FFF2-40B4-BE49-F238E27FC236}">
                <a16:creationId xmlns:a16="http://schemas.microsoft.com/office/drawing/2014/main" id="{7547F483-2D54-4BA3-BDDC-91324D6812DC}"/>
              </a:ext>
            </a:extLst>
          </p:cNvPr>
          <p:cNvSpPr>
            <a:spLocks noGrp="1"/>
          </p:cNvSpPr>
          <p:nvPr>
            <p:ph type="title"/>
          </p:nvPr>
        </p:nvSpPr>
        <p:spPr/>
        <p:txBody>
          <a:bodyPr/>
          <a:lstStyle/>
          <a:p>
            <a:r>
              <a:rPr lang="en-US" dirty="0"/>
              <a:t>Our advice process is all about you</a:t>
            </a:r>
            <a:endParaRPr lang="en-GB" dirty="0"/>
          </a:p>
        </p:txBody>
      </p:sp>
      <p:grpSp>
        <p:nvGrpSpPr>
          <p:cNvPr id="66" name="Group 65">
            <a:extLst>
              <a:ext uri="{FF2B5EF4-FFF2-40B4-BE49-F238E27FC236}">
                <a16:creationId xmlns:a16="http://schemas.microsoft.com/office/drawing/2014/main" id="{7F5908B9-256A-8654-7002-7FC7731D5CB4}"/>
              </a:ext>
            </a:extLst>
          </p:cNvPr>
          <p:cNvGrpSpPr/>
          <p:nvPr/>
        </p:nvGrpSpPr>
        <p:grpSpPr>
          <a:xfrm>
            <a:off x="4647758" y="3059668"/>
            <a:ext cx="2834840" cy="1677984"/>
            <a:chOff x="4647758" y="3059668"/>
            <a:chExt cx="2834840" cy="1677984"/>
          </a:xfrm>
        </p:grpSpPr>
        <p:sp>
          <p:nvSpPr>
            <p:cNvPr id="97" name="TextBox 96">
              <a:extLst>
                <a:ext uri="{FF2B5EF4-FFF2-40B4-BE49-F238E27FC236}">
                  <a16:creationId xmlns:a16="http://schemas.microsoft.com/office/drawing/2014/main" id="{8535429D-6161-40F1-9EE4-660162E44C54}"/>
                </a:ext>
              </a:extLst>
            </p:cNvPr>
            <p:cNvSpPr txBox="1"/>
            <p:nvPr/>
          </p:nvSpPr>
          <p:spPr>
            <a:xfrm>
              <a:off x="4875717" y="3588363"/>
              <a:ext cx="2534300" cy="1149289"/>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487"/>
                </a:spcBef>
                <a:spcAft>
                  <a:spcPts val="0"/>
                </a:spcAft>
                <a:buClrTx/>
                <a:buSzTx/>
                <a:buFontTx/>
                <a:buNone/>
                <a:tabLst/>
                <a:defRPr/>
              </a:pPr>
              <a:r>
                <a:rPr kumimoji="0" lang="en-US" sz="1867" b="0" u="none" strike="noStrike" kern="1200" cap="none"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This is the process we </a:t>
              </a:r>
              <a:br>
                <a:rPr kumimoji="0" lang="en-US" sz="1867" b="0" u="none" strike="noStrike" kern="1200" cap="none"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br>
              <a:r>
                <a:rPr kumimoji="0" lang="en-US" sz="1867" b="0" u="none" strike="noStrike" kern="1200" cap="none"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follow to make sure you get the quality of advice you need.</a:t>
              </a:r>
              <a:endParaRPr kumimoji="0" lang="en-US" sz="1867" b="0" u="none" strike="noStrike" kern="1200" cap="none"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034F9AE2-7D07-4A5F-952D-D165D098ED30}"/>
                </a:ext>
              </a:extLst>
            </p:cNvPr>
            <p:cNvSpPr txBox="1"/>
            <p:nvPr/>
          </p:nvSpPr>
          <p:spPr>
            <a:xfrm>
              <a:off x="4647758" y="3059668"/>
              <a:ext cx="2834840"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F7B3F"/>
                  </a:solidFill>
                  <a:effectLst/>
                  <a:uLnTx/>
                  <a:uFillTx/>
                  <a:latin typeface="Arial" panose="020B0604020202020204" pitchFamily="34" charset="0"/>
                  <a:ea typeface="Palatino" pitchFamily="2" charset="77"/>
                  <a:cs typeface="+mn-cs"/>
                </a:rPr>
                <a:t>You’re at the centre</a:t>
              </a:r>
            </a:p>
          </p:txBody>
        </p:sp>
      </p:grpSp>
    </p:spTree>
    <p:extLst>
      <p:ext uri="{BB962C8B-B14F-4D97-AF65-F5344CB8AC3E}">
        <p14:creationId xmlns:p14="http://schemas.microsoft.com/office/powerpoint/2010/main" val="84126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circle(in)">
                                      <p:cBhvr>
                                        <p:cTn id="7" dur="1000"/>
                                        <p:tgtEl>
                                          <p:spTgt spid="6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76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and grey background&#10;&#10;Description automatically generated">
            <a:extLst>
              <a:ext uri="{FF2B5EF4-FFF2-40B4-BE49-F238E27FC236}">
                <a16:creationId xmlns:a16="http://schemas.microsoft.com/office/drawing/2014/main" id="{D4813868-F09B-DD78-718F-4B0DCD4BBD17}"/>
              </a:ext>
            </a:extLst>
          </p:cNvPr>
          <p:cNvPicPr>
            <a:picLocks noChangeAspect="1"/>
          </p:cNvPicPr>
          <p:nvPr/>
        </p:nvPicPr>
        <p:blipFill rotWithShape="1">
          <a:blip r:embed="rId2">
            <a:extLst>
              <a:ext uri="{28A0092B-C50C-407E-A947-70E740481C1C}">
                <a14:useLocalDpi xmlns:a14="http://schemas.microsoft.com/office/drawing/2010/main" val="0"/>
              </a:ext>
            </a:extLst>
          </a:blip>
          <a:srcRect t="78240" r="28799" b="9345"/>
          <a:stretch/>
        </p:blipFill>
        <p:spPr>
          <a:xfrm>
            <a:off x="240143" y="0"/>
            <a:ext cx="11962131" cy="2085654"/>
          </a:xfrm>
          <a:prstGeom prst="rect">
            <a:avLst/>
          </a:prstGeom>
        </p:spPr>
      </p:pic>
      <p:sp>
        <p:nvSpPr>
          <p:cNvPr id="3" name="Text Box 2">
            <a:extLst>
              <a:ext uri="{FF2B5EF4-FFF2-40B4-BE49-F238E27FC236}">
                <a16:creationId xmlns:a16="http://schemas.microsoft.com/office/drawing/2014/main" id="{4BF0263A-FA2C-499F-CAC6-9B7D995BFCA1}"/>
              </a:ext>
            </a:extLst>
          </p:cNvPr>
          <p:cNvSpPr txBox="1">
            <a:spLocks noChangeArrowheads="1"/>
          </p:cNvSpPr>
          <p:nvPr/>
        </p:nvSpPr>
        <p:spPr bwMode="auto">
          <a:xfrm>
            <a:off x="974980" y="2429422"/>
            <a:ext cx="10242037" cy="398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377" rtl="0" eaLnBrk="1" fontAlgn="auto" latinLnBrk="0" hangingPunct="1">
              <a:lnSpc>
                <a:spcPct val="100000"/>
              </a:lnSpc>
              <a:spcBef>
                <a:spcPts val="0"/>
              </a:spcBef>
              <a:spcAft>
                <a:spcPts val="400"/>
              </a:spcAft>
              <a:buClrTx/>
              <a:buSzTx/>
              <a:buFontTx/>
              <a:buNone/>
              <a:tabLst/>
              <a:defRPr/>
            </a:pPr>
            <a:r>
              <a:rPr kumimoji="0" lang="en-GB" sz="1467"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Please remember:</a:t>
            </a:r>
          </a:p>
          <a:p>
            <a:pPr marL="0" marR="0" lvl="0" indent="0" algn="l" defTabSz="914377" rtl="0" eaLnBrk="1" fontAlgn="auto" latinLnBrk="0" hangingPunct="1">
              <a:lnSpc>
                <a:spcPct val="100000"/>
              </a:lnSpc>
              <a:spcBef>
                <a:spcPts val="0"/>
              </a:spcBef>
              <a:spcAft>
                <a:spcPts val="0"/>
              </a:spcAft>
              <a:buClrTx/>
              <a:buSzPct val="155000"/>
              <a:buFontTx/>
              <a:buNone/>
              <a:tabLst/>
              <a:defRPr/>
            </a:pPr>
            <a:r>
              <a:rPr kumimoji="0" lang="en-GB"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The information we have provided at this seminar is generic and not to be taken as personal advice. Please contact one of our professional financial advisers in order that we may arrange a personal consultation, without obligation, to discuss your individual circumstances. </a:t>
            </a:r>
          </a:p>
          <a:p>
            <a:pPr marL="0" marR="0" lvl="0" indent="0" algn="l" defTabSz="914377" rtl="0" eaLnBrk="1" fontAlgn="auto" latinLnBrk="0" hangingPunct="1">
              <a:lnSpc>
                <a:spcPct val="100000"/>
              </a:lnSpc>
              <a:spcBef>
                <a:spcPts val="0"/>
              </a:spcBef>
              <a:spcAft>
                <a:spcPts val="0"/>
              </a:spcAft>
              <a:buClrTx/>
              <a:buSzPct val="155000"/>
              <a:buFontTx/>
              <a:buNone/>
              <a:tabLst/>
              <a:defRPr/>
            </a:pPr>
            <a:endParaRPr kumimoji="0" lang="en-GB"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endParaRPr>
          </a:p>
          <a:p>
            <a:pPr marL="0" marR="0" lvl="0" indent="0" algn="l" defTabSz="914377" rtl="0" eaLnBrk="1" fontAlgn="auto" latinLnBrk="0" hangingPunct="1">
              <a:lnSpc>
                <a:spcPct val="100000"/>
              </a:lnSpc>
              <a:spcBef>
                <a:spcPts val="0"/>
              </a:spcBef>
              <a:spcAft>
                <a:spcPts val="0"/>
              </a:spcAft>
              <a:buClrTx/>
              <a:buSzPct val="155000"/>
              <a:buFontTx/>
              <a:buNone/>
              <a:tabLst/>
              <a:defRPr/>
            </a:pPr>
            <a:r>
              <a:rPr kumimoji="0" lang="en-GB"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The value of pensions &amp; investments and the income they produce can fall as well as rise. You may get back less than you invested. </a:t>
            </a:r>
          </a:p>
          <a:p>
            <a:pPr marL="0" marR="0" lvl="0" indent="0" algn="l" defTabSz="914377" rtl="0" eaLnBrk="1" fontAlgn="auto" latinLnBrk="0" hangingPunct="1">
              <a:lnSpc>
                <a:spcPct val="100000"/>
              </a:lnSpc>
              <a:spcBef>
                <a:spcPts val="0"/>
              </a:spcBef>
              <a:spcAft>
                <a:spcPts val="0"/>
              </a:spcAft>
              <a:buClrTx/>
              <a:buSzPct val="155000"/>
              <a:buFontTx/>
              <a:buNone/>
              <a:tabLst/>
              <a:defRPr/>
            </a:pPr>
            <a:r>
              <a:rPr kumimoji="0" lang="en-GB"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 </a:t>
            </a:r>
          </a:p>
          <a:p>
            <a:pPr marL="0" marR="0" lvl="0" indent="0" algn="l" defTabSz="914377" rtl="0" eaLnBrk="1" fontAlgn="auto" latinLnBrk="0" hangingPunct="1">
              <a:lnSpc>
                <a:spcPct val="100000"/>
              </a:lnSpc>
              <a:spcBef>
                <a:spcPts val="0"/>
              </a:spcBef>
              <a:spcAft>
                <a:spcPts val="0"/>
              </a:spcAft>
              <a:buClrTx/>
              <a:buSzPct val="155000"/>
              <a:buFontTx/>
              <a:buNone/>
              <a:tabLst/>
              <a:defRPr/>
            </a:pPr>
            <a:r>
              <a:rPr kumimoji="0" lang="en-GB"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Quilter Financial Advisers </a:t>
            </a:r>
            <a:r>
              <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recommend the most suitable financial products for you.</a:t>
            </a:r>
          </a:p>
          <a:p>
            <a:pPr marL="0" marR="0" lvl="0" indent="0" algn="l" defTabSz="914377" rtl="0" eaLnBrk="1" fontAlgn="auto" latinLnBrk="0" hangingPunct="1">
              <a:lnSpc>
                <a:spcPct val="100000"/>
              </a:lnSpc>
              <a:spcBef>
                <a:spcPts val="0"/>
              </a:spcBef>
              <a:spcAft>
                <a:spcPts val="0"/>
              </a:spcAft>
              <a:buClrTx/>
              <a:buSzPct val="155000"/>
              <a:buFontTx/>
              <a:buNone/>
              <a:tabLst/>
              <a:defRPr/>
            </a:pPr>
            <a:endPar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endParaRPr>
          </a:p>
          <a:p>
            <a:pPr marL="0" marR="0" lvl="0" indent="0" algn="l" defTabSz="914377" rtl="0" eaLnBrk="1" fontAlgn="auto" latinLnBrk="0" hangingPunct="1">
              <a:lnSpc>
                <a:spcPct val="100000"/>
              </a:lnSpc>
              <a:spcBef>
                <a:spcPts val="0"/>
              </a:spcBef>
              <a:spcAft>
                <a:spcPts val="0"/>
              </a:spcAft>
              <a:buClrTx/>
              <a:buSzPct val="155000"/>
              <a:buFontTx/>
              <a:buNone/>
              <a:tabLst/>
              <a:defRPr/>
            </a:pPr>
            <a:r>
              <a:rPr kumimoji="0" lang="en-GB"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Whilst every effort has been made to show the information accurately, Quilter Financial Advisers and affiliated companies cannot be held liable, for any errors or omissions, or for any financial losses, costs, expenses, or other adverse consequences encountered as a result of any reliance placed on information contained therein.</a:t>
            </a:r>
          </a:p>
          <a:p>
            <a:pPr marL="0" marR="0" lvl="0" indent="0" algn="l" defTabSz="914377" rtl="0" eaLnBrk="1" fontAlgn="auto" latinLnBrk="0" hangingPunct="1">
              <a:lnSpc>
                <a:spcPct val="100000"/>
              </a:lnSpc>
              <a:spcBef>
                <a:spcPts val="0"/>
              </a:spcBef>
              <a:spcAft>
                <a:spcPts val="0"/>
              </a:spcAft>
              <a:buClrTx/>
              <a:buSzPct val="155000"/>
              <a:buFontTx/>
              <a:buNone/>
              <a:tabLst/>
              <a:defRPr/>
            </a:pPr>
            <a:endPar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endParaRPr>
          </a:p>
          <a:p>
            <a:pPr marL="0" marR="0" lvl="0" indent="0" algn="l" defTabSz="914377" rtl="0" eaLnBrk="1" fontAlgn="auto" latinLnBrk="0" hangingPunct="1">
              <a:lnSpc>
                <a:spcPct val="100000"/>
              </a:lnSpc>
              <a:spcBef>
                <a:spcPts val="0"/>
              </a:spcBef>
              <a:spcAft>
                <a:spcPts val="0"/>
              </a:spcAft>
              <a:buClrTx/>
              <a:buSzPct val="155000"/>
              <a:buFontTx/>
              <a:buNone/>
              <a:tabLst/>
              <a:defRPr/>
            </a:pPr>
            <a:r>
              <a:rPr kumimoji="0" lang="en-US" sz="1467"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Terms and Conditions. </a:t>
            </a:r>
            <a:r>
              <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Following the initial consultation, if you wish to appoint Quilter Financial Advisers </a:t>
            </a:r>
          </a:p>
          <a:p>
            <a:pPr marL="0" marR="0" lvl="0" indent="0" algn="l" defTabSz="914377" rtl="0" eaLnBrk="1" fontAlgn="auto" latinLnBrk="0" hangingPunct="1">
              <a:lnSpc>
                <a:spcPct val="100000"/>
              </a:lnSpc>
              <a:spcBef>
                <a:spcPts val="0"/>
              </a:spcBef>
              <a:spcAft>
                <a:spcPts val="0"/>
              </a:spcAft>
              <a:buClrTx/>
              <a:buSzPct val="155000"/>
              <a:buFontTx/>
              <a:buNone/>
              <a:tabLst/>
              <a:defRPr/>
            </a:pPr>
            <a:r>
              <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as your financial adviser we will explain and agree any charges with you before undertaking any work </a:t>
            </a:r>
          </a:p>
          <a:p>
            <a:pPr marL="0" marR="0" lvl="0" indent="0" algn="l" defTabSz="914377" rtl="0" eaLnBrk="1" fontAlgn="auto" latinLnBrk="0" hangingPunct="1">
              <a:lnSpc>
                <a:spcPct val="100000"/>
              </a:lnSpc>
              <a:spcBef>
                <a:spcPts val="0"/>
              </a:spcBef>
              <a:spcAft>
                <a:spcPts val="0"/>
              </a:spcAft>
              <a:buClrTx/>
              <a:buSzPct val="155000"/>
              <a:buFontTx/>
              <a:buNone/>
              <a:tabLst/>
              <a:defRPr/>
            </a:pPr>
            <a:r>
              <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on your behalf.</a:t>
            </a:r>
          </a:p>
        </p:txBody>
      </p:sp>
      <p:sp>
        <p:nvSpPr>
          <p:cNvPr id="4" name="TextBox 3">
            <a:extLst>
              <a:ext uri="{FF2B5EF4-FFF2-40B4-BE49-F238E27FC236}">
                <a16:creationId xmlns:a16="http://schemas.microsoft.com/office/drawing/2014/main" id="{2D0C401B-1023-D6BD-465B-8A96FE9220A7}"/>
              </a:ext>
            </a:extLst>
          </p:cNvPr>
          <p:cNvSpPr txBox="1"/>
          <p:nvPr/>
        </p:nvSpPr>
        <p:spPr>
          <a:xfrm>
            <a:off x="899728" y="580475"/>
            <a:ext cx="8543192" cy="1015663"/>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F7B3F"/>
                </a:solidFill>
                <a:effectLst/>
                <a:uLnTx/>
                <a:uFillTx/>
                <a:latin typeface="Arial" panose="020B0604020202020204" pitchFamily="34" charset="0"/>
                <a:ea typeface="+mn-ea"/>
                <a:cs typeface="Arial" panose="020B0604020202020204" pitchFamily="34" charset="0"/>
              </a:rPr>
              <a:t>Thank you</a:t>
            </a:r>
          </a:p>
        </p:txBody>
      </p:sp>
    </p:spTree>
    <p:extLst>
      <p:ext uri="{BB962C8B-B14F-4D97-AF65-F5344CB8AC3E}">
        <p14:creationId xmlns:p14="http://schemas.microsoft.com/office/powerpoint/2010/main" val="342549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0">
            <a:extLst>
              <a:ext uri="{FF2B5EF4-FFF2-40B4-BE49-F238E27FC236}">
                <a16:creationId xmlns:a16="http://schemas.microsoft.com/office/drawing/2014/main" id="{08D9F24C-85B6-B77A-9223-890CAD520938}"/>
              </a:ext>
            </a:extLst>
          </p:cNvPr>
          <p:cNvSpPr>
            <a:spLocks/>
          </p:cNvSpPr>
          <p:nvPr/>
        </p:nvSpPr>
        <p:spPr bwMode="auto">
          <a:xfrm rot="16200000">
            <a:off x="0" y="4763"/>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chemeClr val="accent6">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Title 2">
            <a:extLst>
              <a:ext uri="{FF2B5EF4-FFF2-40B4-BE49-F238E27FC236}">
                <a16:creationId xmlns:a16="http://schemas.microsoft.com/office/drawing/2014/main" id="{8D6D8D1A-9EC2-68D4-7F55-C9CA2ED77861}"/>
              </a:ext>
            </a:extLst>
          </p:cNvPr>
          <p:cNvSpPr>
            <a:spLocks noGrp="1"/>
          </p:cNvSpPr>
          <p:nvPr>
            <p:ph type="ctrTitle" idx="4294967295"/>
          </p:nvPr>
        </p:nvSpPr>
        <p:spPr>
          <a:xfrm>
            <a:off x="6245582" y="2228699"/>
            <a:ext cx="4865512" cy="1118293"/>
          </a:xfrm>
        </p:spPr>
        <p:txBody>
          <a:bodyPr/>
          <a:lstStyle/>
          <a:p>
            <a:r>
              <a:rPr lang="en-GB" sz="3600" dirty="0"/>
              <a:t>The basics of </a:t>
            </a:r>
            <a:br>
              <a:rPr lang="en-GB" sz="3600" dirty="0"/>
            </a:br>
            <a:r>
              <a:rPr lang="en-GB" sz="3600" dirty="0"/>
              <a:t>retirement planning</a:t>
            </a:r>
          </a:p>
        </p:txBody>
      </p:sp>
      <p:grpSp>
        <p:nvGrpSpPr>
          <p:cNvPr id="5" name="Group 4">
            <a:extLst>
              <a:ext uri="{FF2B5EF4-FFF2-40B4-BE49-F238E27FC236}">
                <a16:creationId xmlns:a16="http://schemas.microsoft.com/office/drawing/2014/main" id="{0B93A37A-6360-745D-0624-1AABED5E10E1}"/>
              </a:ext>
            </a:extLst>
          </p:cNvPr>
          <p:cNvGrpSpPr/>
          <p:nvPr/>
        </p:nvGrpSpPr>
        <p:grpSpPr>
          <a:xfrm>
            <a:off x="-3000" y="-10699"/>
            <a:ext cx="6870939" cy="6868697"/>
            <a:chOff x="-3000" y="-98165"/>
            <a:chExt cx="6958435" cy="6956164"/>
          </a:xfrm>
        </p:grpSpPr>
        <p:sp>
          <p:nvSpPr>
            <p:cNvPr id="6" name="Freeform 5">
              <a:extLst>
                <a:ext uri="{FF2B5EF4-FFF2-40B4-BE49-F238E27FC236}">
                  <a16:creationId xmlns:a16="http://schemas.microsoft.com/office/drawing/2014/main" id="{53A7D73E-B9A8-DD07-8F72-45AA6BD8B06F}"/>
                </a:ext>
              </a:extLst>
            </p:cNvPr>
            <p:cNvSpPr>
              <a:spLocks/>
            </p:cNvSpPr>
            <p:nvPr/>
          </p:nvSpPr>
          <p:spPr bwMode="auto">
            <a:xfrm rot="10800000">
              <a:off x="-3000" y="-98165"/>
              <a:ext cx="6958435" cy="6956163"/>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rgbClr val="0F7B3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10">
              <a:extLst>
                <a:ext uri="{FF2B5EF4-FFF2-40B4-BE49-F238E27FC236}">
                  <a16:creationId xmlns:a16="http://schemas.microsoft.com/office/drawing/2014/main" id="{E6941081-1F7E-73B7-7454-8FDC0BB8D695}"/>
                </a:ext>
              </a:extLst>
            </p:cNvPr>
            <p:cNvSpPr>
              <a:spLocks/>
            </p:cNvSpPr>
            <p:nvPr/>
          </p:nvSpPr>
          <p:spPr bwMode="auto">
            <a:xfrm>
              <a:off x="1037" y="3383954"/>
              <a:ext cx="3475180" cy="347404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8" name="AutoShape 8">
            <a:extLst>
              <a:ext uri="{FF2B5EF4-FFF2-40B4-BE49-F238E27FC236}">
                <a16:creationId xmlns:a16="http://schemas.microsoft.com/office/drawing/2014/main" id="{3146F6E9-6BA4-30BD-5F2D-0A4751E0D09C}"/>
              </a:ext>
            </a:extLst>
          </p:cNvPr>
          <p:cNvSpPr>
            <a:spLocks noChangeAspect="1" noChangeArrowheads="1" noTextEdit="1"/>
          </p:cNvSpPr>
          <p:nvPr/>
        </p:nvSpPr>
        <p:spPr bwMode="auto">
          <a:xfrm>
            <a:off x="0" y="0"/>
            <a:ext cx="4865688" cy="48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Freeform 11">
            <a:extLst>
              <a:ext uri="{FF2B5EF4-FFF2-40B4-BE49-F238E27FC236}">
                <a16:creationId xmlns:a16="http://schemas.microsoft.com/office/drawing/2014/main" id="{05213539-5ABC-8A4B-0CCD-C8CF6063B686}"/>
              </a:ext>
            </a:extLst>
          </p:cNvPr>
          <p:cNvSpPr>
            <a:spLocks/>
          </p:cNvSpPr>
          <p:nvPr/>
        </p:nvSpPr>
        <p:spPr bwMode="auto">
          <a:xfrm>
            <a:off x="0" y="4763"/>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C0DD8F66-4BF1-F3BE-088A-FFF2E5F4353E}"/>
              </a:ext>
            </a:extLst>
          </p:cNvPr>
          <p:cNvGrpSpPr/>
          <p:nvPr/>
        </p:nvGrpSpPr>
        <p:grpSpPr>
          <a:xfrm>
            <a:off x="4579412" y="2228699"/>
            <a:ext cx="1195774" cy="1198937"/>
            <a:chOff x="4579412" y="2228699"/>
            <a:chExt cx="1195774" cy="1198937"/>
          </a:xfrm>
        </p:grpSpPr>
        <p:sp>
          <p:nvSpPr>
            <p:cNvPr id="11" name="Oval 10">
              <a:extLst>
                <a:ext uri="{FF2B5EF4-FFF2-40B4-BE49-F238E27FC236}">
                  <a16:creationId xmlns:a16="http://schemas.microsoft.com/office/drawing/2014/main" id="{A486F12E-56C6-D572-A49B-B1622D8D0666}"/>
                </a:ext>
              </a:extLst>
            </p:cNvPr>
            <p:cNvSpPr>
              <a:spLocks noChangeAspect="1" noChangeArrowheads="1"/>
            </p:cNvSpPr>
            <p:nvPr/>
          </p:nvSpPr>
          <p:spPr bwMode="auto">
            <a:xfrm>
              <a:off x="4579412" y="2228699"/>
              <a:ext cx="1195774" cy="1198937"/>
            </a:xfrm>
            <a:prstGeom prst="ellipse">
              <a:avLst/>
            </a:prstGeom>
            <a:solidFill>
              <a:schemeClr val="accent1"/>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21" name="Picture 20" descr="A purple umbrella on a black background&#10;&#10;Description automatically generated">
              <a:extLst>
                <a:ext uri="{FF2B5EF4-FFF2-40B4-BE49-F238E27FC236}">
                  <a16:creationId xmlns:a16="http://schemas.microsoft.com/office/drawing/2014/main" id="{68F8F473-886B-1282-7E3C-AFFAF860DFC4}"/>
                </a:ext>
              </a:extLst>
            </p:cNvPr>
            <p:cNvPicPr>
              <a:picLocks noChangeAspect="1"/>
            </p:cNvPicPr>
            <p:nvPr/>
          </p:nvPicPr>
          <p:blipFill>
            <a:blip r:embed="rId2" cstate="print">
              <a:biLevel thresh="25000"/>
              <a:extLst>
                <a:ext uri="{28A0092B-C50C-407E-A947-70E740481C1C}">
                  <a14:useLocalDpi xmlns:a14="http://schemas.microsoft.com/office/drawing/2010/main"/>
                </a:ext>
              </a:extLst>
            </a:blip>
            <a:stretch>
              <a:fillRect/>
            </a:stretch>
          </p:blipFill>
          <p:spPr>
            <a:xfrm>
              <a:off x="4861719" y="2500007"/>
              <a:ext cx="669387" cy="669387"/>
            </a:xfrm>
            <a:prstGeom prst="rect">
              <a:avLst/>
            </a:prstGeom>
          </p:spPr>
        </p:pic>
      </p:grpSp>
    </p:spTree>
    <p:extLst>
      <p:ext uri="{BB962C8B-B14F-4D97-AF65-F5344CB8AC3E}">
        <p14:creationId xmlns:p14="http://schemas.microsoft.com/office/powerpoint/2010/main" val="2015393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B00DC-ED35-79B1-3D3A-8A8C39FF7308}"/>
            </a:ext>
          </a:extLst>
        </p:cNvPr>
        <p:cNvGrpSpPr/>
        <p:nvPr/>
      </p:nvGrpSpPr>
      <p:grpSpPr>
        <a:xfrm>
          <a:off x="0" y="0"/>
          <a:ext cx="0" cy="0"/>
          <a:chOff x="0" y="0"/>
          <a:chExt cx="0" cy="0"/>
        </a:xfrm>
      </p:grpSpPr>
      <p:pic>
        <p:nvPicPr>
          <p:cNvPr id="17" name="Picture 16" descr="A person and person sitting on a couch looking at a computer&#10;&#10;Description automatically generated">
            <a:extLst>
              <a:ext uri="{FF2B5EF4-FFF2-40B4-BE49-F238E27FC236}">
                <a16:creationId xmlns:a16="http://schemas.microsoft.com/office/drawing/2014/main" id="{1C36DCCC-646B-3C8D-6FDE-F3CFF274994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7769" t="26816" r="8887" b="1408"/>
          <a:stretch/>
        </p:blipFill>
        <p:spPr>
          <a:xfrm>
            <a:off x="226596" y="0"/>
            <a:ext cx="11965404" cy="6858000"/>
          </a:xfrm>
          <a:prstGeom prst="rect">
            <a:avLst/>
          </a:prstGeom>
        </p:spPr>
      </p:pic>
      <p:sp>
        <p:nvSpPr>
          <p:cNvPr id="30" name="Freeform 5">
            <a:extLst>
              <a:ext uri="{FF2B5EF4-FFF2-40B4-BE49-F238E27FC236}">
                <a16:creationId xmlns:a16="http://schemas.microsoft.com/office/drawing/2014/main" id="{91A8476D-B15E-F475-96E4-D3D65462F24F}"/>
              </a:ext>
            </a:extLst>
          </p:cNvPr>
          <p:cNvSpPr>
            <a:spLocks/>
          </p:cNvSpPr>
          <p:nvPr/>
        </p:nvSpPr>
        <p:spPr bwMode="auto">
          <a:xfrm rot="5400000">
            <a:off x="9061450" y="3736975"/>
            <a:ext cx="3130550" cy="3130550"/>
          </a:xfrm>
          <a:custGeom>
            <a:avLst/>
            <a:gdLst>
              <a:gd name="T0" fmla="*/ 1972 w 1972"/>
              <a:gd name="T1" fmla="*/ 0 h 1972"/>
              <a:gd name="T2" fmla="*/ 0 w 1972"/>
              <a:gd name="T3" fmla="*/ 0 h 1972"/>
              <a:gd name="T4" fmla="*/ 1972 w 1972"/>
              <a:gd name="T5" fmla="*/ 1972 h 1972"/>
              <a:gd name="T6" fmla="*/ 1972 w 1972"/>
              <a:gd name="T7" fmla="*/ 1972 h 1972"/>
              <a:gd name="T8" fmla="*/ 1972 w 1972"/>
              <a:gd name="T9" fmla="*/ 0 h 1972"/>
            </a:gdLst>
            <a:ahLst/>
            <a:cxnLst>
              <a:cxn ang="0">
                <a:pos x="T0" y="T1"/>
              </a:cxn>
              <a:cxn ang="0">
                <a:pos x="T2" y="T3"/>
              </a:cxn>
              <a:cxn ang="0">
                <a:pos x="T4" y="T5"/>
              </a:cxn>
              <a:cxn ang="0">
                <a:pos x="T6" y="T7"/>
              </a:cxn>
              <a:cxn ang="0">
                <a:pos x="T8" y="T9"/>
              </a:cxn>
            </a:cxnLst>
            <a:rect l="0" t="0" r="r" b="b"/>
            <a:pathLst>
              <a:path w="1972" h="1972">
                <a:moveTo>
                  <a:pt x="1972" y="0"/>
                </a:moveTo>
                <a:lnTo>
                  <a:pt x="0" y="0"/>
                </a:lnTo>
                <a:lnTo>
                  <a:pt x="1972" y="1972"/>
                </a:lnTo>
                <a:lnTo>
                  <a:pt x="1972" y="1972"/>
                </a:lnTo>
                <a:lnTo>
                  <a:pt x="1972"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275C54B6-0956-8372-3CA2-8C84C7B01A68}"/>
              </a:ext>
            </a:extLst>
          </p:cNvPr>
          <p:cNvSpPr/>
          <p:nvPr/>
        </p:nvSpPr>
        <p:spPr>
          <a:xfrm>
            <a:off x="682172" y="0"/>
            <a:ext cx="5627232" cy="5355771"/>
          </a:xfrm>
          <a:prstGeom prst="rect">
            <a:avLst/>
          </a:prstGeom>
          <a:solidFill>
            <a:srgbClr val="FFFFFF">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2A581B00-88D7-A7FA-B4BC-F51107C5ABC9}"/>
              </a:ext>
            </a:extLst>
          </p:cNvPr>
          <p:cNvSpPr>
            <a:spLocks noGrp="1"/>
          </p:cNvSpPr>
          <p:nvPr>
            <p:ph type="title"/>
          </p:nvPr>
        </p:nvSpPr>
        <p:spPr/>
        <p:txBody>
          <a:bodyPr/>
          <a:lstStyle/>
          <a:p>
            <a:r>
              <a:rPr lang="en-GB" dirty="0"/>
              <a:t>What is retirement planning?</a:t>
            </a:r>
          </a:p>
        </p:txBody>
      </p:sp>
      <p:sp>
        <p:nvSpPr>
          <p:cNvPr id="5" name="Content Placeholder 4">
            <a:extLst>
              <a:ext uri="{FF2B5EF4-FFF2-40B4-BE49-F238E27FC236}">
                <a16:creationId xmlns:a16="http://schemas.microsoft.com/office/drawing/2014/main" id="{E1C173A3-1BAF-382C-906D-8490D5FFB429}"/>
              </a:ext>
            </a:extLst>
          </p:cNvPr>
          <p:cNvSpPr>
            <a:spLocks noGrp="1"/>
          </p:cNvSpPr>
          <p:nvPr>
            <p:ph idx="1"/>
          </p:nvPr>
        </p:nvSpPr>
        <p:spPr>
          <a:xfrm>
            <a:off x="947740" y="1053399"/>
            <a:ext cx="5627232" cy="881785"/>
          </a:xfrm>
        </p:spPr>
        <p:txBody>
          <a:bodyPr/>
          <a:lstStyle/>
          <a:p>
            <a:pPr>
              <a:lnSpc>
                <a:spcPct val="100000"/>
              </a:lnSpc>
            </a:pPr>
            <a:r>
              <a:rPr lang="en-GB" sz="2000" b="1" dirty="0">
                <a:solidFill>
                  <a:schemeClr val="tx2"/>
                </a:solidFill>
              </a:rPr>
              <a:t>Retirement planning is the financial preparation for life after work</a:t>
            </a:r>
          </a:p>
        </p:txBody>
      </p:sp>
      <p:sp>
        <p:nvSpPr>
          <p:cNvPr id="2" name="Content Placeholder 4">
            <a:extLst>
              <a:ext uri="{FF2B5EF4-FFF2-40B4-BE49-F238E27FC236}">
                <a16:creationId xmlns:a16="http://schemas.microsoft.com/office/drawing/2014/main" id="{99796ADB-A00D-A019-9C77-092B0E95D5A9}"/>
              </a:ext>
            </a:extLst>
          </p:cNvPr>
          <p:cNvSpPr txBox="1">
            <a:spLocks/>
          </p:cNvSpPr>
          <p:nvPr/>
        </p:nvSpPr>
        <p:spPr>
          <a:xfrm>
            <a:off x="947739" y="1801419"/>
            <a:ext cx="5277215" cy="413739"/>
          </a:xfrm>
          <a:prstGeom prst="rect">
            <a:avLst/>
          </a:prstGeom>
        </p:spPr>
        <p:txBody>
          <a:bodyPr vert="horz" lIns="0" tIns="0" rIns="0" bIns="0" numCol="1" spcCol="216000" rtlCol="0">
            <a:noAutofit/>
          </a:bodyPr>
          <a:lstStyle>
            <a:lvl1pPr marL="0" indent="0" algn="l" defTabSz="914377" rtl="0" eaLnBrk="1" latinLnBrk="0" hangingPunct="1">
              <a:lnSpc>
                <a:spcPct val="125000"/>
              </a:lnSpc>
              <a:spcBef>
                <a:spcPts val="800"/>
              </a:spcBef>
              <a:spcAft>
                <a:spcPts val="0"/>
              </a:spcAft>
              <a:buFont typeface="Arial" panose="020B0604020202020204" pitchFamily="34" charset="0"/>
              <a:buNone/>
              <a:defRPr sz="1867" kern="1200"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marL="0" indent="0" algn="l" defTabSz="914377" rtl="0" eaLnBrk="1" latinLnBrk="0" hangingPunct="1">
              <a:lnSpc>
                <a:spcPct val="125000"/>
              </a:lnSpc>
              <a:spcBef>
                <a:spcPts val="0"/>
              </a:spcBef>
              <a:spcAft>
                <a:spcPts val="0"/>
              </a:spcAft>
              <a:buFont typeface="Arial" panose="020B0604020202020204" pitchFamily="34" charset="0"/>
              <a:buNone/>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25000"/>
              </a:lnSpc>
              <a:spcBef>
                <a:spcPts val="8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What should you think about?</a:t>
            </a:r>
          </a:p>
        </p:txBody>
      </p:sp>
      <p:sp>
        <p:nvSpPr>
          <p:cNvPr id="3" name="Content Placeholder 4">
            <a:extLst>
              <a:ext uri="{FF2B5EF4-FFF2-40B4-BE49-F238E27FC236}">
                <a16:creationId xmlns:a16="http://schemas.microsoft.com/office/drawing/2014/main" id="{4CCD8FCC-98CD-53FF-4353-65B1F66521F3}"/>
              </a:ext>
            </a:extLst>
          </p:cNvPr>
          <p:cNvSpPr txBox="1">
            <a:spLocks/>
          </p:cNvSpPr>
          <p:nvPr/>
        </p:nvSpPr>
        <p:spPr>
          <a:xfrm>
            <a:off x="947740" y="2317423"/>
            <a:ext cx="1929276" cy="413739"/>
          </a:xfrm>
          <a:prstGeom prst="rect">
            <a:avLst/>
          </a:prstGeom>
        </p:spPr>
        <p:txBody>
          <a:bodyPr vert="horz" lIns="0" tIns="0" rIns="0" bIns="0" numCol="1" spcCol="216000" rtlCol="0">
            <a:noAutofit/>
          </a:bodyPr>
          <a:lstStyle>
            <a:lvl1pPr marL="0" indent="0" algn="l" defTabSz="914377" rtl="0" eaLnBrk="1" latinLnBrk="0" hangingPunct="1">
              <a:lnSpc>
                <a:spcPct val="125000"/>
              </a:lnSpc>
              <a:spcBef>
                <a:spcPts val="800"/>
              </a:spcBef>
              <a:spcAft>
                <a:spcPts val="0"/>
              </a:spcAft>
              <a:buFont typeface="Arial" panose="020B0604020202020204" pitchFamily="34" charset="0"/>
              <a:buNone/>
              <a:defRPr sz="1867" kern="1200"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marL="0" indent="0" algn="l" defTabSz="914377" rtl="0" eaLnBrk="1" latinLnBrk="0" hangingPunct="1">
              <a:lnSpc>
                <a:spcPct val="125000"/>
              </a:lnSpc>
              <a:spcBef>
                <a:spcPts val="0"/>
              </a:spcBef>
              <a:spcAft>
                <a:spcPts val="0"/>
              </a:spcAft>
              <a:buFont typeface="Arial" panose="020B0604020202020204" pitchFamily="34" charset="0"/>
              <a:buNone/>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25000"/>
              </a:lnSpc>
              <a:spcBef>
                <a:spcPts val="8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169F50"/>
                </a:solidFill>
                <a:effectLst/>
                <a:uLnTx/>
                <a:uFillTx/>
                <a:latin typeface="Arial" panose="020B0604020202020204" pitchFamily="34" charset="0"/>
                <a:ea typeface="Open Sans" panose="020B0606030504020204" pitchFamily="34" charset="0"/>
                <a:cs typeface="Arial" panose="020B0604020202020204" pitchFamily="34" charset="0"/>
              </a:rPr>
              <a:t>When</a:t>
            </a: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to retire</a:t>
            </a:r>
          </a:p>
        </p:txBody>
      </p:sp>
      <p:sp>
        <p:nvSpPr>
          <p:cNvPr id="7" name="Content Placeholder 4">
            <a:extLst>
              <a:ext uri="{FF2B5EF4-FFF2-40B4-BE49-F238E27FC236}">
                <a16:creationId xmlns:a16="http://schemas.microsoft.com/office/drawing/2014/main" id="{9305D0CD-849C-F5E7-7CCA-3F67AFB57144}"/>
              </a:ext>
            </a:extLst>
          </p:cNvPr>
          <p:cNvSpPr txBox="1">
            <a:spLocks/>
          </p:cNvSpPr>
          <p:nvPr/>
        </p:nvSpPr>
        <p:spPr>
          <a:xfrm>
            <a:off x="2875539" y="2317423"/>
            <a:ext cx="3059873" cy="413739"/>
          </a:xfrm>
          <a:prstGeom prst="rect">
            <a:avLst/>
          </a:prstGeom>
        </p:spPr>
        <p:txBody>
          <a:bodyPr vert="horz" lIns="0" tIns="0" rIns="0" bIns="0" numCol="1" spcCol="216000" rtlCol="0">
            <a:noAutofit/>
          </a:bodyPr>
          <a:lstStyle>
            <a:lvl1pPr marL="0" indent="0" algn="l" defTabSz="914377" rtl="0" eaLnBrk="1" latinLnBrk="0" hangingPunct="1">
              <a:lnSpc>
                <a:spcPct val="125000"/>
              </a:lnSpc>
              <a:spcBef>
                <a:spcPts val="800"/>
              </a:spcBef>
              <a:spcAft>
                <a:spcPts val="0"/>
              </a:spcAft>
              <a:buFont typeface="Arial" panose="020B0604020202020204" pitchFamily="34" charset="0"/>
              <a:buNone/>
              <a:defRPr sz="1867" kern="1200"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marL="0" indent="0" algn="l" defTabSz="914377" rtl="0" eaLnBrk="1" latinLnBrk="0" hangingPunct="1">
              <a:lnSpc>
                <a:spcPct val="125000"/>
              </a:lnSpc>
              <a:spcBef>
                <a:spcPts val="0"/>
              </a:spcBef>
              <a:spcAft>
                <a:spcPts val="0"/>
              </a:spcAft>
              <a:buFont typeface="Arial" panose="020B0604020202020204" pitchFamily="34" charset="0"/>
              <a:buNone/>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25000"/>
              </a:lnSpc>
              <a:spcBef>
                <a:spcPts val="8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AND</a:t>
            </a:r>
            <a:r>
              <a:rPr kumimoji="0" lang="en-GB" sz="1600" b="0" i="1"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600" b="1" i="0" u="none" strike="noStrike" kern="1200" cap="none" spc="0" normalizeH="0" baseline="0" noProof="0" dirty="0">
                <a:ln>
                  <a:noFill/>
                </a:ln>
                <a:solidFill>
                  <a:srgbClr val="169F50"/>
                </a:solidFill>
                <a:effectLst/>
                <a:uLnTx/>
                <a:uFillTx/>
                <a:latin typeface="Arial" panose="020B0604020202020204" pitchFamily="34" charset="0"/>
                <a:ea typeface="Open Sans" panose="020B0606030504020204" pitchFamily="34" charset="0"/>
                <a:cs typeface="Arial" panose="020B0604020202020204" pitchFamily="34" charset="0"/>
              </a:rPr>
              <a:t>How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to retire</a:t>
            </a:r>
          </a:p>
        </p:txBody>
      </p:sp>
      <p:grpSp>
        <p:nvGrpSpPr>
          <p:cNvPr id="21" name="Group 20">
            <a:extLst>
              <a:ext uri="{FF2B5EF4-FFF2-40B4-BE49-F238E27FC236}">
                <a16:creationId xmlns:a16="http://schemas.microsoft.com/office/drawing/2014/main" id="{9A97BEAA-93A6-258B-AEE9-D67DE35EF250}"/>
              </a:ext>
            </a:extLst>
          </p:cNvPr>
          <p:cNvGrpSpPr/>
          <p:nvPr/>
        </p:nvGrpSpPr>
        <p:grpSpPr>
          <a:xfrm>
            <a:off x="947738" y="3938601"/>
            <a:ext cx="5148262" cy="1191781"/>
            <a:chOff x="947738" y="3938601"/>
            <a:chExt cx="5148262" cy="1191781"/>
          </a:xfrm>
        </p:grpSpPr>
        <p:sp>
          <p:nvSpPr>
            <p:cNvPr id="20" name="Rectangle 19">
              <a:extLst>
                <a:ext uri="{FF2B5EF4-FFF2-40B4-BE49-F238E27FC236}">
                  <a16:creationId xmlns:a16="http://schemas.microsoft.com/office/drawing/2014/main" id="{0F04F3B3-A126-E892-5A74-F99F58DB230E}"/>
                </a:ext>
              </a:extLst>
            </p:cNvPr>
            <p:cNvSpPr/>
            <p:nvPr/>
          </p:nvSpPr>
          <p:spPr>
            <a:xfrm>
              <a:off x="947738" y="3938601"/>
              <a:ext cx="5148261" cy="11379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5E54A69B-5600-FFC5-7D98-31744F3A4A84}"/>
                </a:ext>
              </a:extLst>
            </p:cNvPr>
            <p:cNvGrpSpPr/>
            <p:nvPr/>
          </p:nvGrpSpPr>
          <p:grpSpPr>
            <a:xfrm>
              <a:off x="947739" y="3938601"/>
              <a:ext cx="5148261" cy="1191781"/>
              <a:chOff x="947739" y="4362714"/>
              <a:chExt cx="5148261" cy="1191781"/>
            </a:xfrm>
          </p:grpSpPr>
          <p:sp>
            <p:nvSpPr>
              <p:cNvPr id="9" name="Rounded Rectangle 8">
                <a:extLst>
                  <a:ext uri="{FF2B5EF4-FFF2-40B4-BE49-F238E27FC236}">
                    <a16:creationId xmlns:a16="http://schemas.microsoft.com/office/drawing/2014/main" id="{73A8978B-077D-F62E-ADFE-13A5582AD557}"/>
                  </a:ext>
                </a:extLst>
              </p:cNvPr>
              <p:cNvSpPr/>
              <p:nvPr/>
            </p:nvSpPr>
            <p:spPr>
              <a:xfrm>
                <a:off x="947739" y="4362714"/>
                <a:ext cx="5148261" cy="1137958"/>
              </a:xfrm>
              <a:prstGeom prst="rect">
                <a:avLst/>
              </a:prstGeom>
              <a:solidFill>
                <a:srgbClr val="0F7B3F">
                  <a:alpha val="9804"/>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Content Placeholder 4">
                <a:extLst>
                  <a:ext uri="{FF2B5EF4-FFF2-40B4-BE49-F238E27FC236}">
                    <a16:creationId xmlns:a16="http://schemas.microsoft.com/office/drawing/2014/main" id="{D66B9A94-072E-1E9A-AFB5-9519F991BFD2}"/>
                  </a:ext>
                </a:extLst>
              </p:cNvPr>
              <p:cNvSpPr txBox="1">
                <a:spLocks/>
              </p:cNvSpPr>
              <p:nvPr/>
            </p:nvSpPr>
            <p:spPr>
              <a:xfrm>
                <a:off x="1139050" y="4570142"/>
                <a:ext cx="4765638" cy="984353"/>
              </a:xfrm>
              <a:prstGeom prst="rect">
                <a:avLst/>
              </a:prstGeom>
            </p:spPr>
            <p:txBody>
              <a:bodyPr vert="horz" lIns="0" tIns="0" rIns="0" bIns="0" numCol="1" spcCol="216000" rtlCol="0">
                <a:noAutofit/>
              </a:bodyPr>
              <a:lstStyle>
                <a:lvl1pPr marL="0" indent="0" algn="l" defTabSz="914377" rtl="0" eaLnBrk="1" latinLnBrk="0" hangingPunct="1">
                  <a:lnSpc>
                    <a:spcPct val="125000"/>
                  </a:lnSpc>
                  <a:spcBef>
                    <a:spcPts val="800"/>
                  </a:spcBef>
                  <a:spcAft>
                    <a:spcPts val="0"/>
                  </a:spcAft>
                  <a:buFont typeface="Arial" panose="020B0604020202020204" pitchFamily="34" charset="0"/>
                  <a:buNone/>
                  <a:defRPr sz="1867" kern="1200"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marL="0" indent="0" algn="l" defTabSz="914377" rtl="0" eaLnBrk="1" latinLnBrk="0" hangingPunct="1">
                  <a:lnSpc>
                    <a:spcPct val="125000"/>
                  </a:lnSpc>
                  <a:spcBef>
                    <a:spcPts val="0"/>
                  </a:spcBef>
                  <a:spcAft>
                    <a:spcPts val="0"/>
                  </a:spcAft>
                  <a:buFont typeface="Arial" panose="020B0604020202020204" pitchFamily="34" charset="0"/>
                  <a:buNone/>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0F7B3F"/>
                    </a:solidFill>
                    <a:effectLst/>
                    <a:uLnTx/>
                    <a:uFillTx/>
                    <a:latin typeface="Arial" panose="020B0604020202020204" pitchFamily="34" charset="0"/>
                    <a:ea typeface="Open Sans" panose="020B0606030504020204" pitchFamily="34" charset="0"/>
                    <a:cs typeface="Arial" panose="020B0604020202020204" pitchFamily="34" charset="0"/>
                  </a:rPr>
                  <a:t>Why you should do both</a:t>
                </a:r>
                <a:endParaRPr kumimoji="0" lang="en-GB" sz="1400" b="0" i="0" u="none" strike="noStrike" kern="1200" cap="none" spc="0" normalizeH="0" baseline="0" noProof="0" dirty="0">
                  <a:ln>
                    <a:noFill/>
                  </a:ln>
                  <a:solidFill>
                    <a:srgbClr val="0F7B3F"/>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l" defTabSz="914377"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You want to make sure your income lasts throughout your entire retirement, whilst thinking about your quality of life.</a:t>
                </a:r>
              </a:p>
            </p:txBody>
          </p:sp>
        </p:grpSp>
      </p:grpSp>
      <p:grpSp>
        <p:nvGrpSpPr>
          <p:cNvPr id="25" name="Group 24">
            <a:extLst>
              <a:ext uri="{FF2B5EF4-FFF2-40B4-BE49-F238E27FC236}">
                <a16:creationId xmlns:a16="http://schemas.microsoft.com/office/drawing/2014/main" id="{9B7CFE96-9807-2EE8-EE6B-1D51D696AA39}"/>
              </a:ext>
            </a:extLst>
          </p:cNvPr>
          <p:cNvGrpSpPr/>
          <p:nvPr/>
        </p:nvGrpSpPr>
        <p:grpSpPr>
          <a:xfrm>
            <a:off x="1144143" y="2724966"/>
            <a:ext cx="996470" cy="999106"/>
            <a:chOff x="1144143" y="2652396"/>
            <a:chExt cx="996470" cy="999106"/>
          </a:xfrm>
        </p:grpSpPr>
        <p:sp>
          <p:nvSpPr>
            <p:cNvPr id="6" name="Oval 5">
              <a:extLst>
                <a:ext uri="{FF2B5EF4-FFF2-40B4-BE49-F238E27FC236}">
                  <a16:creationId xmlns:a16="http://schemas.microsoft.com/office/drawing/2014/main" id="{4591FA70-1DEB-E71D-C446-307DE3E957B5}"/>
                </a:ext>
              </a:extLst>
            </p:cNvPr>
            <p:cNvSpPr>
              <a:spLocks noChangeAspect="1" noChangeArrowheads="1"/>
            </p:cNvSpPr>
            <p:nvPr/>
          </p:nvSpPr>
          <p:spPr bwMode="auto">
            <a:xfrm>
              <a:off x="1144143" y="2652396"/>
              <a:ext cx="996470" cy="999106"/>
            </a:xfrm>
            <a:prstGeom prst="ellipse">
              <a:avLst/>
            </a:prstGeom>
            <a:solidFill>
              <a:schemeClr val="accent1"/>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4" name="Shape 3696">
              <a:extLst>
                <a:ext uri="{FF2B5EF4-FFF2-40B4-BE49-F238E27FC236}">
                  <a16:creationId xmlns:a16="http://schemas.microsoft.com/office/drawing/2014/main" id="{D3E1B61B-A05F-D422-70A1-B01BFFF91242}"/>
                </a:ext>
              </a:extLst>
            </p:cNvPr>
            <p:cNvSpPr>
              <a:spLocks noChangeAspect="1"/>
            </p:cNvSpPr>
            <p:nvPr/>
          </p:nvSpPr>
          <p:spPr>
            <a:xfrm>
              <a:off x="1372378" y="2877616"/>
              <a:ext cx="540000" cy="540000"/>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6"/>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6"/>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1"/>
                    <a:pt x="17453" y="0"/>
                    <a:pt x="17182" y="0"/>
                  </a:cubicBezTo>
                  <a:cubicBezTo>
                    <a:pt x="16910" y="0"/>
                    <a:pt x="16691" y="221"/>
                    <a:pt x="16691" y="491"/>
                  </a:cubicBezTo>
                  <a:lnTo>
                    <a:pt x="16691" y="1964"/>
                  </a:lnTo>
                  <a:lnTo>
                    <a:pt x="4909" y="1964"/>
                  </a:lnTo>
                  <a:lnTo>
                    <a:pt x="4909" y="491"/>
                  </a:lnTo>
                  <a:cubicBezTo>
                    <a:pt x="4909" y="221"/>
                    <a:pt x="4690" y="0"/>
                    <a:pt x="4418" y="0"/>
                  </a:cubicBezTo>
                  <a:cubicBezTo>
                    <a:pt x="4147" y="0"/>
                    <a:pt x="3927" y="221"/>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chemeClr val="bg1"/>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F56BBA3B-A0C3-16EC-F74F-0FE7E510B9E2}"/>
              </a:ext>
            </a:extLst>
          </p:cNvPr>
          <p:cNvGrpSpPr/>
          <p:nvPr/>
        </p:nvGrpSpPr>
        <p:grpSpPr>
          <a:xfrm>
            <a:off x="4158011" y="2724966"/>
            <a:ext cx="996470" cy="999106"/>
            <a:chOff x="3541192" y="2652396"/>
            <a:chExt cx="996470" cy="999106"/>
          </a:xfrm>
        </p:grpSpPr>
        <p:sp>
          <p:nvSpPr>
            <p:cNvPr id="11" name="Oval 10">
              <a:extLst>
                <a:ext uri="{FF2B5EF4-FFF2-40B4-BE49-F238E27FC236}">
                  <a16:creationId xmlns:a16="http://schemas.microsoft.com/office/drawing/2014/main" id="{B57B5B94-CCC5-FC62-67D1-1D80AF7056A4}"/>
                </a:ext>
              </a:extLst>
            </p:cNvPr>
            <p:cNvSpPr>
              <a:spLocks noChangeAspect="1" noChangeArrowheads="1"/>
            </p:cNvSpPr>
            <p:nvPr/>
          </p:nvSpPr>
          <p:spPr bwMode="auto">
            <a:xfrm>
              <a:off x="3541192" y="2652396"/>
              <a:ext cx="996470" cy="999106"/>
            </a:xfrm>
            <a:prstGeom prst="ellipse">
              <a:avLst/>
            </a:prstGeom>
            <a:solidFill>
              <a:schemeClr val="accent1"/>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5" name="Shape 3793">
              <a:extLst>
                <a:ext uri="{FF2B5EF4-FFF2-40B4-BE49-F238E27FC236}">
                  <a16:creationId xmlns:a16="http://schemas.microsoft.com/office/drawing/2014/main" id="{B21B447C-A829-F4DA-3B9C-EAC868D11743}"/>
                </a:ext>
              </a:extLst>
            </p:cNvPr>
            <p:cNvSpPr>
              <a:spLocks noChangeAspect="1"/>
            </p:cNvSpPr>
            <p:nvPr/>
          </p:nvSpPr>
          <p:spPr>
            <a:xfrm>
              <a:off x="3798422" y="2881882"/>
              <a:ext cx="441818" cy="540000"/>
            </a:xfrm>
            <a:custGeom>
              <a:avLst/>
              <a:gdLst/>
              <a:ahLst/>
              <a:cxnLst>
                <a:cxn ang="0">
                  <a:pos x="wd2" y="hd2"/>
                </a:cxn>
                <a:cxn ang="5400000">
                  <a:pos x="wd2" y="hd2"/>
                </a:cxn>
                <a:cxn ang="10800000">
                  <a:pos x="wd2" y="hd2"/>
                </a:cxn>
                <a:cxn ang="16200000">
                  <a:pos x="wd2" y="hd2"/>
                </a:cxn>
              </a:cxnLst>
              <a:rect l="0" t="0" r="r" b="b"/>
              <a:pathLst>
                <a:path w="21600" h="21600" extrusionOk="0">
                  <a:moveTo>
                    <a:pt x="17152" y="16691"/>
                  </a:moveTo>
                  <a:lnTo>
                    <a:pt x="3600" y="16691"/>
                  </a:lnTo>
                  <a:lnTo>
                    <a:pt x="3600" y="11782"/>
                  </a:lnTo>
                  <a:lnTo>
                    <a:pt x="17152" y="11782"/>
                  </a:lnTo>
                  <a:lnTo>
                    <a:pt x="20152" y="14236"/>
                  </a:lnTo>
                  <a:cubicBezTo>
                    <a:pt x="20152" y="14236"/>
                    <a:pt x="17152" y="16691"/>
                    <a:pt x="17152" y="16691"/>
                  </a:cubicBezTo>
                  <a:close/>
                  <a:moveTo>
                    <a:pt x="11400" y="20618"/>
                  </a:moveTo>
                  <a:lnTo>
                    <a:pt x="10200" y="20618"/>
                  </a:lnTo>
                  <a:lnTo>
                    <a:pt x="10200" y="17673"/>
                  </a:lnTo>
                  <a:lnTo>
                    <a:pt x="11400" y="17673"/>
                  </a:lnTo>
                  <a:cubicBezTo>
                    <a:pt x="11400" y="17673"/>
                    <a:pt x="11400" y="20618"/>
                    <a:pt x="11400" y="20618"/>
                  </a:cubicBezTo>
                  <a:close/>
                  <a:moveTo>
                    <a:pt x="11400" y="10800"/>
                  </a:moveTo>
                  <a:lnTo>
                    <a:pt x="10200" y="10800"/>
                  </a:lnTo>
                  <a:lnTo>
                    <a:pt x="10200" y="8836"/>
                  </a:lnTo>
                  <a:lnTo>
                    <a:pt x="11400" y="8836"/>
                  </a:lnTo>
                  <a:cubicBezTo>
                    <a:pt x="11400" y="8836"/>
                    <a:pt x="11400" y="10800"/>
                    <a:pt x="11400" y="10800"/>
                  </a:cubicBezTo>
                  <a:close/>
                  <a:moveTo>
                    <a:pt x="4448" y="7855"/>
                  </a:moveTo>
                  <a:lnTo>
                    <a:pt x="1448" y="5400"/>
                  </a:lnTo>
                  <a:lnTo>
                    <a:pt x="4448" y="2945"/>
                  </a:lnTo>
                  <a:lnTo>
                    <a:pt x="18000" y="2945"/>
                  </a:lnTo>
                  <a:lnTo>
                    <a:pt x="18000" y="7855"/>
                  </a:lnTo>
                  <a:cubicBezTo>
                    <a:pt x="18000" y="7855"/>
                    <a:pt x="4448" y="7855"/>
                    <a:pt x="4448" y="7855"/>
                  </a:cubicBezTo>
                  <a:close/>
                  <a:moveTo>
                    <a:pt x="10200" y="982"/>
                  </a:moveTo>
                  <a:lnTo>
                    <a:pt x="11400" y="982"/>
                  </a:lnTo>
                  <a:lnTo>
                    <a:pt x="11400" y="1964"/>
                  </a:lnTo>
                  <a:lnTo>
                    <a:pt x="10200" y="1964"/>
                  </a:lnTo>
                  <a:cubicBezTo>
                    <a:pt x="10200" y="1964"/>
                    <a:pt x="10200" y="982"/>
                    <a:pt x="10200" y="982"/>
                  </a:cubicBezTo>
                  <a:close/>
                  <a:moveTo>
                    <a:pt x="21424" y="13889"/>
                  </a:moveTo>
                  <a:lnTo>
                    <a:pt x="17824" y="10944"/>
                  </a:lnTo>
                  <a:cubicBezTo>
                    <a:pt x="17715" y="10855"/>
                    <a:pt x="17565" y="10800"/>
                    <a:pt x="17400" y="10800"/>
                  </a:cubicBezTo>
                  <a:lnTo>
                    <a:pt x="12600" y="10800"/>
                  </a:lnTo>
                  <a:lnTo>
                    <a:pt x="12600" y="8836"/>
                  </a:lnTo>
                  <a:lnTo>
                    <a:pt x="18600" y="8836"/>
                  </a:lnTo>
                  <a:cubicBezTo>
                    <a:pt x="18932" y="8836"/>
                    <a:pt x="19200" y="8617"/>
                    <a:pt x="19200" y="8345"/>
                  </a:cubicBezTo>
                  <a:lnTo>
                    <a:pt x="19200" y="2455"/>
                  </a:lnTo>
                  <a:cubicBezTo>
                    <a:pt x="19200" y="2184"/>
                    <a:pt x="18932" y="1964"/>
                    <a:pt x="18600" y="1964"/>
                  </a:cubicBezTo>
                  <a:lnTo>
                    <a:pt x="12600" y="1964"/>
                  </a:lnTo>
                  <a:lnTo>
                    <a:pt x="12600" y="982"/>
                  </a:lnTo>
                  <a:cubicBezTo>
                    <a:pt x="12600" y="440"/>
                    <a:pt x="12063" y="0"/>
                    <a:pt x="11400" y="0"/>
                  </a:cubicBezTo>
                  <a:lnTo>
                    <a:pt x="10200" y="0"/>
                  </a:lnTo>
                  <a:cubicBezTo>
                    <a:pt x="9537" y="0"/>
                    <a:pt x="9000" y="440"/>
                    <a:pt x="9000" y="982"/>
                  </a:cubicBezTo>
                  <a:lnTo>
                    <a:pt x="9000" y="1964"/>
                  </a:lnTo>
                  <a:lnTo>
                    <a:pt x="4200" y="1964"/>
                  </a:lnTo>
                  <a:cubicBezTo>
                    <a:pt x="4034" y="1964"/>
                    <a:pt x="3885" y="2019"/>
                    <a:pt x="3776" y="2107"/>
                  </a:cubicBezTo>
                  <a:lnTo>
                    <a:pt x="176" y="5053"/>
                  </a:lnTo>
                  <a:cubicBezTo>
                    <a:pt x="67" y="5142"/>
                    <a:pt x="0" y="5265"/>
                    <a:pt x="0" y="5400"/>
                  </a:cubicBezTo>
                  <a:cubicBezTo>
                    <a:pt x="0" y="5536"/>
                    <a:pt x="67" y="5659"/>
                    <a:pt x="176" y="5747"/>
                  </a:cubicBezTo>
                  <a:lnTo>
                    <a:pt x="3776" y="8693"/>
                  </a:lnTo>
                  <a:cubicBezTo>
                    <a:pt x="3885" y="8782"/>
                    <a:pt x="4034" y="8836"/>
                    <a:pt x="4200" y="8836"/>
                  </a:cubicBezTo>
                  <a:lnTo>
                    <a:pt x="9000" y="8836"/>
                  </a:lnTo>
                  <a:lnTo>
                    <a:pt x="9000" y="10800"/>
                  </a:lnTo>
                  <a:lnTo>
                    <a:pt x="3000" y="10800"/>
                  </a:lnTo>
                  <a:cubicBezTo>
                    <a:pt x="2668" y="10800"/>
                    <a:pt x="2400" y="11020"/>
                    <a:pt x="2400" y="11291"/>
                  </a:cubicBezTo>
                  <a:lnTo>
                    <a:pt x="2400" y="17182"/>
                  </a:lnTo>
                  <a:cubicBezTo>
                    <a:pt x="2400" y="17453"/>
                    <a:pt x="2668" y="17673"/>
                    <a:pt x="3000" y="17673"/>
                  </a:cubicBezTo>
                  <a:lnTo>
                    <a:pt x="9000" y="17673"/>
                  </a:lnTo>
                  <a:lnTo>
                    <a:pt x="9000" y="20618"/>
                  </a:lnTo>
                  <a:cubicBezTo>
                    <a:pt x="9000" y="21160"/>
                    <a:pt x="9537" y="21600"/>
                    <a:pt x="10200" y="21600"/>
                  </a:cubicBezTo>
                  <a:lnTo>
                    <a:pt x="11400" y="21600"/>
                  </a:lnTo>
                  <a:cubicBezTo>
                    <a:pt x="12063" y="21600"/>
                    <a:pt x="12600" y="21160"/>
                    <a:pt x="12600" y="20618"/>
                  </a:cubicBezTo>
                  <a:lnTo>
                    <a:pt x="12600" y="17673"/>
                  </a:lnTo>
                  <a:lnTo>
                    <a:pt x="17400" y="17673"/>
                  </a:lnTo>
                  <a:cubicBezTo>
                    <a:pt x="17565" y="17673"/>
                    <a:pt x="17715" y="17618"/>
                    <a:pt x="17824" y="17529"/>
                  </a:cubicBezTo>
                  <a:lnTo>
                    <a:pt x="21424" y="14583"/>
                  </a:lnTo>
                  <a:cubicBezTo>
                    <a:pt x="21533" y="14495"/>
                    <a:pt x="21600" y="14373"/>
                    <a:pt x="21600" y="14236"/>
                  </a:cubicBezTo>
                  <a:cubicBezTo>
                    <a:pt x="21600" y="14101"/>
                    <a:pt x="21533" y="13978"/>
                    <a:pt x="21424" y="13889"/>
                  </a:cubicBezTo>
                </a:path>
              </a:pathLst>
            </a:custGeom>
            <a:solidFill>
              <a:schemeClr val="bg1"/>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cxnSp>
        <p:nvCxnSpPr>
          <p:cNvPr id="22" name="Straight Connector 21">
            <a:extLst>
              <a:ext uri="{FF2B5EF4-FFF2-40B4-BE49-F238E27FC236}">
                <a16:creationId xmlns:a16="http://schemas.microsoft.com/office/drawing/2014/main" id="{E4D48222-C1E2-DAC5-81F7-5572A6CC315D}"/>
              </a:ext>
            </a:extLst>
          </p:cNvPr>
          <p:cNvCxnSpPr>
            <a:cxnSpLocks/>
          </p:cNvCxnSpPr>
          <p:nvPr/>
        </p:nvCxnSpPr>
        <p:spPr>
          <a:xfrm>
            <a:off x="975785" y="836216"/>
            <a:ext cx="4814487"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26"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C07F4AC8-5EB2-6F3A-6D54-58B9F713F341}"/>
              </a:ext>
            </a:extLst>
          </p:cNvPr>
          <p:cNvPicPr>
            <a:picLocks noChangeAspect="1" noChangeArrowheads="1"/>
          </p:cNvPicPr>
          <p:nvPr/>
        </p:nvPicPr>
        <p:blipFill>
          <a:blip r:embed="rId5" cstate="print">
            <a:biLevel thresh="25000"/>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6">
            <a:extLst>
              <a:ext uri="{FF2B5EF4-FFF2-40B4-BE49-F238E27FC236}">
                <a16:creationId xmlns:a16="http://schemas.microsoft.com/office/drawing/2014/main" id="{A90FBF59-AB09-13A7-C538-6882F2EA7F5F}"/>
              </a:ext>
            </a:extLst>
          </p:cNvPr>
          <p:cNvSpPr>
            <a:spLocks/>
          </p:cNvSpPr>
          <p:nvPr/>
        </p:nvSpPr>
        <p:spPr bwMode="auto">
          <a:xfrm>
            <a:off x="9088438" y="3736975"/>
            <a:ext cx="3130550" cy="3130550"/>
          </a:xfrm>
          <a:custGeom>
            <a:avLst/>
            <a:gdLst>
              <a:gd name="T0" fmla="*/ 1972 w 1972"/>
              <a:gd name="T1" fmla="*/ 0 h 1972"/>
              <a:gd name="T2" fmla="*/ 0 w 1972"/>
              <a:gd name="T3" fmla="*/ 0 h 1972"/>
              <a:gd name="T4" fmla="*/ 1972 w 1972"/>
              <a:gd name="T5" fmla="*/ 1972 h 1972"/>
              <a:gd name="T6" fmla="*/ 1972 w 1972"/>
              <a:gd name="T7" fmla="*/ 1972 h 1972"/>
              <a:gd name="T8" fmla="*/ 1972 w 1972"/>
              <a:gd name="T9" fmla="*/ 0 h 1972"/>
            </a:gdLst>
            <a:ahLst/>
            <a:cxnLst>
              <a:cxn ang="0">
                <a:pos x="T0" y="T1"/>
              </a:cxn>
              <a:cxn ang="0">
                <a:pos x="T2" y="T3"/>
              </a:cxn>
              <a:cxn ang="0">
                <a:pos x="T4" y="T5"/>
              </a:cxn>
              <a:cxn ang="0">
                <a:pos x="T6" y="T7"/>
              </a:cxn>
              <a:cxn ang="0">
                <a:pos x="T8" y="T9"/>
              </a:cxn>
            </a:cxnLst>
            <a:rect l="0" t="0" r="r" b="b"/>
            <a:pathLst>
              <a:path w="1972" h="1972">
                <a:moveTo>
                  <a:pt x="1972" y="0"/>
                </a:moveTo>
                <a:lnTo>
                  <a:pt x="0" y="0"/>
                </a:lnTo>
                <a:lnTo>
                  <a:pt x="1972" y="1972"/>
                </a:lnTo>
                <a:lnTo>
                  <a:pt x="1972" y="1972"/>
                </a:lnTo>
                <a:lnTo>
                  <a:pt x="19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6918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P spid="5" grpId="0" build="p"/>
      <p:bldP spid="2" grpId="0"/>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A64F7-7B5D-D276-3F73-637E4BACA1B7}"/>
            </a:ext>
          </a:extLst>
        </p:cNvPr>
        <p:cNvGrpSpPr/>
        <p:nvPr/>
      </p:nvGrpSpPr>
      <p:grpSpPr>
        <a:xfrm>
          <a:off x="0" y="0"/>
          <a:ext cx="0" cy="0"/>
          <a:chOff x="0" y="0"/>
          <a:chExt cx="0" cy="0"/>
        </a:xfrm>
      </p:grpSpPr>
      <p:pic>
        <p:nvPicPr>
          <p:cNvPr id="38" name="Picture 37" descr="A white and grey background&#10;&#10;Description automatically generated">
            <a:extLst>
              <a:ext uri="{FF2B5EF4-FFF2-40B4-BE49-F238E27FC236}">
                <a16:creationId xmlns:a16="http://schemas.microsoft.com/office/drawing/2014/main" id="{F09370A1-A06C-A58B-5E70-75BD55E6FBBB}"/>
              </a:ext>
            </a:extLst>
          </p:cNvPr>
          <p:cNvPicPr>
            <a:picLocks noChangeAspect="1"/>
          </p:cNvPicPr>
          <p:nvPr/>
        </p:nvPicPr>
        <p:blipFill rotWithShape="1">
          <a:blip r:embed="rId3">
            <a:extLst>
              <a:ext uri="{28A0092B-C50C-407E-A947-70E740481C1C}">
                <a14:useLocalDpi xmlns:a14="http://schemas.microsoft.com/office/drawing/2010/main" val="0"/>
              </a:ext>
            </a:extLst>
          </a:blip>
          <a:srcRect t="76415" r="28799" b="-1"/>
          <a:stretch/>
        </p:blipFill>
        <p:spPr>
          <a:xfrm>
            <a:off x="238951" y="1595724"/>
            <a:ext cx="11942674" cy="3956141"/>
          </a:xfrm>
          <a:prstGeom prst="rect">
            <a:avLst/>
          </a:prstGeom>
        </p:spPr>
      </p:pic>
      <p:sp>
        <p:nvSpPr>
          <p:cNvPr id="2" name="Rectangle 1">
            <a:extLst>
              <a:ext uri="{FF2B5EF4-FFF2-40B4-BE49-F238E27FC236}">
                <a16:creationId xmlns:a16="http://schemas.microsoft.com/office/drawing/2014/main" id="{F852A09F-9CF7-8DA2-FE82-96B8A6BCCF98}"/>
              </a:ext>
            </a:extLst>
          </p:cNvPr>
          <p:cNvSpPr/>
          <p:nvPr/>
        </p:nvSpPr>
        <p:spPr>
          <a:xfrm>
            <a:off x="1465958" y="5823409"/>
            <a:ext cx="18000" cy="657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itle 5">
            <a:extLst>
              <a:ext uri="{FF2B5EF4-FFF2-40B4-BE49-F238E27FC236}">
                <a16:creationId xmlns:a16="http://schemas.microsoft.com/office/drawing/2014/main" id="{FB1C1FC3-AD9D-C107-C678-9BDA80CE2894}"/>
              </a:ext>
            </a:extLst>
          </p:cNvPr>
          <p:cNvSpPr>
            <a:spLocks noGrp="1"/>
          </p:cNvSpPr>
          <p:nvPr>
            <p:ph type="title"/>
          </p:nvPr>
        </p:nvSpPr>
        <p:spPr/>
        <p:txBody>
          <a:bodyPr/>
          <a:lstStyle/>
          <a:p>
            <a:r>
              <a:rPr lang="en-GB" dirty="0"/>
              <a:t>Who plans for retirement and why</a:t>
            </a:r>
          </a:p>
        </p:txBody>
      </p:sp>
      <p:sp>
        <p:nvSpPr>
          <p:cNvPr id="11" name="Content Placeholder 4">
            <a:extLst>
              <a:ext uri="{FF2B5EF4-FFF2-40B4-BE49-F238E27FC236}">
                <a16:creationId xmlns:a16="http://schemas.microsoft.com/office/drawing/2014/main" id="{A91B33EE-AF4E-46CC-C3E6-C94A402FE899}"/>
              </a:ext>
            </a:extLst>
          </p:cNvPr>
          <p:cNvSpPr>
            <a:spLocks noGrp="1"/>
          </p:cNvSpPr>
          <p:nvPr>
            <p:ph idx="1"/>
          </p:nvPr>
        </p:nvSpPr>
        <p:spPr>
          <a:xfrm>
            <a:off x="1615939" y="6078320"/>
            <a:ext cx="9608070" cy="275279"/>
          </a:xfrm>
        </p:spPr>
        <p:txBody>
          <a:bodyPr/>
          <a:lstStyle/>
          <a:p>
            <a:pPr>
              <a:lnSpc>
                <a:spcPct val="100000"/>
              </a:lnSpc>
            </a:pPr>
            <a:r>
              <a:rPr lang="en-GB" sz="1400" b="1" dirty="0">
                <a:solidFill>
                  <a:schemeClr val="tx1"/>
                </a:solidFill>
              </a:rPr>
              <a:t>The right time to start retirement planning is now – </a:t>
            </a:r>
            <a:r>
              <a:rPr lang="en-GB" sz="1400" dirty="0">
                <a:solidFill>
                  <a:schemeClr val="tx1"/>
                </a:solidFill>
              </a:rPr>
              <a:t>regardless of which life stages best describes you.</a:t>
            </a:r>
          </a:p>
          <a:p>
            <a:pPr>
              <a:lnSpc>
                <a:spcPct val="100000"/>
              </a:lnSpc>
            </a:pPr>
            <a:endParaRPr lang="en-GB" sz="1400" b="1" dirty="0">
              <a:solidFill>
                <a:schemeClr val="tx1"/>
              </a:solidFill>
            </a:endParaRPr>
          </a:p>
        </p:txBody>
      </p:sp>
      <p:sp>
        <p:nvSpPr>
          <p:cNvPr id="4" name="Shape 3600">
            <a:extLst>
              <a:ext uri="{FF2B5EF4-FFF2-40B4-BE49-F238E27FC236}">
                <a16:creationId xmlns:a16="http://schemas.microsoft.com/office/drawing/2014/main" id="{4DC26F5C-D47F-6808-69A1-C03B15D43B58}"/>
              </a:ext>
            </a:extLst>
          </p:cNvPr>
          <p:cNvSpPr>
            <a:spLocks noChangeAspect="1"/>
          </p:cNvSpPr>
          <p:nvPr/>
        </p:nvSpPr>
        <p:spPr>
          <a:xfrm>
            <a:off x="910641" y="5940311"/>
            <a:ext cx="423336" cy="423336"/>
          </a:xfrm>
          <a:custGeom>
            <a:avLst/>
            <a:gdLst/>
            <a:ahLst/>
            <a:cxnLst>
              <a:cxn ang="0">
                <a:pos x="wd2" y="hd2"/>
              </a:cxn>
              <a:cxn ang="5400000">
                <a:pos x="wd2" y="hd2"/>
              </a:cxn>
              <a:cxn ang="10800000">
                <a:pos x="wd2" y="hd2"/>
              </a:cxn>
              <a:cxn ang="16200000">
                <a:pos x="wd2" y="hd2"/>
              </a:cxn>
            </a:cxnLst>
            <a:rect l="0" t="0" r="r" b="b"/>
            <a:pathLst>
              <a:path w="21600" h="21600" extrusionOk="0">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4236" y="10309"/>
                </a:moveTo>
                <a:lnTo>
                  <a:pt x="12694" y="10309"/>
                </a:lnTo>
                <a:cubicBezTo>
                  <a:pt x="12516" y="9622"/>
                  <a:pt x="11979" y="9084"/>
                  <a:pt x="11291" y="8906"/>
                </a:cubicBezTo>
                <a:lnTo>
                  <a:pt x="11291" y="5400"/>
                </a:lnTo>
                <a:cubicBezTo>
                  <a:pt x="11291" y="5129"/>
                  <a:pt x="11071" y="4909"/>
                  <a:pt x="10800" y="4909"/>
                </a:cubicBezTo>
                <a:cubicBezTo>
                  <a:pt x="10529" y="4909"/>
                  <a:pt x="10309" y="5129"/>
                  <a:pt x="10309" y="5400"/>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4236" y="11291"/>
                </a:lnTo>
                <a:cubicBezTo>
                  <a:pt x="14507" y="11291"/>
                  <a:pt x="14727" y="11072"/>
                  <a:pt x="14727" y="10800"/>
                </a:cubicBezTo>
                <a:cubicBezTo>
                  <a:pt x="14727" y="10529"/>
                  <a:pt x="14507" y="10309"/>
                  <a:pt x="14236" y="10309"/>
                </a:cubicBezTo>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8655"/>
                </a:moveTo>
                <a:cubicBezTo>
                  <a:pt x="6462" y="18655"/>
                  <a:pt x="2945" y="15138"/>
                  <a:pt x="2945" y="10800"/>
                </a:cubicBezTo>
                <a:cubicBezTo>
                  <a:pt x="2945" y="6462"/>
                  <a:pt x="6462" y="2945"/>
                  <a:pt x="10800" y="2945"/>
                </a:cubicBezTo>
                <a:cubicBezTo>
                  <a:pt x="15138" y="2945"/>
                  <a:pt x="18655" y="6462"/>
                  <a:pt x="18655" y="10800"/>
                </a:cubicBezTo>
                <a:cubicBezTo>
                  <a:pt x="18655" y="15138"/>
                  <a:pt x="15138" y="18655"/>
                  <a:pt x="10800" y="18655"/>
                </a:cubicBezTo>
                <a:moveTo>
                  <a:pt x="10800" y="1964"/>
                </a:moveTo>
                <a:cubicBezTo>
                  <a:pt x="5920" y="1964"/>
                  <a:pt x="1964" y="5920"/>
                  <a:pt x="1964" y="10800"/>
                </a:cubicBezTo>
                <a:cubicBezTo>
                  <a:pt x="1964" y="15680"/>
                  <a:pt x="5920" y="19636"/>
                  <a:pt x="10800" y="19636"/>
                </a:cubicBezTo>
                <a:cubicBezTo>
                  <a:pt x="15680" y="19636"/>
                  <a:pt x="19636" y="15680"/>
                  <a:pt x="19636" y="10800"/>
                </a:cubicBezTo>
                <a:cubicBezTo>
                  <a:pt x="19636" y="5920"/>
                  <a:pt x="15680" y="1964"/>
                  <a:pt x="10800" y="1964"/>
                </a:cubicBezTo>
              </a:path>
            </a:pathLst>
          </a:custGeom>
          <a:solidFill>
            <a:schemeClr val="tx2"/>
          </a:solidFill>
          <a:ln w="12700">
            <a:no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Content Placeholder 4">
            <a:extLst>
              <a:ext uri="{FF2B5EF4-FFF2-40B4-BE49-F238E27FC236}">
                <a16:creationId xmlns:a16="http://schemas.microsoft.com/office/drawing/2014/main" id="{5C752449-090A-2F21-8181-83D95E707B82}"/>
              </a:ext>
            </a:extLst>
          </p:cNvPr>
          <p:cNvSpPr txBox="1">
            <a:spLocks/>
          </p:cNvSpPr>
          <p:nvPr/>
        </p:nvSpPr>
        <p:spPr>
          <a:xfrm>
            <a:off x="1001202" y="1074007"/>
            <a:ext cx="5277215" cy="430473"/>
          </a:xfrm>
          <a:prstGeom prst="rect">
            <a:avLst/>
          </a:prstGeom>
        </p:spPr>
        <p:txBody>
          <a:bodyPr vert="horz" lIns="0" tIns="0" rIns="0" bIns="0" numCol="1" spcCol="216000" rtlCol="0">
            <a:noAutofit/>
          </a:bodyPr>
          <a:lstStyle>
            <a:lvl1pPr marL="0" indent="0" algn="l" defTabSz="914377" rtl="0" eaLnBrk="1" latinLnBrk="0" hangingPunct="1">
              <a:lnSpc>
                <a:spcPct val="125000"/>
              </a:lnSpc>
              <a:spcBef>
                <a:spcPts val="800"/>
              </a:spcBef>
              <a:spcAft>
                <a:spcPts val="0"/>
              </a:spcAft>
              <a:buFont typeface="Arial" panose="020B0604020202020204" pitchFamily="34" charset="0"/>
              <a:buNone/>
              <a:defRPr sz="1867" kern="1200"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marL="0" indent="0" algn="l" defTabSz="914377" rtl="0" eaLnBrk="1" latinLnBrk="0" hangingPunct="1">
              <a:lnSpc>
                <a:spcPct val="125000"/>
              </a:lnSpc>
              <a:spcBef>
                <a:spcPts val="0"/>
              </a:spcBef>
              <a:spcAft>
                <a:spcPts val="0"/>
              </a:spcAft>
              <a:buFont typeface="Arial" panose="020B0604020202020204" pitchFamily="34" charset="0"/>
              <a:buNone/>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25000"/>
              </a:lnSpc>
              <a:spcBef>
                <a:spcPts val="800"/>
              </a:spcBef>
              <a:spcAft>
                <a:spcPts val="0"/>
              </a:spcAft>
              <a:buClrTx/>
              <a:buSzTx/>
              <a:buFont typeface="Arial" panose="020B0604020202020204" pitchFamily="34" charset="0"/>
              <a:buNone/>
              <a:tabLst/>
              <a:defRPr/>
            </a:pPr>
            <a:r>
              <a:rPr kumimoji="0" lang="en-GB" sz="2070" b="1" i="0" u="none" strike="noStrike" kern="1200" cap="none" spc="0" normalizeH="0" baseline="0" noProof="0" dirty="0">
                <a:ln>
                  <a:noFill/>
                </a:ln>
                <a:solidFill>
                  <a:srgbClr val="0F7B3F"/>
                </a:solidFill>
                <a:effectLst/>
                <a:uLnTx/>
                <a:uFillTx/>
                <a:latin typeface="Arial" panose="020B0604020202020204" pitchFamily="34" charset="0"/>
                <a:ea typeface="Open Sans" panose="020B0606030504020204" pitchFamily="34" charset="0"/>
                <a:cs typeface="Arial" panose="020B0604020202020204" pitchFamily="34" charset="0"/>
              </a:rPr>
              <a:t>Which of these are you?</a:t>
            </a:r>
          </a:p>
        </p:txBody>
      </p:sp>
      <p:grpSp>
        <p:nvGrpSpPr>
          <p:cNvPr id="3" name="Group 2">
            <a:extLst>
              <a:ext uri="{FF2B5EF4-FFF2-40B4-BE49-F238E27FC236}">
                <a16:creationId xmlns:a16="http://schemas.microsoft.com/office/drawing/2014/main" id="{EB998590-736B-D630-8713-FD9F48082A13}"/>
              </a:ext>
            </a:extLst>
          </p:cNvPr>
          <p:cNvGrpSpPr/>
          <p:nvPr/>
        </p:nvGrpSpPr>
        <p:grpSpPr>
          <a:xfrm>
            <a:off x="1016932" y="1950551"/>
            <a:ext cx="2942119" cy="3273179"/>
            <a:chOff x="1016932" y="1950551"/>
            <a:chExt cx="2942119" cy="3273179"/>
          </a:xfrm>
        </p:grpSpPr>
        <p:sp>
          <p:nvSpPr>
            <p:cNvPr id="12" name="TextBox 11">
              <a:extLst>
                <a:ext uri="{FF2B5EF4-FFF2-40B4-BE49-F238E27FC236}">
                  <a16:creationId xmlns:a16="http://schemas.microsoft.com/office/drawing/2014/main" id="{D56B15EB-B8AD-1D0E-F5BC-9CA0B0EB49D6}"/>
                </a:ext>
              </a:extLst>
            </p:cNvPr>
            <p:cNvSpPr txBox="1"/>
            <p:nvPr/>
          </p:nvSpPr>
          <p:spPr>
            <a:xfrm>
              <a:off x="1243491" y="4189601"/>
              <a:ext cx="2459448" cy="103412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A4371"/>
                  </a:solidFill>
                  <a:effectLst/>
                  <a:uLnTx/>
                  <a:uFillTx/>
                  <a:latin typeface="Arial"/>
                  <a:ea typeface="+mn-ea"/>
                  <a:cs typeface="+mn-cs"/>
                </a:rPr>
                <a:t>A young future thinker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8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80" b="1" i="0" u="none" strike="noStrike" kern="1200" cap="none" spc="0" normalizeH="0" baseline="0" noProof="0" dirty="0">
                  <a:ln>
                    <a:noFill/>
                  </a:ln>
                  <a:solidFill>
                    <a:srgbClr val="000000"/>
                  </a:solidFill>
                  <a:effectLst/>
                  <a:uLnTx/>
                  <a:uFillTx/>
                  <a:latin typeface="Arial"/>
                  <a:ea typeface="+mn-ea"/>
                  <a:cs typeface="+mn-cs"/>
                </a:rPr>
                <a:t>I want to lay solid foundations </a:t>
              </a:r>
              <a:r>
                <a:rPr kumimoji="0" lang="en-GB" sz="1280" b="0" i="0" u="none" strike="noStrike" kern="1200" cap="none" spc="0" normalizeH="0" baseline="0" noProof="0" dirty="0">
                  <a:ln>
                    <a:noFill/>
                  </a:ln>
                  <a:solidFill>
                    <a:srgbClr val="000000"/>
                  </a:solidFill>
                  <a:effectLst/>
                  <a:uLnTx/>
                  <a:uFillTx/>
                  <a:latin typeface="Arial"/>
                  <a:ea typeface="+mn-ea"/>
                  <a:cs typeface="+mn-cs"/>
                </a:rPr>
                <a:t>to achieve financial security and flexibility for the years ahead</a:t>
              </a:r>
            </a:p>
          </p:txBody>
        </p:sp>
        <p:grpSp>
          <p:nvGrpSpPr>
            <p:cNvPr id="22" name="Group 21">
              <a:extLst>
                <a:ext uri="{FF2B5EF4-FFF2-40B4-BE49-F238E27FC236}">
                  <a16:creationId xmlns:a16="http://schemas.microsoft.com/office/drawing/2014/main" id="{AF898B71-23CC-9673-ADC7-029AD740EE2A}"/>
                </a:ext>
              </a:extLst>
            </p:cNvPr>
            <p:cNvGrpSpPr/>
            <p:nvPr/>
          </p:nvGrpSpPr>
          <p:grpSpPr>
            <a:xfrm rot="13500000">
              <a:off x="2230438" y="3503557"/>
              <a:ext cx="434975" cy="434975"/>
              <a:chOff x="2230438" y="3413125"/>
              <a:chExt cx="434975" cy="434975"/>
            </a:xfrm>
            <a:solidFill>
              <a:srgbClr val="3A4371"/>
            </a:solidFill>
          </p:grpSpPr>
          <p:sp>
            <p:nvSpPr>
              <p:cNvPr id="20" name="Freeform 5">
                <a:extLst>
                  <a:ext uri="{FF2B5EF4-FFF2-40B4-BE49-F238E27FC236}">
                    <a16:creationId xmlns:a16="http://schemas.microsoft.com/office/drawing/2014/main" id="{38BA79BD-42D9-CA21-EAAE-359E739DC830}"/>
                  </a:ext>
                </a:extLst>
              </p:cNvPr>
              <p:cNvSpPr>
                <a:spLocks/>
              </p:cNvSpPr>
              <p:nvPr/>
            </p:nvSpPr>
            <p:spPr bwMode="auto">
              <a:xfrm>
                <a:off x="2230438" y="3413125"/>
                <a:ext cx="215900" cy="434975"/>
              </a:xfrm>
              <a:custGeom>
                <a:avLst/>
                <a:gdLst>
                  <a:gd name="T0" fmla="*/ 0 w 136"/>
                  <a:gd name="T1" fmla="*/ 0 h 274"/>
                  <a:gd name="T2" fmla="*/ 0 w 136"/>
                  <a:gd name="T3" fmla="*/ 274 h 274"/>
                  <a:gd name="T4" fmla="*/ 136 w 136"/>
                  <a:gd name="T5" fmla="*/ 138 h 274"/>
                  <a:gd name="T6" fmla="*/ 0 w 136"/>
                  <a:gd name="T7" fmla="*/ 0 h 274"/>
                </a:gdLst>
                <a:ahLst/>
                <a:cxnLst>
                  <a:cxn ang="0">
                    <a:pos x="T0" y="T1"/>
                  </a:cxn>
                  <a:cxn ang="0">
                    <a:pos x="T2" y="T3"/>
                  </a:cxn>
                  <a:cxn ang="0">
                    <a:pos x="T4" y="T5"/>
                  </a:cxn>
                  <a:cxn ang="0">
                    <a:pos x="T6" y="T7"/>
                  </a:cxn>
                </a:cxnLst>
                <a:rect l="0" t="0" r="r" b="b"/>
                <a:pathLst>
                  <a:path w="136" h="274">
                    <a:moveTo>
                      <a:pt x="0" y="0"/>
                    </a:moveTo>
                    <a:lnTo>
                      <a:pt x="0" y="274"/>
                    </a:lnTo>
                    <a:lnTo>
                      <a:pt x="136" y="13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1" name="Freeform 6">
                <a:extLst>
                  <a:ext uri="{FF2B5EF4-FFF2-40B4-BE49-F238E27FC236}">
                    <a16:creationId xmlns:a16="http://schemas.microsoft.com/office/drawing/2014/main" id="{7F314BEB-4BCF-2CD0-A8A2-F92055D24FE4}"/>
                  </a:ext>
                </a:extLst>
              </p:cNvPr>
              <p:cNvSpPr>
                <a:spLocks/>
              </p:cNvSpPr>
              <p:nvPr/>
            </p:nvSpPr>
            <p:spPr bwMode="auto">
              <a:xfrm>
                <a:off x="2230438" y="3413125"/>
                <a:ext cx="434975" cy="219075"/>
              </a:xfrm>
              <a:custGeom>
                <a:avLst/>
                <a:gdLst>
                  <a:gd name="T0" fmla="*/ 0 w 274"/>
                  <a:gd name="T1" fmla="*/ 0 h 138"/>
                  <a:gd name="T2" fmla="*/ 136 w 274"/>
                  <a:gd name="T3" fmla="*/ 138 h 138"/>
                  <a:gd name="T4" fmla="*/ 274 w 274"/>
                  <a:gd name="T5" fmla="*/ 0 h 138"/>
                  <a:gd name="T6" fmla="*/ 0 w 274"/>
                  <a:gd name="T7" fmla="*/ 0 h 138"/>
                </a:gdLst>
                <a:ahLst/>
                <a:cxnLst>
                  <a:cxn ang="0">
                    <a:pos x="T0" y="T1"/>
                  </a:cxn>
                  <a:cxn ang="0">
                    <a:pos x="T2" y="T3"/>
                  </a:cxn>
                  <a:cxn ang="0">
                    <a:pos x="T4" y="T5"/>
                  </a:cxn>
                  <a:cxn ang="0">
                    <a:pos x="T6" y="T7"/>
                  </a:cxn>
                </a:cxnLst>
                <a:rect l="0" t="0" r="r" b="b"/>
                <a:pathLst>
                  <a:path w="274" h="138">
                    <a:moveTo>
                      <a:pt x="0" y="0"/>
                    </a:moveTo>
                    <a:lnTo>
                      <a:pt x="136" y="138"/>
                    </a:lnTo>
                    <a:lnTo>
                      <a:pt x="274" y="0"/>
                    </a:lnTo>
                    <a:lnTo>
                      <a:pt x="0" y="0"/>
                    </a:lnTo>
                    <a:close/>
                  </a:path>
                </a:pathLst>
              </a:custGeom>
              <a:solidFill>
                <a:srgbClr val="3A4371">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pic>
          <p:nvPicPr>
            <p:cNvPr id="31" name="Picture 30">
              <a:extLst>
                <a:ext uri="{FF2B5EF4-FFF2-40B4-BE49-F238E27FC236}">
                  <a16:creationId xmlns:a16="http://schemas.microsoft.com/office/drawing/2014/main" id="{129C2FD9-B522-DF74-4BF1-941A1C94FAF8}"/>
                </a:ext>
              </a:extLst>
            </p:cNvPr>
            <p:cNvPicPr>
              <a:picLocks noChangeAspect="1"/>
            </p:cNvPicPr>
            <p:nvPr/>
          </p:nvPicPr>
          <p:blipFill rotWithShape="1">
            <a:blip r:embed="rId4">
              <a:extLst>
                <a:ext uri="{28A0092B-C50C-407E-A947-70E740481C1C}">
                  <a14:useLocalDpi xmlns:a14="http://schemas.microsoft.com/office/drawing/2010/main" val="0"/>
                </a:ext>
              </a:extLst>
            </a:blip>
            <a:srcRect t="11065" b="11494"/>
            <a:stretch/>
          </p:blipFill>
          <p:spPr>
            <a:xfrm>
              <a:off x="1016932" y="1950551"/>
              <a:ext cx="2942119" cy="1518948"/>
            </a:xfrm>
            <a:prstGeom prst="rect">
              <a:avLst/>
            </a:prstGeom>
            <a:ln w="19050">
              <a:solidFill>
                <a:srgbClr val="3A4371"/>
              </a:solidFill>
            </a:ln>
          </p:spPr>
        </p:pic>
      </p:grpSp>
      <p:grpSp>
        <p:nvGrpSpPr>
          <p:cNvPr id="7" name="Group 6">
            <a:extLst>
              <a:ext uri="{FF2B5EF4-FFF2-40B4-BE49-F238E27FC236}">
                <a16:creationId xmlns:a16="http://schemas.microsoft.com/office/drawing/2014/main" id="{A43DB28A-7547-22BB-862F-1D794A01048F}"/>
              </a:ext>
            </a:extLst>
          </p:cNvPr>
          <p:cNvGrpSpPr/>
          <p:nvPr/>
        </p:nvGrpSpPr>
        <p:grpSpPr>
          <a:xfrm>
            <a:off x="8434167" y="1950551"/>
            <a:ext cx="2957849" cy="3273179"/>
            <a:chOff x="8434167" y="1950551"/>
            <a:chExt cx="2957849" cy="3273179"/>
          </a:xfrm>
        </p:grpSpPr>
        <p:sp>
          <p:nvSpPr>
            <p:cNvPr id="14" name="TextBox 13">
              <a:extLst>
                <a:ext uri="{FF2B5EF4-FFF2-40B4-BE49-F238E27FC236}">
                  <a16:creationId xmlns:a16="http://schemas.microsoft.com/office/drawing/2014/main" id="{E53A0385-5083-A0E8-6A86-17BC6DF1671B}"/>
                </a:ext>
              </a:extLst>
            </p:cNvPr>
            <p:cNvSpPr txBox="1"/>
            <p:nvPr/>
          </p:nvSpPr>
          <p:spPr>
            <a:xfrm>
              <a:off x="8545752" y="4189601"/>
              <a:ext cx="2734681" cy="103412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D68063"/>
                  </a:solidFill>
                  <a:effectLst/>
                  <a:uLnTx/>
                  <a:uFillTx/>
                  <a:latin typeface="Arial"/>
                  <a:ea typeface="+mn-ea"/>
                  <a:cs typeface="+mn-cs"/>
                </a:rPr>
                <a:t>A responsible pre-retiree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8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80" b="1" i="0" u="none" strike="noStrike" kern="1200" cap="none" spc="0" normalizeH="0" baseline="0" noProof="0" dirty="0">
                  <a:ln>
                    <a:noFill/>
                  </a:ln>
                  <a:solidFill>
                    <a:srgbClr val="000000"/>
                  </a:solidFill>
                  <a:effectLst/>
                  <a:uLnTx/>
                  <a:uFillTx/>
                  <a:latin typeface="Arial"/>
                  <a:ea typeface="+mn-ea"/>
                  <a:cs typeface="+mn-cs"/>
                </a:rPr>
                <a:t>I want to be empowered to make informed choices</a:t>
              </a:r>
              <a:r>
                <a:rPr kumimoji="0" lang="en-GB" sz="1280" b="0" i="0" u="none" strike="noStrike" kern="1200" cap="none" spc="0" normalizeH="0" baseline="0" noProof="0" dirty="0">
                  <a:ln>
                    <a:noFill/>
                  </a:ln>
                  <a:solidFill>
                    <a:srgbClr val="000000"/>
                  </a:solidFill>
                  <a:effectLst/>
                  <a:uLnTx/>
                  <a:uFillTx/>
                  <a:latin typeface="Arial"/>
                  <a:ea typeface="+mn-ea"/>
                  <a:cs typeface="+mn-cs"/>
                </a:rPr>
                <a:t> that pave the way for a confident and stable retirement.</a:t>
              </a:r>
            </a:p>
          </p:txBody>
        </p:sp>
        <p:grpSp>
          <p:nvGrpSpPr>
            <p:cNvPr id="26" name="Group 25">
              <a:extLst>
                <a:ext uri="{FF2B5EF4-FFF2-40B4-BE49-F238E27FC236}">
                  <a16:creationId xmlns:a16="http://schemas.microsoft.com/office/drawing/2014/main" id="{E6DA97F2-62B7-B017-84DC-F1A9F0A99165}"/>
                </a:ext>
              </a:extLst>
            </p:cNvPr>
            <p:cNvGrpSpPr/>
            <p:nvPr/>
          </p:nvGrpSpPr>
          <p:grpSpPr>
            <a:xfrm rot="13500000">
              <a:off x="9695603" y="3503557"/>
              <a:ext cx="434975" cy="434975"/>
              <a:chOff x="2230438" y="3413125"/>
              <a:chExt cx="434975" cy="434975"/>
            </a:xfrm>
            <a:solidFill>
              <a:srgbClr val="D68063"/>
            </a:solidFill>
          </p:grpSpPr>
          <p:sp>
            <p:nvSpPr>
              <p:cNvPr id="27" name="Freeform 5">
                <a:extLst>
                  <a:ext uri="{FF2B5EF4-FFF2-40B4-BE49-F238E27FC236}">
                    <a16:creationId xmlns:a16="http://schemas.microsoft.com/office/drawing/2014/main" id="{63B3DD02-EEB3-4741-6D53-6486405C12DD}"/>
                  </a:ext>
                </a:extLst>
              </p:cNvPr>
              <p:cNvSpPr>
                <a:spLocks/>
              </p:cNvSpPr>
              <p:nvPr/>
            </p:nvSpPr>
            <p:spPr bwMode="auto">
              <a:xfrm>
                <a:off x="2230438" y="3413125"/>
                <a:ext cx="215900" cy="434975"/>
              </a:xfrm>
              <a:custGeom>
                <a:avLst/>
                <a:gdLst>
                  <a:gd name="T0" fmla="*/ 0 w 136"/>
                  <a:gd name="T1" fmla="*/ 0 h 274"/>
                  <a:gd name="T2" fmla="*/ 0 w 136"/>
                  <a:gd name="T3" fmla="*/ 274 h 274"/>
                  <a:gd name="T4" fmla="*/ 136 w 136"/>
                  <a:gd name="T5" fmla="*/ 138 h 274"/>
                  <a:gd name="T6" fmla="*/ 0 w 136"/>
                  <a:gd name="T7" fmla="*/ 0 h 274"/>
                </a:gdLst>
                <a:ahLst/>
                <a:cxnLst>
                  <a:cxn ang="0">
                    <a:pos x="T0" y="T1"/>
                  </a:cxn>
                  <a:cxn ang="0">
                    <a:pos x="T2" y="T3"/>
                  </a:cxn>
                  <a:cxn ang="0">
                    <a:pos x="T4" y="T5"/>
                  </a:cxn>
                  <a:cxn ang="0">
                    <a:pos x="T6" y="T7"/>
                  </a:cxn>
                </a:cxnLst>
                <a:rect l="0" t="0" r="r" b="b"/>
                <a:pathLst>
                  <a:path w="136" h="274">
                    <a:moveTo>
                      <a:pt x="0" y="0"/>
                    </a:moveTo>
                    <a:lnTo>
                      <a:pt x="0" y="274"/>
                    </a:lnTo>
                    <a:lnTo>
                      <a:pt x="136" y="13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Freeform 6">
                <a:extLst>
                  <a:ext uri="{FF2B5EF4-FFF2-40B4-BE49-F238E27FC236}">
                    <a16:creationId xmlns:a16="http://schemas.microsoft.com/office/drawing/2014/main" id="{773EDA9E-A909-7BE3-F1A2-BD687CA3CA8E}"/>
                  </a:ext>
                </a:extLst>
              </p:cNvPr>
              <p:cNvSpPr>
                <a:spLocks/>
              </p:cNvSpPr>
              <p:nvPr/>
            </p:nvSpPr>
            <p:spPr bwMode="auto">
              <a:xfrm>
                <a:off x="2230438" y="3413125"/>
                <a:ext cx="434975" cy="219075"/>
              </a:xfrm>
              <a:custGeom>
                <a:avLst/>
                <a:gdLst>
                  <a:gd name="T0" fmla="*/ 0 w 274"/>
                  <a:gd name="T1" fmla="*/ 0 h 138"/>
                  <a:gd name="T2" fmla="*/ 136 w 274"/>
                  <a:gd name="T3" fmla="*/ 138 h 138"/>
                  <a:gd name="T4" fmla="*/ 274 w 274"/>
                  <a:gd name="T5" fmla="*/ 0 h 138"/>
                  <a:gd name="T6" fmla="*/ 0 w 274"/>
                  <a:gd name="T7" fmla="*/ 0 h 138"/>
                </a:gdLst>
                <a:ahLst/>
                <a:cxnLst>
                  <a:cxn ang="0">
                    <a:pos x="T0" y="T1"/>
                  </a:cxn>
                  <a:cxn ang="0">
                    <a:pos x="T2" y="T3"/>
                  </a:cxn>
                  <a:cxn ang="0">
                    <a:pos x="T4" y="T5"/>
                  </a:cxn>
                  <a:cxn ang="0">
                    <a:pos x="T6" y="T7"/>
                  </a:cxn>
                </a:cxnLst>
                <a:rect l="0" t="0" r="r" b="b"/>
                <a:pathLst>
                  <a:path w="274" h="138">
                    <a:moveTo>
                      <a:pt x="0" y="0"/>
                    </a:moveTo>
                    <a:lnTo>
                      <a:pt x="136" y="138"/>
                    </a:lnTo>
                    <a:lnTo>
                      <a:pt x="274" y="0"/>
                    </a:lnTo>
                    <a:lnTo>
                      <a:pt x="0" y="0"/>
                    </a:lnTo>
                    <a:close/>
                  </a:path>
                </a:pathLst>
              </a:custGeom>
              <a:solidFill>
                <a:srgbClr val="D68063">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pic>
          <p:nvPicPr>
            <p:cNvPr id="34" name="Picture 33" descr="A person in an orange shirt working on a computer&#10;&#10;Description automatically generated">
              <a:extLst>
                <a:ext uri="{FF2B5EF4-FFF2-40B4-BE49-F238E27FC236}">
                  <a16:creationId xmlns:a16="http://schemas.microsoft.com/office/drawing/2014/main" id="{03E746F0-10EA-862F-6D25-4C6007FEF54C}"/>
                </a:ext>
              </a:extLst>
            </p:cNvPr>
            <p:cNvPicPr>
              <a:picLocks noChangeAspect="1"/>
            </p:cNvPicPr>
            <p:nvPr/>
          </p:nvPicPr>
          <p:blipFill rotWithShape="1">
            <a:blip r:embed="rId5">
              <a:extLst>
                <a:ext uri="{28A0092B-C50C-407E-A947-70E740481C1C}">
                  <a14:useLocalDpi xmlns:a14="http://schemas.microsoft.com/office/drawing/2010/main" val="0"/>
                </a:ext>
              </a:extLst>
            </a:blip>
            <a:srcRect l="813" t="471" r="14341" b="12941"/>
            <a:stretch/>
          </p:blipFill>
          <p:spPr>
            <a:xfrm>
              <a:off x="8434167" y="1950551"/>
              <a:ext cx="2957849" cy="1515453"/>
            </a:xfrm>
            <a:prstGeom prst="rect">
              <a:avLst/>
            </a:prstGeom>
            <a:ln w="19050">
              <a:solidFill>
                <a:srgbClr val="D68063"/>
              </a:solidFill>
            </a:ln>
          </p:spPr>
        </p:pic>
      </p:grpSp>
      <p:grpSp>
        <p:nvGrpSpPr>
          <p:cNvPr id="5" name="Group 4">
            <a:extLst>
              <a:ext uri="{FF2B5EF4-FFF2-40B4-BE49-F238E27FC236}">
                <a16:creationId xmlns:a16="http://schemas.microsoft.com/office/drawing/2014/main" id="{2FAD4939-2147-0B77-A8A3-8A186E52C0BE}"/>
              </a:ext>
            </a:extLst>
          </p:cNvPr>
          <p:cNvGrpSpPr/>
          <p:nvPr/>
        </p:nvGrpSpPr>
        <p:grpSpPr>
          <a:xfrm>
            <a:off x="4713690" y="1950551"/>
            <a:ext cx="2925646" cy="3273179"/>
            <a:chOff x="4713690" y="1950551"/>
            <a:chExt cx="2925646" cy="3273179"/>
          </a:xfrm>
        </p:grpSpPr>
        <p:sp>
          <p:nvSpPr>
            <p:cNvPr id="13" name="TextBox 12">
              <a:extLst>
                <a:ext uri="{FF2B5EF4-FFF2-40B4-BE49-F238E27FC236}">
                  <a16:creationId xmlns:a16="http://schemas.microsoft.com/office/drawing/2014/main" id="{99A033B2-5ABF-ABC8-5712-004C7DD0DA81}"/>
                </a:ext>
              </a:extLst>
            </p:cNvPr>
            <p:cNvSpPr txBox="1"/>
            <p:nvPr/>
          </p:nvSpPr>
          <p:spPr>
            <a:xfrm>
              <a:off x="4885856" y="4189601"/>
              <a:ext cx="2589305" cy="103412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B4BA"/>
                  </a:solidFill>
                  <a:effectLst/>
                  <a:uLnTx/>
                  <a:uFillTx/>
                  <a:latin typeface="Arial"/>
                  <a:ea typeface="+mn-ea"/>
                  <a:cs typeface="+mn-cs"/>
                </a:rPr>
                <a:t>A mid-career professional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8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80" b="1" i="0" u="none" strike="noStrike" kern="1200" cap="none" spc="0" normalizeH="0" baseline="0" noProof="0" dirty="0">
                  <a:ln>
                    <a:noFill/>
                  </a:ln>
                  <a:solidFill>
                    <a:srgbClr val="000000"/>
                  </a:solidFill>
                  <a:effectLst/>
                  <a:uLnTx/>
                  <a:uFillTx/>
                  <a:latin typeface="Arial"/>
                  <a:ea typeface="+mn-ea"/>
                  <a:cs typeface="+mn-cs"/>
                </a:rPr>
                <a:t>I aim to make the most of </a:t>
              </a:r>
              <a:br>
                <a:rPr kumimoji="0" lang="en-GB" sz="1280" b="1" i="0" u="none" strike="noStrike" kern="1200" cap="none" spc="0" normalizeH="0" baseline="0" noProof="0" dirty="0">
                  <a:ln>
                    <a:noFill/>
                  </a:ln>
                  <a:solidFill>
                    <a:srgbClr val="000000"/>
                  </a:solidFill>
                  <a:effectLst/>
                  <a:uLnTx/>
                  <a:uFillTx/>
                  <a:latin typeface="Arial"/>
                  <a:ea typeface="+mn-ea"/>
                  <a:cs typeface="+mn-cs"/>
                </a:rPr>
              </a:br>
              <a:r>
                <a:rPr kumimoji="0" lang="en-GB" sz="1280" b="1" i="0" u="none" strike="noStrike" kern="1200" cap="none" spc="0" normalizeH="0" baseline="0" noProof="0" dirty="0">
                  <a:ln>
                    <a:noFill/>
                  </a:ln>
                  <a:solidFill>
                    <a:srgbClr val="000000"/>
                  </a:solidFill>
                  <a:effectLst/>
                  <a:uLnTx/>
                  <a:uFillTx/>
                  <a:latin typeface="Arial"/>
                  <a:ea typeface="+mn-ea"/>
                  <a:cs typeface="+mn-cs"/>
                </a:rPr>
                <a:t>my remaining years </a:t>
              </a:r>
              <a:r>
                <a:rPr kumimoji="0" lang="en-GB" sz="1280" b="0" i="0" u="none" strike="noStrike" kern="1200" cap="none" spc="0" normalizeH="0" baseline="0" noProof="0" dirty="0">
                  <a:ln>
                    <a:noFill/>
                  </a:ln>
                  <a:solidFill>
                    <a:srgbClr val="000000"/>
                  </a:solidFill>
                  <a:effectLst/>
                  <a:uLnTx/>
                  <a:uFillTx/>
                  <a:latin typeface="Arial"/>
                  <a:ea typeface="+mn-ea"/>
                  <a:cs typeface="+mn-cs"/>
                </a:rPr>
                <a:t>in work before retirement</a:t>
              </a:r>
            </a:p>
          </p:txBody>
        </p:sp>
        <p:grpSp>
          <p:nvGrpSpPr>
            <p:cNvPr id="23" name="Group 22">
              <a:extLst>
                <a:ext uri="{FF2B5EF4-FFF2-40B4-BE49-F238E27FC236}">
                  <a16:creationId xmlns:a16="http://schemas.microsoft.com/office/drawing/2014/main" id="{07F4F300-319C-83B0-53A9-C7A7872F1E0C}"/>
                </a:ext>
              </a:extLst>
            </p:cNvPr>
            <p:cNvGrpSpPr/>
            <p:nvPr/>
          </p:nvGrpSpPr>
          <p:grpSpPr>
            <a:xfrm rot="13500000">
              <a:off x="5995753" y="3503557"/>
              <a:ext cx="434975" cy="434975"/>
              <a:chOff x="2230438" y="3413125"/>
              <a:chExt cx="434975" cy="434975"/>
            </a:xfrm>
            <a:solidFill>
              <a:srgbClr val="6DB4BA"/>
            </a:solidFill>
          </p:grpSpPr>
          <p:sp>
            <p:nvSpPr>
              <p:cNvPr id="24" name="Freeform 5">
                <a:extLst>
                  <a:ext uri="{FF2B5EF4-FFF2-40B4-BE49-F238E27FC236}">
                    <a16:creationId xmlns:a16="http://schemas.microsoft.com/office/drawing/2014/main" id="{AE544144-BA3E-5D49-E705-A7726D70CA62}"/>
                  </a:ext>
                </a:extLst>
              </p:cNvPr>
              <p:cNvSpPr>
                <a:spLocks/>
              </p:cNvSpPr>
              <p:nvPr/>
            </p:nvSpPr>
            <p:spPr bwMode="auto">
              <a:xfrm>
                <a:off x="2230438" y="3413125"/>
                <a:ext cx="215900" cy="434975"/>
              </a:xfrm>
              <a:custGeom>
                <a:avLst/>
                <a:gdLst>
                  <a:gd name="T0" fmla="*/ 0 w 136"/>
                  <a:gd name="T1" fmla="*/ 0 h 274"/>
                  <a:gd name="T2" fmla="*/ 0 w 136"/>
                  <a:gd name="T3" fmla="*/ 274 h 274"/>
                  <a:gd name="T4" fmla="*/ 136 w 136"/>
                  <a:gd name="T5" fmla="*/ 138 h 274"/>
                  <a:gd name="T6" fmla="*/ 0 w 136"/>
                  <a:gd name="T7" fmla="*/ 0 h 274"/>
                </a:gdLst>
                <a:ahLst/>
                <a:cxnLst>
                  <a:cxn ang="0">
                    <a:pos x="T0" y="T1"/>
                  </a:cxn>
                  <a:cxn ang="0">
                    <a:pos x="T2" y="T3"/>
                  </a:cxn>
                  <a:cxn ang="0">
                    <a:pos x="T4" y="T5"/>
                  </a:cxn>
                  <a:cxn ang="0">
                    <a:pos x="T6" y="T7"/>
                  </a:cxn>
                </a:cxnLst>
                <a:rect l="0" t="0" r="r" b="b"/>
                <a:pathLst>
                  <a:path w="136" h="274">
                    <a:moveTo>
                      <a:pt x="0" y="0"/>
                    </a:moveTo>
                    <a:lnTo>
                      <a:pt x="0" y="274"/>
                    </a:lnTo>
                    <a:lnTo>
                      <a:pt x="136" y="13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Freeform 6">
                <a:extLst>
                  <a:ext uri="{FF2B5EF4-FFF2-40B4-BE49-F238E27FC236}">
                    <a16:creationId xmlns:a16="http://schemas.microsoft.com/office/drawing/2014/main" id="{537C9EC4-BB51-CCA6-990D-40E0E4D781E1}"/>
                  </a:ext>
                </a:extLst>
              </p:cNvPr>
              <p:cNvSpPr>
                <a:spLocks/>
              </p:cNvSpPr>
              <p:nvPr/>
            </p:nvSpPr>
            <p:spPr bwMode="auto">
              <a:xfrm>
                <a:off x="2230438" y="3413125"/>
                <a:ext cx="434975" cy="219075"/>
              </a:xfrm>
              <a:custGeom>
                <a:avLst/>
                <a:gdLst>
                  <a:gd name="T0" fmla="*/ 0 w 274"/>
                  <a:gd name="T1" fmla="*/ 0 h 138"/>
                  <a:gd name="T2" fmla="*/ 136 w 274"/>
                  <a:gd name="T3" fmla="*/ 138 h 138"/>
                  <a:gd name="T4" fmla="*/ 274 w 274"/>
                  <a:gd name="T5" fmla="*/ 0 h 138"/>
                  <a:gd name="T6" fmla="*/ 0 w 274"/>
                  <a:gd name="T7" fmla="*/ 0 h 138"/>
                </a:gdLst>
                <a:ahLst/>
                <a:cxnLst>
                  <a:cxn ang="0">
                    <a:pos x="T0" y="T1"/>
                  </a:cxn>
                  <a:cxn ang="0">
                    <a:pos x="T2" y="T3"/>
                  </a:cxn>
                  <a:cxn ang="0">
                    <a:pos x="T4" y="T5"/>
                  </a:cxn>
                  <a:cxn ang="0">
                    <a:pos x="T6" y="T7"/>
                  </a:cxn>
                </a:cxnLst>
                <a:rect l="0" t="0" r="r" b="b"/>
                <a:pathLst>
                  <a:path w="274" h="138">
                    <a:moveTo>
                      <a:pt x="0" y="0"/>
                    </a:moveTo>
                    <a:lnTo>
                      <a:pt x="136" y="138"/>
                    </a:lnTo>
                    <a:lnTo>
                      <a:pt x="274" y="0"/>
                    </a:lnTo>
                    <a:lnTo>
                      <a:pt x="0" y="0"/>
                    </a:lnTo>
                    <a:close/>
                  </a:path>
                </a:pathLst>
              </a:custGeom>
              <a:solidFill>
                <a:srgbClr val="6DB4BA">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pic>
          <p:nvPicPr>
            <p:cNvPr id="37" name="Picture 36" descr="A group of people having a discussion&#10;&#10;Description automatically generated">
              <a:extLst>
                <a:ext uri="{FF2B5EF4-FFF2-40B4-BE49-F238E27FC236}">
                  <a16:creationId xmlns:a16="http://schemas.microsoft.com/office/drawing/2014/main" id="{367B0862-490C-6698-8143-9000E21F0AA4}"/>
                </a:ext>
              </a:extLst>
            </p:cNvPr>
            <p:cNvPicPr>
              <a:picLocks noChangeAspect="1"/>
            </p:cNvPicPr>
            <p:nvPr/>
          </p:nvPicPr>
          <p:blipFill rotWithShape="1">
            <a:blip r:embed="rId6">
              <a:extLst>
                <a:ext uri="{28A0092B-C50C-407E-A947-70E740481C1C}">
                  <a14:useLocalDpi xmlns:a14="http://schemas.microsoft.com/office/drawing/2010/main" val="0"/>
                </a:ext>
              </a:extLst>
            </a:blip>
            <a:srcRect l="32820" t="35556" r="4377" b="15264"/>
            <a:stretch/>
          </p:blipFill>
          <p:spPr>
            <a:xfrm>
              <a:off x="4713690" y="1950551"/>
              <a:ext cx="2925646" cy="1527350"/>
            </a:xfrm>
            <a:prstGeom prst="rect">
              <a:avLst/>
            </a:prstGeom>
            <a:ln w="19050">
              <a:solidFill>
                <a:srgbClr val="6DB4BA"/>
              </a:solidFill>
            </a:ln>
          </p:spPr>
        </p:pic>
      </p:grpSp>
    </p:spTree>
    <p:extLst>
      <p:ext uri="{BB962C8B-B14F-4D97-AF65-F5344CB8AC3E}">
        <p14:creationId xmlns:p14="http://schemas.microsoft.com/office/powerpoint/2010/main" val="129456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6" presetClass="entr" presetSubtype="42"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Horizontal)">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left)">
                                      <p:cBhvr>
                                        <p:cTn id="2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build="p"/>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3F01E-0708-CD92-E40B-BD674173AD5F}"/>
            </a:ext>
          </a:extLst>
        </p:cNvPr>
        <p:cNvGrpSpPr/>
        <p:nvPr/>
      </p:nvGrpSpPr>
      <p:grpSpPr>
        <a:xfrm>
          <a:off x="0" y="0"/>
          <a:ext cx="0" cy="0"/>
          <a:chOff x="0" y="0"/>
          <a:chExt cx="0" cy="0"/>
        </a:xfrm>
      </p:grpSpPr>
      <p:pic>
        <p:nvPicPr>
          <p:cNvPr id="31" name="Picture 30" descr="A person and person in a kitchen&#10;&#10;Description automatically generated">
            <a:extLst>
              <a:ext uri="{FF2B5EF4-FFF2-40B4-BE49-F238E27FC236}">
                <a16:creationId xmlns:a16="http://schemas.microsoft.com/office/drawing/2014/main" id="{5840CBF0-DBAF-41A1-07D6-C567D2A7BC93}"/>
              </a:ext>
            </a:extLst>
          </p:cNvPr>
          <p:cNvPicPr>
            <a:picLocks noChangeAspect="1"/>
          </p:cNvPicPr>
          <p:nvPr/>
        </p:nvPicPr>
        <p:blipFill rotWithShape="1">
          <a:blip r:embed="rId3">
            <a:extLst>
              <a:ext uri="{28A0092B-C50C-407E-A947-70E740481C1C}">
                <a14:useLocalDpi xmlns:a14="http://schemas.microsoft.com/office/drawing/2010/main" val="0"/>
              </a:ext>
            </a:extLst>
          </a:blip>
          <a:srcRect l="39205" t="11716" r="12055" b="946"/>
          <a:stretch/>
        </p:blipFill>
        <p:spPr>
          <a:xfrm flipH="1">
            <a:off x="6438492" y="-7108"/>
            <a:ext cx="5754343" cy="6874141"/>
          </a:xfrm>
          <a:prstGeom prst="rect">
            <a:avLst/>
          </a:prstGeom>
        </p:spPr>
      </p:pic>
      <p:sp>
        <p:nvSpPr>
          <p:cNvPr id="33" name="Freeform 5">
            <a:extLst>
              <a:ext uri="{FF2B5EF4-FFF2-40B4-BE49-F238E27FC236}">
                <a16:creationId xmlns:a16="http://schemas.microsoft.com/office/drawing/2014/main" id="{F9F8C578-5F2B-DDC1-1888-B299FFA7F086}"/>
              </a:ext>
            </a:extLst>
          </p:cNvPr>
          <p:cNvSpPr>
            <a:spLocks/>
          </p:cNvSpPr>
          <p:nvPr/>
        </p:nvSpPr>
        <p:spPr bwMode="auto">
          <a:xfrm rot="5400000">
            <a:off x="9061450" y="3736975"/>
            <a:ext cx="3130550" cy="3130550"/>
          </a:xfrm>
          <a:custGeom>
            <a:avLst/>
            <a:gdLst>
              <a:gd name="T0" fmla="*/ 1972 w 1972"/>
              <a:gd name="T1" fmla="*/ 0 h 1972"/>
              <a:gd name="T2" fmla="*/ 0 w 1972"/>
              <a:gd name="T3" fmla="*/ 0 h 1972"/>
              <a:gd name="T4" fmla="*/ 1972 w 1972"/>
              <a:gd name="T5" fmla="*/ 1972 h 1972"/>
              <a:gd name="T6" fmla="*/ 1972 w 1972"/>
              <a:gd name="T7" fmla="*/ 1972 h 1972"/>
              <a:gd name="T8" fmla="*/ 1972 w 1972"/>
              <a:gd name="T9" fmla="*/ 0 h 1972"/>
            </a:gdLst>
            <a:ahLst/>
            <a:cxnLst>
              <a:cxn ang="0">
                <a:pos x="T0" y="T1"/>
              </a:cxn>
              <a:cxn ang="0">
                <a:pos x="T2" y="T3"/>
              </a:cxn>
              <a:cxn ang="0">
                <a:pos x="T4" y="T5"/>
              </a:cxn>
              <a:cxn ang="0">
                <a:pos x="T6" y="T7"/>
              </a:cxn>
              <a:cxn ang="0">
                <a:pos x="T8" y="T9"/>
              </a:cxn>
            </a:cxnLst>
            <a:rect l="0" t="0" r="r" b="b"/>
            <a:pathLst>
              <a:path w="1972" h="1972">
                <a:moveTo>
                  <a:pt x="1972" y="0"/>
                </a:moveTo>
                <a:lnTo>
                  <a:pt x="0" y="0"/>
                </a:lnTo>
                <a:lnTo>
                  <a:pt x="1972" y="1972"/>
                </a:lnTo>
                <a:lnTo>
                  <a:pt x="1972" y="1972"/>
                </a:lnTo>
                <a:lnTo>
                  <a:pt x="1972"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AA9097EB-8924-7D2C-EF9B-74D9E2786529}"/>
              </a:ext>
            </a:extLst>
          </p:cNvPr>
          <p:cNvSpPr>
            <a:spLocks noGrp="1"/>
          </p:cNvSpPr>
          <p:nvPr>
            <p:ph type="title"/>
          </p:nvPr>
        </p:nvSpPr>
        <p:spPr>
          <a:xfrm>
            <a:off x="947740" y="-282563"/>
            <a:ext cx="5298712" cy="915035"/>
          </a:xfrm>
        </p:spPr>
        <p:txBody>
          <a:bodyPr/>
          <a:lstStyle/>
          <a:p>
            <a:r>
              <a:rPr lang="en-GB" dirty="0"/>
              <a:t>Life expectancy is increasing</a:t>
            </a:r>
          </a:p>
        </p:txBody>
      </p:sp>
      <p:grpSp>
        <p:nvGrpSpPr>
          <p:cNvPr id="8" name="Group 7">
            <a:extLst>
              <a:ext uri="{FF2B5EF4-FFF2-40B4-BE49-F238E27FC236}">
                <a16:creationId xmlns:a16="http://schemas.microsoft.com/office/drawing/2014/main" id="{A205C493-BDE8-2962-D0D1-C041E5C939BC}"/>
              </a:ext>
            </a:extLst>
          </p:cNvPr>
          <p:cNvGrpSpPr/>
          <p:nvPr/>
        </p:nvGrpSpPr>
        <p:grpSpPr>
          <a:xfrm>
            <a:off x="3986660" y="2291325"/>
            <a:ext cx="693670" cy="4119183"/>
            <a:chOff x="3986660" y="2291325"/>
            <a:chExt cx="693670" cy="4119183"/>
          </a:xfrm>
        </p:grpSpPr>
        <p:sp>
          <p:nvSpPr>
            <p:cNvPr id="160" name="TextBox 159">
              <a:extLst>
                <a:ext uri="{FF2B5EF4-FFF2-40B4-BE49-F238E27FC236}">
                  <a16:creationId xmlns:a16="http://schemas.microsoft.com/office/drawing/2014/main" id="{9E8B3B8E-8305-30AC-87B3-A2B2B9D8734A}"/>
                </a:ext>
              </a:extLst>
            </p:cNvPr>
            <p:cNvSpPr txBox="1"/>
            <p:nvPr/>
          </p:nvSpPr>
          <p:spPr>
            <a:xfrm>
              <a:off x="3986660" y="2291325"/>
              <a:ext cx="593432" cy="343171"/>
            </a:xfrm>
            <a:prstGeom prst="rect">
              <a:avLst/>
            </a:prstGeom>
            <a:noFill/>
          </p:spPr>
          <p:txBody>
            <a:bodyPr wrap="non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0" b="1" i="0" u="none" strike="noStrike" kern="1200" cap="none" spc="0" normalizeH="0" baseline="0" noProof="0" dirty="0">
                  <a:ln>
                    <a:noFill/>
                  </a:ln>
                  <a:solidFill>
                    <a:prstClr val="white">
                      <a:lumMod val="65000"/>
                    </a:prstClr>
                  </a:solidFill>
                  <a:effectLst/>
                  <a:uLnTx/>
                  <a:uFillTx/>
                  <a:latin typeface="Arial"/>
                  <a:ea typeface="+mn-ea"/>
                  <a:cs typeface="+mn-cs"/>
                </a:rPr>
                <a:t>87.2</a:t>
              </a:r>
            </a:p>
          </p:txBody>
        </p:sp>
        <p:sp>
          <p:nvSpPr>
            <p:cNvPr id="214" name="Rectangle 213">
              <a:extLst>
                <a:ext uri="{FF2B5EF4-FFF2-40B4-BE49-F238E27FC236}">
                  <a16:creationId xmlns:a16="http://schemas.microsoft.com/office/drawing/2014/main" id="{60CC713D-18E2-6EB8-FCED-FA672E52FAAC}"/>
                </a:ext>
              </a:extLst>
            </p:cNvPr>
            <p:cNvSpPr/>
            <p:nvPr/>
          </p:nvSpPr>
          <p:spPr>
            <a:xfrm rot="16200000">
              <a:off x="2437420" y="4167598"/>
              <a:ext cx="3795799" cy="690021"/>
            </a:xfrm>
            <a:prstGeom prst="rect">
              <a:avLst/>
            </a:prstGeom>
            <a:solidFill>
              <a:srgbClr val="81294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2022</a:t>
              </a:r>
            </a:p>
          </p:txBody>
        </p:sp>
      </p:grpSp>
      <p:grpSp>
        <p:nvGrpSpPr>
          <p:cNvPr id="10" name="Group 9">
            <a:extLst>
              <a:ext uri="{FF2B5EF4-FFF2-40B4-BE49-F238E27FC236}">
                <a16:creationId xmlns:a16="http://schemas.microsoft.com/office/drawing/2014/main" id="{5FF00208-DCE7-1A5E-7727-E15627D2A9D0}"/>
              </a:ext>
            </a:extLst>
          </p:cNvPr>
          <p:cNvGrpSpPr/>
          <p:nvPr/>
        </p:nvGrpSpPr>
        <p:grpSpPr>
          <a:xfrm>
            <a:off x="5126568" y="2094075"/>
            <a:ext cx="690023" cy="4316432"/>
            <a:chOff x="5126568" y="2094075"/>
            <a:chExt cx="690023" cy="4316432"/>
          </a:xfrm>
        </p:grpSpPr>
        <p:sp>
          <p:nvSpPr>
            <p:cNvPr id="161" name="TextBox 160">
              <a:extLst>
                <a:ext uri="{FF2B5EF4-FFF2-40B4-BE49-F238E27FC236}">
                  <a16:creationId xmlns:a16="http://schemas.microsoft.com/office/drawing/2014/main" id="{37202416-EBB7-E331-D62E-A6056A959732}"/>
                </a:ext>
              </a:extLst>
            </p:cNvPr>
            <p:cNvSpPr txBox="1"/>
            <p:nvPr/>
          </p:nvSpPr>
          <p:spPr>
            <a:xfrm>
              <a:off x="5174863" y="2094075"/>
              <a:ext cx="593432" cy="343171"/>
            </a:xfrm>
            <a:prstGeom prst="rect">
              <a:avLst/>
            </a:prstGeom>
            <a:noFill/>
          </p:spPr>
          <p:txBody>
            <a:bodyPr wrap="non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0" b="1" i="0" u="none" strike="noStrike" kern="1200" cap="none" spc="0" normalizeH="0" baseline="0" noProof="0" dirty="0">
                  <a:ln>
                    <a:noFill/>
                  </a:ln>
                  <a:solidFill>
                    <a:srgbClr val="000000"/>
                  </a:solidFill>
                  <a:effectLst/>
                  <a:uLnTx/>
                  <a:uFillTx/>
                  <a:latin typeface="Arial"/>
                  <a:ea typeface="+mn-ea"/>
                  <a:cs typeface="+mn-cs"/>
                </a:rPr>
                <a:t>89.3</a:t>
              </a:r>
            </a:p>
          </p:txBody>
        </p:sp>
        <p:sp>
          <p:nvSpPr>
            <p:cNvPr id="215" name="Rectangle 214">
              <a:extLst>
                <a:ext uri="{FF2B5EF4-FFF2-40B4-BE49-F238E27FC236}">
                  <a16:creationId xmlns:a16="http://schemas.microsoft.com/office/drawing/2014/main" id="{8FF7C6CE-A4D4-3C0B-B1B4-0BEFF7744E45}"/>
                </a:ext>
              </a:extLst>
            </p:cNvPr>
            <p:cNvSpPr/>
            <p:nvPr/>
          </p:nvSpPr>
          <p:spPr>
            <a:xfrm rot="16200000">
              <a:off x="3497781" y="4091697"/>
              <a:ext cx="3947597" cy="690023"/>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2047</a:t>
              </a:r>
            </a:p>
          </p:txBody>
        </p:sp>
      </p:grpSp>
      <p:grpSp>
        <p:nvGrpSpPr>
          <p:cNvPr id="6" name="Group 5">
            <a:extLst>
              <a:ext uri="{FF2B5EF4-FFF2-40B4-BE49-F238E27FC236}">
                <a16:creationId xmlns:a16="http://schemas.microsoft.com/office/drawing/2014/main" id="{FED0A6C9-2E97-0A04-AB71-8D142EA77B0F}"/>
              </a:ext>
            </a:extLst>
          </p:cNvPr>
          <p:cNvGrpSpPr/>
          <p:nvPr/>
        </p:nvGrpSpPr>
        <p:grpSpPr>
          <a:xfrm>
            <a:off x="1288192" y="2514978"/>
            <a:ext cx="693670" cy="3899081"/>
            <a:chOff x="1288192" y="2514978"/>
            <a:chExt cx="693670" cy="3899081"/>
          </a:xfrm>
        </p:grpSpPr>
        <p:sp>
          <p:nvSpPr>
            <p:cNvPr id="216" name="TextBox 215">
              <a:extLst>
                <a:ext uri="{FF2B5EF4-FFF2-40B4-BE49-F238E27FC236}">
                  <a16:creationId xmlns:a16="http://schemas.microsoft.com/office/drawing/2014/main" id="{F25F3A26-968E-113E-A424-7D6784BC7DE2}"/>
                </a:ext>
              </a:extLst>
            </p:cNvPr>
            <p:cNvSpPr txBox="1"/>
            <p:nvPr/>
          </p:nvSpPr>
          <p:spPr>
            <a:xfrm>
              <a:off x="1288192" y="2514978"/>
              <a:ext cx="593432" cy="343171"/>
            </a:xfrm>
            <a:prstGeom prst="rect">
              <a:avLst/>
            </a:prstGeom>
            <a:noFill/>
          </p:spPr>
          <p:txBody>
            <a:bodyPr wrap="non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0" b="1" i="0" u="none" strike="noStrike" kern="1200" cap="none" spc="0" normalizeH="0" baseline="0" noProof="0" dirty="0">
                  <a:ln>
                    <a:noFill/>
                  </a:ln>
                  <a:solidFill>
                    <a:prstClr val="white">
                      <a:lumMod val="65000"/>
                    </a:prstClr>
                  </a:solidFill>
                  <a:effectLst/>
                  <a:uLnTx/>
                  <a:uFillTx/>
                  <a:latin typeface="Arial"/>
                  <a:ea typeface="+mn-ea"/>
                  <a:cs typeface="+mn-cs"/>
                </a:rPr>
                <a:t>84.9</a:t>
              </a:r>
            </a:p>
          </p:txBody>
        </p:sp>
        <p:sp>
          <p:nvSpPr>
            <p:cNvPr id="218" name="Rectangle 217">
              <a:extLst>
                <a:ext uri="{FF2B5EF4-FFF2-40B4-BE49-F238E27FC236}">
                  <a16:creationId xmlns:a16="http://schemas.microsoft.com/office/drawing/2014/main" id="{B74E190E-D24E-D94A-95F4-0349C8E54304}"/>
                </a:ext>
              </a:extLst>
            </p:cNvPr>
            <p:cNvSpPr/>
            <p:nvPr/>
          </p:nvSpPr>
          <p:spPr>
            <a:xfrm rot="16200000">
              <a:off x="-141103" y="4291094"/>
              <a:ext cx="3555909" cy="690021"/>
            </a:xfrm>
            <a:prstGeom prst="rect">
              <a:avLst/>
            </a:prstGeom>
            <a:solidFill>
              <a:srgbClr val="D68063">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2022</a:t>
              </a:r>
            </a:p>
          </p:txBody>
        </p:sp>
      </p:grpSp>
      <p:grpSp>
        <p:nvGrpSpPr>
          <p:cNvPr id="7" name="Group 6">
            <a:extLst>
              <a:ext uri="{FF2B5EF4-FFF2-40B4-BE49-F238E27FC236}">
                <a16:creationId xmlns:a16="http://schemas.microsoft.com/office/drawing/2014/main" id="{16F86679-E661-ED11-2515-4675F9CA3805}"/>
              </a:ext>
            </a:extLst>
          </p:cNvPr>
          <p:cNvGrpSpPr/>
          <p:nvPr/>
        </p:nvGrpSpPr>
        <p:grpSpPr>
          <a:xfrm>
            <a:off x="2326751" y="2316138"/>
            <a:ext cx="690023" cy="4097923"/>
            <a:chOff x="2326751" y="2316138"/>
            <a:chExt cx="690023" cy="4097923"/>
          </a:xfrm>
        </p:grpSpPr>
        <p:sp>
          <p:nvSpPr>
            <p:cNvPr id="217" name="TextBox 216">
              <a:extLst>
                <a:ext uri="{FF2B5EF4-FFF2-40B4-BE49-F238E27FC236}">
                  <a16:creationId xmlns:a16="http://schemas.microsoft.com/office/drawing/2014/main" id="{734AF979-DC21-52DB-01D2-C71A3E1E8264}"/>
                </a:ext>
              </a:extLst>
            </p:cNvPr>
            <p:cNvSpPr txBox="1"/>
            <p:nvPr/>
          </p:nvSpPr>
          <p:spPr>
            <a:xfrm>
              <a:off x="2375046" y="2316138"/>
              <a:ext cx="593432" cy="343171"/>
            </a:xfrm>
            <a:prstGeom prst="rect">
              <a:avLst/>
            </a:prstGeom>
            <a:noFill/>
          </p:spPr>
          <p:txBody>
            <a:bodyPr wrap="non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0" b="1" i="0" u="none" strike="noStrike" kern="1200" cap="none" spc="0" normalizeH="0" baseline="0" noProof="0" dirty="0">
                  <a:ln>
                    <a:noFill/>
                  </a:ln>
                  <a:solidFill>
                    <a:srgbClr val="000000"/>
                  </a:solidFill>
                  <a:effectLst/>
                  <a:uLnTx/>
                  <a:uFillTx/>
                  <a:latin typeface="Arial"/>
                  <a:ea typeface="+mn-ea"/>
                  <a:cs typeface="+mn-cs"/>
                </a:rPr>
                <a:t>87.1</a:t>
              </a:r>
            </a:p>
          </p:txBody>
        </p:sp>
        <p:sp>
          <p:nvSpPr>
            <p:cNvPr id="219" name="Rectangle 218">
              <a:extLst>
                <a:ext uri="{FF2B5EF4-FFF2-40B4-BE49-F238E27FC236}">
                  <a16:creationId xmlns:a16="http://schemas.microsoft.com/office/drawing/2014/main" id="{345F983A-076C-B717-34D4-9B54EDAC306B}"/>
                </a:ext>
              </a:extLst>
            </p:cNvPr>
            <p:cNvSpPr>
              <a:spLocks/>
            </p:cNvSpPr>
            <p:nvPr/>
          </p:nvSpPr>
          <p:spPr>
            <a:xfrm rot="16200000">
              <a:off x="785807" y="4183093"/>
              <a:ext cx="3771912" cy="690023"/>
            </a:xfrm>
            <a:prstGeom prst="rect">
              <a:avLst/>
            </a:prstGeom>
            <a:solidFill>
              <a:srgbClr val="D68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2047</a:t>
              </a:r>
            </a:p>
          </p:txBody>
        </p:sp>
      </p:grpSp>
      <p:cxnSp>
        <p:nvCxnSpPr>
          <p:cNvPr id="222" name="Straight Connector 221">
            <a:extLst>
              <a:ext uri="{FF2B5EF4-FFF2-40B4-BE49-F238E27FC236}">
                <a16:creationId xmlns:a16="http://schemas.microsoft.com/office/drawing/2014/main" id="{645A9E9A-54B2-D621-5474-D47272A05096}"/>
              </a:ext>
            </a:extLst>
          </p:cNvPr>
          <p:cNvCxnSpPr>
            <a:cxnSpLocks/>
          </p:cNvCxnSpPr>
          <p:nvPr/>
        </p:nvCxnSpPr>
        <p:spPr>
          <a:xfrm flipV="1">
            <a:off x="1137424" y="6410507"/>
            <a:ext cx="2007710" cy="7658"/>
          </a:xfrm>
          <a:prstGeom prst="line">
            <a:avLst/>
          </a:prstGeom>
        </p:spPr>
        <p:style>
          <a:lnRef idx="1">
            <a:schemeClr val="dk1"/>
          </a:lnRef>
          <a:fillRef idx="0">
            <a:schemeClr val="dk1"/>
          </a:fillRef>
          <a:effectRef idx="0">
            <a:schemeClr val="dk1"/>
          </a:effectRef>
          <a:fontRef idx="minor">
            <a:schemeClr val="tx1"/>
          </a:fontRef>
        </p:style>
      </p:cxnSp>
      <p:cxnSp>
        <p:nvCxnSpPr>
          <p:cNvPr id="227" name="Straight Connector 226">
            <a:extLst>
              <a:ext uri="{FF2B5EF4-FFF2-40B4-BE49-F238E27FC236}">
                <a16:creationId xmlns:a16="http://schemas.microsoft.com/office/drawing/2014/main" id="{239A1516-E79B-E1D6-A329-E1F4C76375EB}"/>
              </a:ext>
            </a:extLst>
          </p:cNvPr>
          <p:cNvCxnSpPr>
            <a:cxnSpLocks/>
          </p:cNvCxnSpPr>
          <p:nvPr/>
        </p:nvCxnSpPr>
        <p:spPr>
          <a:xfrm>
            <a:off x="3884306" y="6399358"/>
            <a:ext cx="2007710" cy="3549"/>
          </a:xfrm>
          <a:prstGeom prst="line">
            <a:avLst/>
          </a:prstGeom>
        </p:spPr>
        <p:style>
          <a:lnRef idx="1">
            <a:schemeClr val="dk1"/>
          </a:lnRef>
          <a:fillRef idx="0">
            <a:schemeClr val="dk1"/>
          </a:fillRef>
          <a:effectRef idx="0">
            <a:schemeClr val="dk1"/>
          </a:effectRef>
          <a:fontRef idx="minor">
            <a:schemeClr val="tx1"/>
          </a:fontRef>
        </p:style>
      </p:cxnSp>
      <p:sp>
        <p:nvSpPr>
          <p:cNvPr id="229" name="Circular Arrow 228">
            <a:extLst>
              <a:ext uri="{FF2B5EF4-FFF2-40B4-BE49-F238E27FC236}">
                <a16:creationId xmlns:a16="http://schemas.microsoft.com/office/drawing/2014/main" id="{F3DC2C96-7B4F-87F3-DC0A-36B20E6B5542}"/>
              </a:ext>
            </a:extLst>
          </p:cNvPr>
          <p:cNvSpPr/>
          <p:nvPr/>
        </p:nvSpPr>
        <p:spPr>
          <a:xfrm rot="20119379">
            <a:off x="1808141" y="2385961"/>
            <a:ext cx="627194" cy="512604"/>
          </a:xfrm>
          <a:prstGeom prst="circularArrow">
            <a:avLst>
              <a:gd name="adj1" fmla="val 12500"/>
              <a:gd name="adj2" fmla="val 1142319"/>
              <a:gd name="adj3" fmla="val 20457681"/>
              <a:gd name="adj4" fmla="val 12662597"/>
              <a:gd name="adj5" fmla="val 12500"/>
            </a:avLst>
          </a:prstGeom>
          <a:solidFill>
            <a:srgbClr val="D68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0" name="TextBox 229">
            <a:extLst>
              <a:ext uri="{FF2B5EF4-FFF2-40B4-BE49-F238E27FC236}">
                <a16:creationId xmlns:a16="http://schemas.microsoft.com/office/drawing/2014/main" id="{9DDA1FF6-7C1B-49C8-7CE3-A9FB66D3016B}"/>
              </a:ext>
            </a:extLst>
          </p:cNvPr>
          <p:cNvSpPr txBox="1"/>
          <p:nvPr/>
        </p:nvSpPr>
        <p:spPr>
          <a:xfrm>
            <a:off x="1777115" y="2111771"/>
            <a:ext cx="537327" cy="307777"/>
          </a:xfrm>
          <a:prstGeom prst="rect">
            <a:avLst/>
          </a:prstGeom>
          <a:noFill/>
        </p:spPr>
        <p:txBody>
          <a:bodyPr wrap="non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F7B3F"/>
                </a:solidFill>
                <a:effectLst/>
                <a:uLnTx/>
                <a:uFillTx/>
                <a:latin typeface="Arial"/>
                <a:ea typeface="+mn-ea"/>
                <a:cs typeface="+mn-cs"/>
              </a:rPr>
              <a:t>+</a:t>
            </a:r>
            <a:r>
              <a:rPr kumimoji="0" lang="en-US" sz="1400" b="0" i="0" u="none" strike="noStrike" kern="1200" cap="none" spc="0" normalizeH="0" baseline="0" noProof="0" dirty="0">
                <a:ln>
                  <a:noFill/>
                </a:ln>
                <a:solidFill>
                  <a:srgbClr val="000000"/>
                </a:solidFill>
                <a:effectLst/>
                <a:uLnTx/>
                <a:uFillTx/>
                <a:latin typeface="Arial"/>
                <a:ea typeface="+mn-ea"/>
                <a:cs typeface="+mn-cs"/>
              </a:rPr>
              <a:t>2.2</a:t>
            </a:r>
          </a:p>
        </p:txBody>
      </p:sp>
      <p:sp>
        <p:nvSpPr>
          <p:cNvPr id="231" name="Circular Arrow 230">
            <a:extLst>
              <a:ext uri="{FF2B5EF4-FFF2-40B4-BE49-F238E27FC236}">
                <a16:creationId xmlns:a16="http://schemas.microsoft.com/office/drawing/2014/main" id="{B39A213C-2306-50ED-CD36-F1382B44E486}"/>
              </a:ext>
            </a:extLst>
          </p:cNvPr>
          <p:cNvSpPr/>
          <p:nvPr/>
        </p:nvSpPr>
        <p:spPr>
          <a:xfrm rot="20119379">
            <a:off x="4594752" y="2177188"/>
            <a:ext cx="627194" cy="512604"/>
          </a:xfrm>
          <a:prstGeom prst="circularArrow">
            <a:avLst>
              <a:gd name="adj1" fmla="val 12500"/>
              <a:gd name="adj2" fmla="val 1142319"/>
              <a:gd name="adj3" fmla="val 20457681"/>
              <a:gd name="adj4" fmla="val 12662597"/>
              <a:gd name="adj5" fmla="val 12500"/>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2" name="TextBox 231">
            <a:extLst>
              <a:ext uri="{FF2B5EF4-FFF2-40B4-BE49-F238E27FC236}">
                <a16:creationId xmlns:a16="http://schemas.microsoft.com/office/drawing/2014/main" id="{DDC0CC7A-3E37-2494-738D-B543A12D7C6B}"/>
              </a:ext>
            </a:extLst>
          </p:cNvPr>
          <p:cNvSpPr txBox="1"/>
          <p:nvPr/>
        </p:nvSpPr>
        <p:spPr>
          <a:xfrm>
            <a:off x="4619497" y="1912004"/>
            <a:ext cx="537327" cy="307777"/>
          </a:xfrm>
          <a:prstGeom prst="rect">
            <a:avLst/>
          </a:prstGeom>
          <a:noFill/>
        </p:spPr>
        <p:txBody>
          <a:bodyPr wrap="non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F7B3F"/>
                </a:solidFill>
                <a:effectLst/>
                <a:uLnTx/>
                <a:uFillTx/>
                <a:latin typeface="Arial"/>
                <a:ea typeface="+mn-ea"/>
                <a:cs typeface="+mn-cs"/>
              </a:rPr>
              <a:t>+</a:t>
            </a:r>
            <a:r>
              <a:rPr kumimoji="0" lang="en-US" sz="1400" b="0" i="0" u="none" strike="noStrike" kern="1200" cap="none" spc="0" normalizeH="0" baseline="0" noProof="0" dirty="0">
                <a:ln>
                  <a:noFill/>
                </a:ln>
                <a:solidFill>
                  <a:srgbClr val="000000"/>
                </a:solidFill>
                <a:effectLst/>
                <a:uLnTx/>
                <a:uFillTx/>
                <a:latin typeface="Arial"/>
                <a:ea typeface="+mn-ea"/>
                <a:cs typeface="+mn-cs"/>
              </a:rPr>
              <a:t>2.1</a:t>
            </a:r>
          </a:p>
        </p:txBody>
      </p:sp>
      <p:sp>
        <p:nvSpPr>
          <p:cNvPr id="3" name="TextBox 2">
            <a:extLst>
              <a:ext uri="{FF2B5EF4-FFF2-40B4-BE49-F238E27FC236}">
                <a16:creationId xmlns:a16="http://schemas.microsoft.com/office/drawing/2014/main" id="{CF540C61-B266-0908-58A6-51872C8342C5}"/>
              </a:ext>
            </a:extLst>
          </p:cNvPr>
          <p:cNvSpPr txBox="1"/>
          <p:nvPr/>
        </p:nvSpPr>
        <p:spPr>
          <a:xfrm>
            <a:off x="916616" y="6558443"/>
            <a:ext cx="787075"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000000"/>
                </a:solidFill>
                <a:effectLst/>
                <a:uLnTx/>
                <a:uFillTx/>
                <a:latin typeface="Arial"/>
                <a:ea typeface="+mn-ea"/>
                <a:cs typeface="+mn-cs"/>
              </a:rPr>
              <a:t>Source</a:t>
            </a:r>
            <a:r>
              <a:rPr kumimoji="0" lang="en-GB" sz="1100" b="0" i="0" u="none" strike="noStrike" kern="1200" cap="none" spc="0" normalizeH="0" baseline="0" noProof="0" dirty="0">
                <a:ln>
                  <a:noFill/>
                </a:ln>
                <a:solidFill>
                  <a:srgbClr val="000000"/>
                </a:solidFill>
                <a:effectLst/>
                <a:uLnTx/>
                <a:uFillTx/>
                <a:latin typeface="Arial"/>
                <a:ea typeface="+mn-ea"/>
                <a:cs typeface="+mn-cs"/>
              </a:rPr>
              <a:t>: ONS</a:t>
            </a:r>
          </a:p>
        </p:txBody>
      </p:sp>
      <p:grpSp>
        <p:nvGrpSpPr>
          <p:cNvPr id="4" name="Group 3">
            <a:extLst>
              <a:ext uri="{FF2B5EF4-FFF2-40B4-BE49-F238E27FC236}">
                <a16:creationId xmlns:a16="http://schemas.microsoft.com/office/drawing/2014/main" id="{FB99D8F1-4BE3-0990-5A36-25763538F760}"/>
              </a:ext>
            </a:extLst>
          </p:cNvPr>
          <p:cNvGrpSpPr/>
          <p:nvPr/>
        </p:nvGrpSpPr>
        <p:grpSpPr>
          <a:xfrm>
            <a:off x="939829" y="1166680"/>
            <a:ext cx="2487595" cy="684189"/>
            <a:chOff x="939829" y="1166680"/>
            <a:chExt cx="2487595" cy="684189"/>
          </a:xfrm>
        </p:grpSpPr>
        <p:sp>
          <p:nvSpPr>
            <p:cNvPr id="235" name="TextBox 234">
              <a:extLst>
                <a:ext uri="{FF2B5EF4-FFF2-40B4-BE49-F238E27FC236}">
                  <a16:creationId xmlns:a16="http://schemas.microsoft.com/office/drawing/2014/main" id="{1D982026-4571-3C41-A52D-736D520B0BAC}"/>
                </a:ext>
              </a:extLst>
            </p:cNvPr>
            <p:cNvSpPr txBox="1"/>
            <p:nvPr/>
          </p:nvSpPr>
          <p:spPr>
            <a:xfrm>
              <a:off x="1710897" y="1308804"/>
              <a:ext cx="1716527"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D68063"/>
                  </a:solidFill>
                  <a:effectLst/>
                  <a:uLnTx/>
                  <a:uFillTx/>
                  <a:latin typeface="Arial"/>
                  <a:ea typeface="+mn-ea"/>
                  <a:cs typeface="+mn-cs"/>
                </a:rPr>
                <a:t>Men’s</a:t>
              </a:r>
              <a:r>
                <a:rPr kumimoji="0" lang="en-GB" sz="1800" b="1" i="0" u="none" strike="noStrike" kern="1200" cap="none" spc="0" normalizeH="0" baseline="0" noProof="0" dirty="0">
                  <a:ln>
                    <a:noFill/>
                  </a:ln>
                  <a:solidFill>
                    <a:srgbClr val="000000"/>
                  </a:solidFill>
                  <a:effectLst/>
                  <a:uLnTx/>
                  <a:uFillTx/>
                  <a:latin typeface="Arial"/>
                  <a:ea typeface="+mn-ea"/>
                  <a:cs typeface="+mn-cs"/>
                </a:rPr>
                <a:t> </a:t>
              </a:r>
              <a:br>
                <a:rPr kumimoji="0" lang="en-GB" sz="1200" b="1" i="0" u="none" strike="noStrike" kern="1200" cap="none" spc="0" normalizeH="0" baseline="0" noProof="0" dirty="0">
                  <a:ln>
                    <a:noFill/>
                  </a:ln>
                  <a:solidFill>
                    <a:srgbClr val="000000"/>
                  </a:solidFill>
                  <a:effectLst/>
                  <a:uLnTx/>
                  <a:uFillTx/>
                  <a:latin typeface="Arial"/>
                  <a:ea typeface="+mn-ea"/>
                  <a:cs typeface="+mn-cs"/>
                </a:rPr>
              </a:br>
              <a:r>
                <a:rPr kumimoji="0" lang="en-GB" sz="1200" b="1" i="0" u="none" strike="noStrike" kern="1200" cap="none" spc="0" normalizeH="0" baseline="0" noProof="0" dirty="0">
                  <a:ln>
                    <a:noFill/>
                  </a:ln>
                  <a:solidFill>
                    <a:srgbClr val="000000"/>
                  </a:solidFill>
                  <a:effectLst/>
                  <a:uLnTx/>
                  <a:uFillTx/>
                  <a:latin typeface="Arial"/>
                  <a:ea typeface="+mn-ea"/>
                  <a:cs typeface="+mn-cs"/>
                </a:rPr>
                <a:t>life expectancy (years)</a:t>
              </a:r>
            </a:p>
          </p:txBody>
        </p:sp>
        <p:grpSp>
          <p:nvGrpSpPr>
            <p:cNvPr id="29" name="Group 28">
              <a:extLst>
                <a:ext uri="{FF2B5EF4-FFF2-40B4-BE49-F238E27FC236}">
                  <a16:creationId xmlns:a16="http://schemas.microsoft.com/office/drawing/2014/main" id="{EC279322-310D-FDFE-4268-BAEC7B528785}"/>
                </a:ext>
              </a:extLst>
            </p:cNvPr>
            <p:cNvGrpSpPr/>
            <p:nvPr/>
          </p:nvGrpSpPr>
          <p:grpSpPr>
            <a:xfrm>
              <a:off x="939829" y="1166680"/>
              <a:ext cx="682384" cy="684189"/>
              <a:chOff x="939829" y="1166680"/>
              <a:chExt cx="682384" cy="684189"/>
            </a:xfrm>
          </p:grpSpPr>
          <p:sp>
            <p:nvSpPr>
              <p:cNvPr id="9" name="Oval 8">
                <a:extLst>
                  <a:ext uri="{FF2B5EF4-FFF2-40B4-BE49-F238E27FC236}">
                    <a16:creationId xmlns:a16="http://schemas.microsoft.com/office/drawing/2014/main" id="{461ED9EF-4EE1-DF7E-656B-20A95E7C9E35}"/>
                  </a:ext>
                </a:extLst>
              </p:cNvPr>
              <p:cNvSpPr>
                <a:spLocks noChangeAspect="1" noChangeArrowheads="1"/>
              </p:cNvSpPr>
              <p:nvPr/>
            </p:nvSpPr>
            <p:spPr bwMode="auto">
              <a:xfrm>
                <a:off x="939829" y="1166680"/>
                <a:ext cx="682384" cy="684189"/>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grpSp>
            <p:nvGrpSpPr>
              <p:cNvPr id="26" name="Group 25">
                <a:extLst>
                  <a:ext uri="{FF2B5EF4-FFF2-40B4-BE49-F238E27FC236}">
                    <a16:creationId xmlns:a16="http://schemas.microsoft.com/office/drawing/2014/main" id="{B7409EA8-4B25-DDE8-BFBF-8F19531FB45B}"/>
                  </a:ext>
                </a:extLst>
              </p:cNvPr>
              <p:cNvGrpSpPr/>
              <p:nvPr/>
            </p:nvGrpSpPr>
            <p:grpSpPr>
              <a:xfrm>
                <a:off x="1199845" y="1283361"/>
                <a:ext cx="172123" cy="440285"/>
                <a:chOff x="7118354" y="843312"/>
                <a:chExt cx="1019306" cy="2607356"/>
              </a:xfrm>
            </p:grpSpPr>
            <p:sp>
              <p:nvSpPr>
                <p:cNvPr id="12" name="object 511">
                  <a:extLst>
                    <a:ext uri="{FF2B5EF4-FFF2-40B4-BE49-F238E27FC236}">
                      <a16:creationId xmlns:a16="http://schemas.microsoft.com/office/drawing/2014/main" id="{C7C24A3C-3D03-D4C3-68A4-B537FFCCBC7B}"/>
                    </a:ext>
                  </a:extLst>
                </p:cNvPr>
                <p:cNvSpPr/>
                <p:nvPr/>
              </p:nvSpPr>
              <p:spPr>
                <a:xfrm>
                  <a:off x="7118354" y="1538039"/>
                  <a:ext cx="1019306" cy="1912629"/>
                </a:xfrm>
                <a:custGeom>
                  <a:avLst/>
                  <a:gdLst/>
                  <a:ahLst/>
                  <a:cxnLst/>
                  <a:rect l="l" t="t" r="r" b="b"/>
                  <a:pathLst>
                    <a:path w="169545" h="318135">
                      <a:moveTo>
                        <a:pt x="63195" y="318134"/>
                      </a:moveTo>
                      <a:lnTo>
                        <a:pt x="34848" y="175209"/>
                      </a:lnTo>
                      <a:lnTo>
                        <a:pt x="24538" y="170636"/>
                      </a:lnTo>
                      <a:lnTo>
                        <a:pt x="16149" y="163582"/>
                      </a:lnTo>
                      <a:lnTo>
                        <a:pt x="10286" y="154670"/>
                      </a:lnTo>
                      <a:lnTo>
                        <a:pt x="7556" y="144525"/>
                      </a:lnTo>
                      <a:lnTo>
                        <a:pt x="50" y="46812"/>
                      </a:lnTo>
                      <a:lnTo>
                        <a:pt x="50" y="46621"/>
                      </a:lnTo>
                      <a:lnTo>
                        <a:pt x="0" y="45732"/>
                      </a:lnTo>
                      <a:lnTo>
                        <a:pt x="26684" y="3832"/>
                      </a:lnTo>
                      <a:lnTo>
                        <a:pt x="43573" y="0"/>
                      </a:lnTo>
                      <a:lnTo>
                        <a:pt x="43726" y="0"/>
                      </a:lnTo>
                      <a:lnTo>
                        <a:pt x="125577" y="0"/>
                      </a:lnTo>
                      <a:lnTo>
                        <a:pt x="125729" y="0"/>
                      </a:lnTo>
                      <a:lnTo>
                        <a:pt x="142631" y="3832"/>
                      </a:lnTo>
                      <a:lnTo>
                        <a:pt x="156456" y="13479"/>
                      </a:lnTo>
                      <a:lnTo>
                        <a:pt x="165801" y="27505"/>
                      </a:lnTo>
                      <a:lnTo>
                        <a:pt x="169265" y="44475"/>
                      </a:lnTo>
                      <a:lnTo>
                        <a:pt x="169278" y="45021"/>
                      </a:lnTo>
                      <a:lnTo>
                        <a:pt x="169290" y="45758"/>
                      </a:lnTo>
                      <a:lnTo>
                        <a:pt x="169252" y="46659"/>
                      </a:lnTo>
                      <a:lnTo>
                        <a:pt x="169252" y="46824"/>
                      </a:lnTo>
                      <a:lnTo>
                        <a:pt x="161734" y="144564"/>
                      </a:lnTo>
                      <a:lnTo>
                        <a:pt x="134454" y="175209"/>
                      </a:lnTo>
                      <a:lnTo>
                        <a:pt x="124879" y="300723"/>
                      </a:lnTo>
                      <a:lnTo>
                        <a:pt x="123012" y="307564"/>
                      </a:lnTo>
                      <a:lnTo>
                        <a:pt x="118889" y="313091"/>
                      </a:lnTo>
                      <a:lnTo>
                        <a:pt x="113068" y="316787"/>
                      </a:lnTo>
                      <a:lnTo>
                        <a:pt x="106108" y="318134"/>
                      </a:lnTo>
                      <a:lnTo>
                        <a:pt x="63195" y="318134"/>
                      </a:lnTo>
                      <a:close/>
                    </a:path>
                  </a:pathLst>
                </a:custGeom>
                <a:ln w="127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object 513">
                  <a:extLst>
                    <a:ext uri="{FF2B5EF4-FFF2-40B4-BE49-F238E27FC236}">
                      <a16:creationId xmlns:a16="http://schemas.microsoft.com/office/drawing/2014/main" id="{6ACA257D-4E0E-614B-8E34-360DE858999E}"/>
                    </a:ext>
                  </a:extLst>
                </p:cNvPr>
                <p:cNvSpPr/>
                <p:nvPr/>
              </p:nvSpPr>
              <p:spPr>
                <a:xfrm>
                  <a:off x="7627120" y="2565250"/>
                  <a:ext cx="0" cy="881871"/>
                </a:xfrm>
                <a:custGeom>
                  <a:avLst/>
                  <a:gdLst/>
                  <a:ahLst/>
                  <a:cxnLst/>
                  <a:rect l="l" t="t" r="r" b="b"/>
                  <a:pathLst>
                    <a:path h="146685">
                      <a:moveTo>
                        <a:pt x="0" y="0"/>
                      </a:moveTo>
                      <a:lnTo>
                        <a:pt x="0" y="146659"/>
                      </a:lnTo>
                    </a:path>
                  </a:pathLst>
                </a:custGeom>
                <a:ln w="127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object 514">
                  <a:extLst>
                    <a:ext uri="{FF2B5EF4-FFF2-40B4-BE49-F238E27FC236}">
                      <a16:creationId xmlns:a16="http://schemas.microsoft.com/office/drawing/2014/main" id="{043DE77B-CF5E-6B9E-11C7-809C6FC7A82E}"/>
                    </a:ext>
                  </a:extLst>
                </p:cNvPr>
                <p:cNvSpPr/>
                <p:nvPr/>
              </p:nvSpPr>
              <p:spPr>
                <a:xfrm>
                  <a:off x="7279963" y="1880338"/>
                  <a:ext cx="49629" cy="713896"/>
                </a:xfrm>
                <a:custGeom>
                  <a:avLst/>
                  <a:gdLst/>
                  <a:ahLst/>
                  <a:cxnLst/>
                  <a:rect l="l" t="t" r="r" b="b"/>
                  <a:pathLst>
                    <a:path w="8254" h="118744">
                      <a:moveTo>
                        <a:pt x="7962" y="118275"/>
                      </a:moveTo>
                      <a:lnTo>
                        <a:pt x="0" y="0"/>
                      </a:lnTo>
                    </a:path>
                  </a:pathLst>
                </a:custGeom>
                <a:ln w="127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object 515">
                  <a:extLst>
                    <a:ext uri="{FF2B5EF4-FFF2-40B4-BE49-F238E27FC236}">
                      <a16:creationId xmlns:a16="http://schemas.microsoft.com/office/drawing/2014/main" id="{19406F48-C300-EC64-EF0D-74EC2D2AE1A3}"/>
                    </a:ext>
                  </a:extLst>
                </p:cNvPr>
                <p:cNvSpPr/>
                <p:nvPr/>
              </p:nvSpPr>
              <p:spPr>
                <a:xfrm>
                  <a:off x="7926698" y="1880350"/>
                  <a:ext cx="49629" cy="713896"/>
                </a:xfrm>
                <a:custGeom>
                  <a:avLst/>
                  <a:gdLst/>
                  <a:ahLst/>
                  <a:cxnLst/>
                  <a:rect l="l" t="t" r="r" b="b"/>
                  <a:pathLst>
                    <a:path w="8254" h="118744">
                      <a:moveTo>
                        <a:pt x="0" y="118275"/>
                      </a:moveTo>
                      <a:lnTo>
                        <a:pt x="7962" y="0"/>
                      </a:lnTo>
                    </a:path>
                  </a:pathLst>
                </a:custGeom>
                <a:ln w="127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4" name="Oval 23">
                  <a:extLst>
                    <a:ext uri="{FF2B5EF4-FFF2-40B4-BE49-F238E27FC236}">
                      <a16:creationId xmlns:a16="http://schemas.microsoft.com/office/drawing/2014/main" id="{DCB877F1-64E7-C664-2268-ABC3F1D9CA14}"/>
                    </a:ext>
                  </a:extLst>
                </p:cNvPr>
                <p:cNvSpPr/>
                <p:nvPr/>
              </p:nvSpPr>
              <p:spPr>
                <a:xfrm>
                  <a:off x="7279963" y="843312"/>
                  <a:ext cx="646735" cy="646735"/>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grpSp>
      </p:grpSp>
      <p:grpSp>
        <p:nvGrpSpPr>
          <p:cNvPr id="5" name="Group 4">
            <a:extLst>
              <a:ext uri="{FF2B5EF4-FFF2-40B4-BE49-F238E27FC236}">
                <a16:creationId xmlns:a16="http://schemas.microsoft.com/office/drawing/2014/main" id="{F0D0544B-15B3-675D-FEBB-CFF7003AE58A}"/>
              </a:ext>
            </a:extLst>
          </p:cNvPr>
          <p:cNvGrpSpPr/>
          <p:nvPr/>
        </p:nvGrpSpPr>
        <p:grpSpPr>
          <a:xfrm>
            <a:off x="3852414" y="1166680"/>
            <a:ext cx="2762773" cy="684189"/>
            <a:chOff x="3852414" y="1166680"/>
            <a:chExt cx="2762773" cy="684189"/>
          </a:xfrm>
        </p:grpSpPr>
        <p:sp>
          <p:nvSpPr>
            <p:cNvPr id="236" name="TextBox 235">
              <a:extLst>
                <a:ext uri="{FF2B5EF4-FFF2-40B4-BE49-F238E27FC236}">
                  <a16:creationId xmlns:a16="http://schemas.microsoft.com/office/drawing/2014/main" id="{5A200D34-3068-E392-34C5-12E7C719A91A}"/>
                </a:ext>
              </a:extLst>
            </p:cNvPr>
            <p:cNvSpPr txBox="1"/>
            <p:nvPr/>
          </p:nvSpPr>
          <p:spPr>
            <a:xfrm>
              <a:off x="4643070" y="1293343"/>
              <a:ext cx="1972117"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81294C"/>
                  </a:solidFill>
                  <a:effectLst/>
                  <a:uLnTx/>
                  <a:uFillTx/>
                  <a:latin typeface="Arial"/>
                  <a:ea typeface="+mn-ea"/>
                  <a:cs typeface="+mn-cs"/>
                </a:rPr>
                <a:t>Women’s</a:t>
              </a:r>
              <a:r>
                <a:rPr kumimoji="0" lang="en-GB" sz="1800" b="1" i="0" u="none" strike="noStrike" kern="1200" cap="none" spc="0" normalizeH="0" baseline="0" noProof="0" dirty="0">
                  <a:ln>
                    <a:noFill/>
                  </a:ln>
                  <a:solidFill>
                    <a:srgbClr val="000000"/>
                  </a:solidFill>
                  <a:effectLst/>
                  <a:uLnTx/>
                  <a:uFillTx/>
                  <a:latin typeface="Arial"/>
                  <a:ea typeface="+mn-ea"/>
                  <a:cs typeface="+mn-cs"/>
                </a:rPr>
                <a:t> </a:t>
              </a:r>
              <a:br>
                <a:rPr kumimoji="0" lang="en-GB" sz="1200" b="1" i="0" u="none" strike="noStrike" kern="1200" cap="none" spc="0" normalizeH="0" baseline="0" noProof="0" dirty="0">
                  <a:ln>
                    <a:noFill/>
                  </a:ln>
                  <a:solidFill>
                    <a:srgbClr val="000000"/>
                  </a:solidFill>
                  <a:effectLst/>
                  <a:uLnTx/>
                  <a:uFillTx/>
                  <a:latin typeface="Arial"/>
                  <a:ea typeface="+mn-ea"/>
                  <a:cs typeface="+mn-cs"/>
                </a:rPr>
              </a:br>
              <a:r>
                <a:rPr kumimoji="0" lang="en-GB" sz="1200" b="1" i="0" u="none" strike="noStrike" kern="1200" cap="none" spc="0" normalizeH="0" baseline="0" noProof="0" dirty="0">
                  <a:ln>
                    <a:noFill/>
                  </a:ln>
                  <a:solidFill>
                    <a:srgbClr val="000000"/>
                  </a:solidFill>
                  <a:effectLst/>
                  <a:uLnTx/>
                  <a:uFillTx/>
                  <a:latin typeface="Arial"/>
                  <a:ea typeface="+mn-ea"/>
                  <a:cs typeface="+mn-cs"/>
                </a:rPr>
                <a:t>life expectancy (years)</a:t>
              </a:r>
            </a:p>
          </p:txBody>
        </p:sp>
        <p:grpSp>
          <p:nvGrpSpPr>
            <p:cNvPr id="28" name="Group 27">
              <a:extLst>
                <a:ext uri="{FF2B5EF4-FFF2-40B4-BE49-F238E27FC236}">
                  <a16:creationId xmlns:a16="http://schemas.microsoft.com/office/drawing/2014/main" id="{E9B46FFF-AF3A-87D6-8FB8-BF3E301A694C}"/>
                </a:ext>
              </a:extLst>
            </p:cNvPr>
            <p:cNvGrpSpPr/>
            <p:nvPr/>
          </p:nvGrpSpPr>
          <p:grpSpPr>
            <a:xfrm>
              <a:off x="3852414" y="1166680"/>
              <a:ext cx="682384" cy="684189"/>
              <a:chOff x="3852414" y="1166680"/>
              <a:chExt cx="682384" cy="684189"/>
            </a:xfrm>
          </p:grpSpPr>
          <p:sp>
            <p:nvSpPr>
              <p:cNvPr id="11" name="Oval 10">
                <a:extLst>
                  <a:ext uri="{FF2B5EF4-FFF2-40B4-BE49-F238E27FC236}">
                    <a16:creationId xmlns:a16="http://schemas.microsoft.com/office/drawing/2014/main" id="{FC8BE5FD-F607-2AF8-28E4-E74D1D7B0406}"/>
                  </a:ext>
                </a:extLst>
              </p:cNvPr>
              <p:cNvSpPr>
                <a:spLocks noChangeAspect="1" noChangeArrowheads="1"/>
              </p:cNvSpPr>
              <p:nvPr/>
            </p:nvSpPr>
            <p:spPr bwMode="auto">
              <a:xfrm>
                <a:off x="3852414" y="1166680"/>
                <a:ext cx="682384" cy="684189"/>
              </a:xfrm>
              <a:prstGeom prst="ellipse">
                <a:avLst/>
              </a:prstGeom>
              <a:solidFill>
                <a:srgbClr val="81294C"/>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1C7F3FAB-3D83-E62F-C1D4-023364EE1F8A}"/>
                  </a:ext>
                </a:extLst>
              </p:cNvPr>
              <p:cNvGrpSpPr/>
              <p:nvPr/>
            </p:nvGrpSpPr>
            <p:grpSpPr>
              <a:xfrm>
                <a:off x="4102387" y="1283361"/>
                <a:ext cx="182437" cy="440285"/>
                <a:chOff x="8344966" y="843312"/>
                <a:chExt cx="1080387" cy="2607356"/>
              </a:xfrm>
            </p:grpSpPr>
            <p:sp>
              <p:nvSpPr>
                <p:cNvPr id="18" name="object 518">
                  <a:extLst>
                    <a:ext uri="{FF2B5EF4-FFF2-40B4-BE49-F238E27FC236}">
                      <a16:creationId xmlns:a16="http://schemas.microsoft.com/office/drawing/2014/main" id="{510C9D89-D623-C084-FDB4-860B0B370C9C}"/>
                    </a:ext>
                  </a:extLst>
                </p:cNvPr>
                <p:cNvSpPr/>
                <p:nvPr/>
              </p:nvSpPr>
              <p:spPr>
                <a:xfrm>
                  <a:off x="8344966" y="1538039"/>
                  <a:ext cx="1080387" cy="1912629"/>
                </a:xfrm>
                <a:custGeom>
                  <a:avLst/>
                  <a:gdLst/>
                  <a:ahLst/>
                  <a:cxnLst/>
                  <a:rect l="l" t="t" r="r" b="b"/>
                  <a:pathLst>
                    <a:path w="179704" h="318135">
                      <a:moveTo>
                        <a:pt x="73431" y="318134"/>
                      </a:moveTo>
                      <a:lnTo>
                        <a:pt x="46456" y="202006"/>
                      </a:lnTo>
                      <a:lnTo>
                        <a:pt x="36436" y="202006"/>
                      </a:lnTo>
                      <a:lnTo>
                        <a:pt x="31241" y="202006"/>
                      </a:lnTo>
                      <a:lnTo>
                        <a:pt x="26352" y="199783"/>
                      </a:lnTo>
                      <a:lnTo>
                        <a:pt x="23025" y="195910"/>
                      </a:lnTo>
                      <a:lnTo>
                        <a:pt x="19710" y="192036"/>
                      </a:lnTo>
                      <a:lnTo>
                        <a:pt x="18275" y="186829"/>
                      </a:lnTo>
                      <a:lnTo>
                        <a:pt x="19088" y="181609"/>
                      </a:lnTo>
                      <a:lnTo>
                        <a:pt x="20599" y="172643"/>
                      </a:lnTo>
                      <a:lnTo>
                        <a:pt x="15532" y="170129"/>
                      </a:lnTo>
                      <a:lnTo>
                        <a:pt x="11010" y="166547"/>
                      </a:lnTo>
                      <a:lnTo>
                        <a:pt x="7632" y="162344"/>
                      </a:lnTo>
                      <a:lnTo>
                        <a:pt x="2400" y="155816"/>
                      </a:lnTo>
                      <a:lnTo>
                        <a:pt x="0" y="148018"/>
                      </a:lnTo>
                      <a:lnTo>
                        <a:pt x="876" y="140347"/>
                      </a:lnTo>
                      <a:lnTo>
                        <a:pt x="876" y="139572"/>
                      </a:lnTo>
                      <a:lnTo>
                        <a:pt x="914" y="138899"/>
                      </a:lnTo>
                      <a:lnTo>
                        <a:pt x="19176" y="41935"/>
                      </a:lnTo>
                      <a:lnTo>
                        <a:pt x="48725" y="3080"/>
                      </a:lnTo>
                      <a:lnTo>
                        <a:pt x="65138" y="0"/>
                      </a:lnTo>
                      <a:lnTo>
                        <a:pt x="114312" y="0"/>
                      </a:lnTo>
                      <a:lnTo>
                        <a:pt x="154732" y="24967"/>
                      </a:lnTo>
                      <a:lnTo>
                        <a:pt x="178447" y="137693"/>
                      </a:lnTo>
                      <a:lnTo>
                        <a:pt x="178498" y="138264"/>
                      </a:lnTo>
                      <a:lnTo>
                        <a:pt x="178561" y="138963"/>
                      </a:lnTo>
                      <a:lnTo>
                        <a:pt x="178587" y="139649"/>
                      </a:lnTo>
                      <a:lnTo>
                        <a:pt x="178600" y="140271"/>
                      </a:lnTo>
                      <a:lnTo>
                        <a:pt x="179476" y="148018"/>
                      </a:lnTo>
                      <a:lnTo>
                        <a:pt x="177076" y="155803"/>
                      </a:lnTo>
                      <a:lnTo>
                        <a:pt x="171830" y="162331"/>
                      </a:lnTo>
                      <a:lnTo>
                        <a:pt x="168452" y="166547"/>
                      </a:lnTo>
                      <a:lnTo>
                        <a:pt x="163931" y="170129"/>
                      </a:lnTo>
                      <a:lnTo>
                        <a:pt x="158864" y="172643"/>
                      </a:lnTo>
                      <a:lnTo>
                        <a:pt x="160375" y="181660"/>
                      </a:lnTo>
                      <a:lnTo>
                        <a:pt x="161188" y="186867"/>
                      </a:lnTo>
                      <a:lnTo>
                        <a:pt x="159753" y="192036"/>
                      </a:lnTo>
                      <a:lnTo>
                        <a:pt x="156425" y="195910"/>
                      </a:lnTo>
                      <a:lnTo>
                        <a:pt x="153111" y="199783"/>
                      </a:lnTo>
                      <a:lnTo>
                        <a:pt x="148221" y="202006"/>
                      </a:lnTo>
                      <a:lnTo>
                        <a:pt x="143014" y="202006"/>
                      </a:lnTo>
                      <a:lnTo>
                        <a:pt x="133007" y="202006"/>
                      </a:lnTo>
                      <a:lnTo>
                        <a:pt x="124840" y="300812"/>
                      </a:lnTo>
                      <a:lnTo>
                        <a:pt x="106032" y="318134"/>
                      </a:lnTo>
                      <a:lnTo>
                        <a:pt x="73431" y="318134"/>
                      </a:lnTo>
                      <a:close/>
                    </a:path>
                  </a:pathLst>
                </a:custGeom>
                <a:ln w="127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object 520">
                  <a:extLst>
                    <a:ext uri="{FF2B5EF4-FFF2-40B4-BE49-F238E27FC236}">
                      <a16:creationId xmlns:a16="http://schemas.microsoft.com/office/drawing/2014/main" id="{C113676B-E829-7D77-2EE1-EE224113BC0A}"/>
                    </a:ext>
                  </a:extLst>
                </p:cNvPr>
                <p:cNvSpPr/>
                <p:nvPr/>
              </p:nvSpPr>
              <p:spPr>
                <a:xfrm>
                  <a:off x="8468831" y="1884246"/>
                  <a:ext cx="125982" cy="694807"/>
                </a:xfrm>
                <a:custGeom>
                  <a:avLst/>
                  <a:gdLst/>
                  <a:ahLst/>
                  <a:cxnLst/>
                  <a:rect l="l" t="t" r="r" b="b"/>
                  <a:pathLst>
                    <a:path w="20954" h="115569">
                      <a:moveTo>
                        <a:pt x="0" y="115061"/>
                      </a:moveTo>
                      <a:lnTo>
                        <a:pt x="20713" y="0"/>
                      </a:lnTo>
                    </a:path>
                  </a:pathLst>
                </a:custGeom>
                <a:ln w="127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1" name="object 521">
                  <a:extLst>
                    <a:ext uri="{FF2B5EF4-FFF2-40B4-BE49-F238E27FC236}">
                      <a16:creationId xmlns:a16="http://schemas.microsoft.com/office/drawing/2014/main" id="{DE9207C6-9205-9C81-48D0-450AA4FBBF3B}"/>
                    </a:ext>
                  </a:extLst>
                </p:cNvPr>
                <p:cNvSpPr/>
                <p:nvPr/>
              </p:nvSpPr>
              <p:spPr>
                <a:xfrm>
                  <a:off x="9175422" y="1884258"/>
                  <a:ext cx="125982" cy="694807"/>
                </a:xfrm>
                <a:custGeom>
                  <a:avLst/>
                  <a:gdLst/>
                  <a:ahLst/>
                  <a:cxnLst/>
                  <a:rect l="l" t="t" r="r" b="b"/>
                  <a:pathLst>
                    <a:path w="20954" h="115569">
                      <a:moveTo>
                        <a:pt x="20726" y="115061"/>
                      </a:moveTo>
                      <a:lnTo>
                        <a:pt x="0" y="0"/>
                      </a:lnTo>
                    </a:path>
                  </a:pathLst>
                </a:custGeom>
                <a:ln w="127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2" name="object 522">
                  <a:extLst>
                    <a:ext uri="{FF2B5EF4-FFF2-40B4-BE49-F238E27FC236}">
                      <a16:creationId xmlns:a16="http://schemas.microsoft.com/office/drawing/2014/main" id="{B1205223-8397-2EF6-D994-2D0E50C0A3B1}"/>
                    </a:ext>
                  </a:extLst>
                </p:cNvPr>
                <p:cNvSpPr/>
                <p:nvPr/>
              </p:nvSpPr>
              <p:spPr>
                <a:xfrm>
                  <a:off x="8884465" y="2727574"/>
                  <a:ext cx="0" cy="721525"/>
                </a:xfrm>
                <a:custGeom>
                  <a:avLst/>
                  <a:gdLst/>
                  <a:ahLst/>
                  <a:cxnLst/>
                  <a:rect l="l" t="t" r="r" b="b"/>
                  <a:pathLst>
                    <a:path h="120014">
                      <a:moveTo>
                        <a:pt x="0" y="0"/>
                      </a:moveTo>
                      <a:lnTo>
                        <a:pt x="0" y="119659"/>
                      </a:lnTo>
                    </a:path>
                  </a:pathLst>
                </a:custGeom>
                <a:ln w="127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Oval 24">
                  <a:extLst>
                    <a:ext uri="{FF2B5EF4-FFF2-40B4-BE49-F238E27FC236}">
                      <a16:creationId xmlns:a16="http://schemas.microsoft.com/office/drawing/2014/main" id="{F5732591-8F6C-1998-BFDD-12C5F65221AE}"/>
                    </a:ext>
                  </a:extLst>
                </p:cNvPr>
                <p:cNvSpPr/>
                <p:nvPr/>
              </p:nvSpPr>
              <p:spPr>
                <a:xfrm>
                  <a:off x="8531822" y="843312"/>
                  <a:ext cx="646735" cy="646735"/>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grpSp>
      </p:grpSp>
      <p:pic>
        <p:nvPicPr>
          <p:cNvPr id="3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746F6168-0CC5-CC96-7324-5C3070B62DD6}"/>
              </a:ext>
            </a:extLst>
          </p:cNvPr>
          <p:cNvPicPr>
            <a:picLocks noChangeAspect="1" noChangeArrowheads="1"/>
          </p:cNvPicPr>
          <p:nvPr/>
        </p:nvPicPr>
        <p:blipFill>
          <a:blip r:embed="rId4" cstate="print">
            <a:biLevel thresh="25000"/>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82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29"/>
                                        </p:tgtEl>
                                        <p:attrNameLst>
                                          <p:attrName>style.visibility</p:attrName>
                                        </p:attrNameLst>
                                      </p:cBhvr>
                                      <p:to>
                                        <p:strVal val="visible"/>
                                      </p:to>
                                    </p:set>
                                    <p:animEffect transition="in" filter="wipe(left)">
                                      <p:cBhvr>
                                        <p:cTn id="23" dur="500"/>
                                        <p:tgtEl>
                                          <p:spTgt spid="22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31"/>
                                        </p:tgtEl>
                                        <p:attrNameLst>
                                          <p:attrName>style.visibility</p:attrName>
                                        </p:attrNameLst>
                                      </p:cBhvr>
                                      <p:to>
                                        <p:strVal val="visible"/>
                                      </p:to>
                                    </p:set>
                                    <p:animEffect transition="in" filter="wipe(left)">
                                      <p:cBhvr>
                                        <p:cTn id="27" dur="500"/>
                                        <p:tgtEl>
                                          <p:spTgt spid="23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30"/>
                                        </p:tgtEl>
                                        <p:attrNameLst>
                                          <p:attrName>style.visibility</p:attrName>
                                        </p:attrNameLst>
                                      </p:cBhvr>
                                      <p:to>
                                        <p:strVal val="visible"/>
                                      </p:to>
                                    </p:set>
                                    <p:animEffect transition="in" filter="fade">
                                      <p:cBhvr>
                                        <p:cTn id="31" dur="500"/>
                                        <p:tgtEl>
                                          <p:spTgt spid="23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32"/>
                                        </p:tgtEl>
                                        <p:attrNameLst>
                                          <p:attrName>style.visibility</p:attrName>
                                        </p:attrNameLst>
                                      </p:cBhvr>
                                      <p:to>
                                        <p:strVal val="visible"/>
                                      </p:to>
                                    </p:set>
                                    <p:animEffect transition="in" filter="fade">
                                      <p:cBhvr>
                                        <p:cTn id="35"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230" grpId="0"/>
      <p:bldP spid="231" grpId="0" animBg="1"/>
      <p:bldP spid="2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1BF4E-3AC5-B655-10BE-BCC57A09A4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5CEAC3-88F9-49E8-55CF-694B027990DE}"/>
              </a:ext>
            </a:extLst>
          </p:cNvPr>
          <p:cNvSpPr>
            <a:spLocks noGrp="1"/>
          </p:cNvSpPr>
          <p:nvPr>
            <p:ph type="title"/>
          </p:nvPr>
        </p:nvSpPr>
        <p:spPr/>
        <p:txBody>
          <a:bodyPr/>
          <a:lstStyle/>
          <a:p>
            <a:r>
              <a:rPr lang="en-GB" dirty="0"/>
              <a:t>Considering your life expectancy</a:t>
            </a:r>
          </a:p>
        </p:txBody>
      </p:sp>
      <p:sp>
        <p:nvSpPr>
          <p:cNvPr id="5" name="TextBox 4">
            <a:extLst>
              <a:ext uri="{FF2B5EF4-FFF2-40B4-BE49-F238E27FC236}">
                <a16:creationId xmlns:a16="http://schemas.microsoft.com/office/drawing/2014/main" id="{179D1350-90AB-56C4-71C8-67789010A6D1}"/>
              </a:ext>
            </a:extLst>
          </p:cNvPr>
          <p:cNvSpPr txBox="1"/>
          <p:nvPr/>
        </p:nvSpPr>
        <p:spPr>
          <a:xfrm>
            <a:off x="6787583" y="2027247"/>
            <a:ext cx="5115129" cy="178510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F7B3F"/>
                </a:solidFill>
                <a:effectLst/>
                <a:uLnTx/>
                <a:uFillTx/>
                <a:latin typeface="Arial"/>
                <a:ea typeface="+mn-ea"/>
                <a:cs typeface="+mn-cs"/>
              </a:rPr>
              <a:t>The Office for National Statistics have a useful life expectancy calculator.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By simply inputting your </a:t>
            </a:r>
            <a:r>
              <a:rPr kumimoji="0" lang="en-GB" sz="1400" b="1" i="0" u="none" strike="noStrike" kern="1200" cap="none" spc="0" normalizeH="0" baseline="0" noProof="0" dirty="0">
                <a:ln>
                  <a:noFill/>
                </a:ln>
                <a:solidFill>
                  <a:srgbClr val="000000"/>
                </a:solidFill>
                <a:effectLst/>
                <a:uLnTx/>
                <a:uFillTx/>
                <a:latin typeface="Arial"/>
                <a:ea typeface="+mn-ea"/>
                <a:cs typeface="+mn-cs"/>
              </a:rPr>
              <a:t>age</a:t>
            </a:r>
            <a:r>
              <a:rPr kumimoji="0" lang="en-GB" sz="1400" b="0" i="0" u="none" strike="noStrike" kern="1200" cap="none" spc="0" normalizeH="0" baseline="0" noProof="0" dirty="0">
                <a:ln>
                  <a:noFill/>
                </a:ln>
                <a:solidFill>
                  <a:srgbClr val="000000"/>
                </a:solidFill>
                <a:effectLst/>
                <a:uLnTx/>
                <a:uFillTx/>
                <a:latin typeface="Arial"/>
                <a:ea typeface="+mn-ea"/>
                <a:cs typeface="+mn-cs"/>
              </a:rPr>
              <a:t> and </a:t>
            </a:r>
            <a:r>
              <a:rPr kumimoji="0" lang="en-GB" sz="1400" b="1" i="0" u="none" strike="noStrike" kern="1200" cap="none" spc="0" normalizeH="0" baseline="0" noProof="0" dirty="0">
                <a:ln>
                  <a:noFill/>
                </a:ln>
                <a:solidFill>
                  <a:srgbClr val="000000"/>
                </a:solidFill>
                <a:effectLst/>
                <a:uLnTx/>
                <a:uFillTx/>
                <a:latin typeface="Arial"/>
                <a:ea typeface="+mn-ea"/>
                <a:cs typeface="+mn-cs"/>
              </a:rPr>
              <a:t>sex</a:t>
            </a:r>
            <a:r>
              <a:rPr kumimoji="0" lang="en-GB" sz="1400" b="0" i="0" u="none" strike="noStrike" kern="1200" cap="none" spc="0" normalizeH="0" baseline="0" noProof="0" dirty="0">
                <a:ln>
                  <a:noFill/>
                </a:ln>
                <a:solidFill>
                  <a:srgbClr val="000000"/>
                </a:solidFill>
                <a:effectLst/>
                <a:uLnTx/>
                <a:uFillTx/>
                <a:latin typeface="Arial"/>
                <a:ea typeface="+mn-ea"/>
                <a:cs typeface="+mn-cs"/>
              </a:rPr>
              <a:t>, you can receive key information relevant to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For example, a 51-year-old woman will see these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CEF26684-369D-CAE5-ECE4-3BBC52A911F1}"/>
              </a:ext>
            </a:extLst>
          </p:cNvPr>
          <p:cNvGrpSpPr/>
          <p:nvPr/>
        </p:nvGrpSpPr>
        <p:grpSpPr>
          <a:xfrm>
            <a:off x="929398" y="1056637"/>
            <a:ext cx="5666874" cy="5560731"/>
            <a:chOff x="929398" y="1056637"/>
            <a:chExt cx="5666874" cy="5560731"/>
          </a:xfrm>
        </p:grpSpPr>
        <p:sp>
          <p:nvSpPr>
            <p:cNvPr id="52" name="Rectangle 51">
              <a:extLst>
                <a:ext uri="{FF2B5EF4-FFF2-40B4-BE49-F238E27FC236}">
                  <a16:creationId xmlns:a16="http://schemas.microsoft.com/office/drawing/2014/main" id="{959AF9E8-54A3-9980-8DBA-29E305B26F29}"/>
                </a:ext>
              </a:extLst>
            </p:cNvPr>
            <p:cNvSpPr/>
            <p:nvPr/>
          </p:nvSpPr>
          <p:spPr>
            <a:xfrm>
              <a:off x="929398" y="1056637"/>
              <a:ext cx="5666874" cy="55607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BBD74748-1370-B4DA-8A9E-29AFE4C692C6}"/>
                </a:ext>
              </a:extLst>
            </p:cNvPr>
            <p:cNvSpPr txBox="1"/>
            <p:nvPr/>
          </p:nvSpPr>
          <p:spPr>
            <a:xfrm>
              <a:off x="1131179" y="1249672"/>
              <a:ext cx="5221949"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Your average life expectancy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68063"/>
                  </a:solidFill>
                  <a:effectLst/>
                  <a:uLnTx/>
                  <a:uFillTx/>
                  <a:latin typeface="Arial"/>
                  <a:ea typeface="+mn-ea"/>
                  <a:cs typeface="+mn-cs"/>
                </a:rPr>
                <a:t>87 years</a:t>
              </a:r>
              <a:endParaRPr kumimoji="0" lang="en-GB" sz="1280" b="1" i="0" u="none" strike="noStrike" kern="1200" cap="none" spc="0" normalizeH="0" baseline="0" noProof="0" dirty="0">
                <a:ln>
                  <a:noFill/>
                </a:ln>
                <a:solidFill>
                  <a:srgbClr val="D68063"/>
                </a:solidFill>
                <a:effectLst/>
                <a:uLnTx/>
                <a:uFillTx/>
                <a:latin typeface="Arial"/>
                <a:ea typeface="+mn-ea"/>
                <a:cs typeface="+mn-cs"/>
              </a:endParaRPr>
            </a:p>
          </p:txBody>
        </p:sp>
        <p:sp>
          <p:nvSpPr>
            <p:cNvPr id="15" name="TextBox 14">
              <a:extLst>
                <a:ext uri="{FF2B5EF4-FFF2-40B4-BE49-F238E27FC236}">
                  <a16:creationId xmlns:a16="http://schemas.microsoft.com/office/drawing/2014/main" id="{6C679C36-C669-F0E7-3AD5-C6AB1FD43B6B}"/>
                </a:ext>
              </a:extLst>
            </p:cNvPr>
            <p:cNvSpPr txBox="1"/>
            <p:nvPr/>
          </p:nvSpPr>
          <p:spPr>
            <a:xfrm>
              <a:off x="1131179" y="2181242"/>
              <a:ext cx="5221949" cy="1969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80" b="0" i="0" u="none" strike="noStrike" kern="1200" cap="none" spc="0" normalizeH="0" baseline="0" noProof="0" dirty="0">
                  <a:ln>
                    <a:noFill/>
                  </a:ln>
                  <a:solidFill>
                    <a:srgbClr val="000000"/>
                  </a:solidFill>
                  <a:effectLst/>
                  <a:uLnTx/>
                  <a:uFillTx/>
                  <a:latin typeface="Arial"/>
                  <a:ea typeface="+mn-ea"/>
                  <a:cs typeface="+mn-cs"/>
                </a:rPr>
                <a:t>However there’s a chance you might live longer…</a:t>
              </a:r>
              <a:endParaRPr kumimoji="0" lang="en-GB" sz="1280" b="1" i="0" u="none" strike="noStrike" kern="1200" cap="none" spc="0" normalizeH="0" baseline="0" noProof="0" dirty="0">
                <a:ln>
                  <a:noFill/>
                </a:ln>
                <a:solidFill>
                  <a:srgbClr val="000000"/>
                </a:solidFill>
                <a:effectLst/>
                <a:uLnTx/>
                <a:uFillTx/>
                <a:latin typeface="Arial"/>
                <a:ea typeface="+mn-ea"/>
                <a:cs typeface="+mn-cs"/>
              </a:endParaRPr>
            </a:p>
          </p:txBody>
        </p:sp>
        <p:sp>
          <p:nvSpPr>
            <p:cNvPr id="16" name="TextBox 15">
              <a:extLst>
                <a:ext uri="{FF2B5EF4-FFF2-40B4-BE49-F238E27FC236}">
                  <a16:creationId xmlns:a16="http://schemas.microsoft.com/office/drawing/2014/main" id="{785A6918-B9E3-733F-633F-80BA825758A2}"/>
                </a:ext>
              </a:extLst>
            </p:cNvPr>
            <p:cNvSpPr txBox="1"/>
            <p:nvPr/>
          </p:nvSpPr>
          <p:spPr>
            <a:xfrm>
              <a:off x="1397206" y="2549234"/>
              <a:ext cx="881061"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6DB4BA"/>
                  </a:solidFill>
                  <a:effectLst/>
                  <a:uLnTx/>
                  <a:uFillTx/>
                  <a:latin typeface="Arial"/>
                  <a:ea typeface="+mn-ea"/>
                  <a:cs typeface="+mn-cs"/>
                </a:rPr>
                <a:t>95</a:t>
              </a:r>
              <a:r>
                <a:rPr kumimoji="0" lang="en-GB" sz="1280" b="1" i="0" u="none" strike="noStrike" kern="1200" cap="none" spc="0" normalizeH="0" baseline="0" noProof="0" dirty="0">
                  <a:ln>
                    <a:noFill/>
                  </a:ln>
                  <a:solidFill>
                    <a:srgbClr val="6DB4BA"/>
                  </a:solidFill>
                  <a:effectLst/>
                  <a:uLnTx/>
                  <a:uFillTx/>
                  <a:latin typeface="Arial"/>
                  <a:ea typeface="+mn-ea"/>
                  <a:cs typeface="+mn-cs"/>
                </a:rPr>
                <a:t> years</a:t>
              </a:r>
            </a:p>
          </p:txBody>
        </p:sp>
        <p:sp>
          <p:nvSpPr>
            <p:cNvPr id="17" name="TextBox 16">
              <a:extLst>
                <a:ext uri="{FF2B5EF4-FFF2-40B4-BE49-F238E27FC236}">
                  <a16:creationId xmlns:a16="http://schemas.microsoft.com/office/drawing/2014/main" id="{BB402D7B-E3DD-0CE7-5FCB-627B998D27EB}"/>
                </a:ext>
              </a:extLst>
            </p:cNvPr>
            <p:cNvSpPr txBox="1"/>
            <p:nvPr/>
          </p:nvSpPr>
          <p:spPr>
            <a:xfrm>
              <a:off x="3096087" y="2549234"/>
              <a:ext cx="881061"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81294C"/>
                  </a:solidFill>
                  <a:effectLst/>
                  <a:uLnTx/>
                  <a:uFillTx/>
                  <a:latin typeface="Arial"/>
                  <a:ea typeface="+mn-ea"/>
                  <a:cs typeface="+mn-cs"/>
                </a:rPr>
                <a:t>99</a:t>
              </a:r>
              <a:r>
                <a:rPr kumimoji="0" lang="en-GB" sz="1280" b="1" i="0" u="none" strike="noStrike" kern="1200" cap="none" spc="0" normalizeH="0" baseline="0" noProof="0" dirty="0">
                  <a:ln>
                    <a:noFill/>
                  </a:ln>
                  <a:solidFill>
                    <a:srgbClr val="81294C"/>
                  </a:solidFill>
                  <a:effectLst/>
                  <a:uLnTx/>
                  <a:uFillTx/>
                  <a:latin typeface="Arial"/>
                  <a:ea typeface="+mn-ea"/>
                  <a:cs typeface="+mn-cs"/>
                </a:rPr>
                <a:t> years</a:t>
              </a:r>
            </a:p>
          </p:txBody>
        </p:sp>
        <p:sp>
          <p:nvSpPr>
            <p:cNvPr id="18" name="TextBox 17">
              <a:extLst>
                <a:ext uri="{FF2B5EF4-FFF2-40B4-BE49-F238E27FC236}">
                  <a16:creationId xmlns:a16="http://schemas.microsoft.com/office/drawing/2014/main" id="{541E98DA-B0E5-825A-8FF2-591C0BF9E586}"/>
                </a:ext>
              </a:extLst>
            </p:cNvPr>
            <p:cNvSpPr txBox="1"/>
            <p:nvPr/>
          </p:nvSpPr>
          <p:spPr>
            <a:xfrm>
              <a:off x="4841949" y="2549234"/>
              <a:ext cx="881061"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A4371"/>
                  </a:solidFill>
                  <a:effectLst/>
                  <a:uLnTx/>
                  <a:uFillTx/>
                  <a:latin typeface="Arial"/>
                  <a:ea typeface="+mn-ea"/>
                  <a:cs typeface="+mn-cs"/>
                </a:rPr>
                <a:t>100</a:t>
              </a:r>
              <a:r>
                <a:rPr kumimoji="0" lang="en-GB" sz="1280" b="1" i="0" u="none" strike="noStrike" kern="1200" cap="none" spc="0" normalizeH="0" baseline="0" noProof="0" dirty="0">
                  <a:ln>
                    <a:noFill/>
                  </a:ln>
                  <a:solidFill>
                    <a:srgbClr val="3A4371"/>
                  </a:solidFill>
                  <a:effectLst/>
                  <a:uLnTx/>
                  <a:uFillTx/>
                  <a:latin typeface="Arial"/>
                  <a:ea typeface="+mn-ea"/>
                  <a:cs typeface="+mn-cs"/>
                </a:rPr>
                <a:t> years</a:t>
              </a:r>
            </a:p>
          </p:txBody>
        </p:sp>
        <p:sp>
          <p:nvSpPr>
            <p:cNvPr id="19" name="TextBox 18">
              <a:extLst>
                <a:ext uri="{FF2B5EF4-FFF2-40B4-BE49-F238E27FC236}">
                  <a16:creationId xmlns:a16="http://schemas.microsoft.com/office/drawing/2014/main" id="{B4104CB3-F81B-57BF-D8F4-AD235A42F535}"/>
                </a:ext>
              </a:extLst>
            </p:cNvPr>
            <p:cNvSpPr txBox="1"/>
            <p:nvPr/>
          </p:nvSpPr>
          <p:spPr>
            <a:xfrm>
              <a:off x="1397206" y="2853122"/>
              <a:ext cx="88106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1 in 4 chance</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20" name="TextBox 19">
              <a:extLst>
                <a:ext uri="{FF2B5EF4-FFF2-40B4-BE49-F238E27FC236}">
                  <a16:creationId xmlns:a16="http://schemas.microsoft.com/office/drawing/2014/main" id="{4A319E1E-AE8D-8F58-3073-290C793F33A2}"/>
                </a:ext>
              </a:extLst>
            </p:cNvPr>
            <p:cNvSpPr txBox="1"/>
            <p:nvPr/>
          </p:nvSpPr>
          <p:spPr>
            <a:xfrm>
              <a:off x="3096086" y="2853122"/>
              <a:ext cx="88106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1 in 10 chance</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21" name="TextBox 20">
              <a:extLst>
                <a:ext uri="{FF2B5EF4-FFF2-40B4-BE49-F238E27FC236}">
                  <a16:creationId xmlns:a16="http://schemas.microsoft.com/office/drawing/2014/main" id="{0A5A6B60-5282-CC1A-575C-D7CFD6015A36}"/>
                </a:ext>
              </a:extLst>
            </p:cNvPr>
            <p:cNvSpPr txBox="1"/>
            <p:nvPr/>
          </p:nvSpPr>
          <p:spPr>
            <a:xfrm>
              <a:off x="4888929" y="2853122"/>
              <a:ext cx="88106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7.4% chance</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22" name="Oval 21">
              <a:extLst>
                <a:ext uri="{FF2B5EF4-FFF2-40B4-BE49-F238E27FC236}">
                  <a16:creationId xmlns:a16="http://schemas.microsoft.com/office/drawing/2014/main" id="{EA654A84-AA63-6CEB-FA7D-7DBC2BD4C289}"/>
                </a:ext>
              </a:extLst>
            </p:cNvPr>
            <p:cNvSpPr/>
            <p:nvPr/>
          </p:nvSpPr>
          <p:spPr>
            <a:xfrm>
              <a:off x="1087563" y="2592248"/>
              <a:ext cx="190970" cy="190970"/>
            </a:xfrm>
            <a:prstGeom prst="ellipse">
              <a:avLst/>
            </a:prstGeom>
            <a:solidFill>
              <a:srgbClr val="6DB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8D7B9406-1EB8-5A12-1CF8-BBD842622EC5}"/>
                </a:ext>
              </a:extLst>
            </p:cNvPr>
            <p:cNvSpPr/>
            <p:nvPr/>
          </p:nvSpPr>
          <p:spPr>
            <a:xfrm>
              <a:off x="2802673" y="2592248"/>
              <a:ext cx="190970" cy="190970"/>
            </a:xfrm>
            <a:prstGeom prst="ellipse">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E7774A4F-AE63-8A1D-4E11-F3947D1B31C1}"/>
                </a:ext>
              </a:extLst>
            </p:cNvPr>
            <p:cNvSpPr/>
            <p:nvPr/>
          </p:nvSpPr>
          <p:spPr>
            <a:xfrm>
              <a:off x="4566689" y="2592248"/>
              <a:ext cx="190970" cy="190970"/>
            </a:xfrm>
            <a:prstGeom prst="ellipse">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69" name="Group 68">
              <a:extLst>
                <a:ext uri="{FF2B5EF4-FFF2-40B4-BE49-F238E27FC236}">
                  <a16:creationId xmlns:a16="http://schemas.microsoft.com/office/drawing/2014/main" id="{21609FFA-B6B1-CE9F-7F4D-8DF0FB32997E}"/>
                </a:ext>
              </a:extLst>
            </p:cNvPr>
            <p:cNvGrpSpPr/>
            <p:nvPr/>
          </p:nvGrpSpPr>
          <p:grpSpPr>
            <a:xfrm>
              <a:off x="1087563" y="3352605"/>
              <a:ext cx="5224042" cy="2962309"/>
              <a:chOff x="904123" y="3258493"/>
              <a:chExt cx="5224042" cy="2962309"/>
            </a:xfrm>
          </p:grpSpPr>
          <p:sp>
            <p:nvSpPr>
              <p:cNvPr id="55" name="Freeform 5">
                <a:extLst>
                  <a:ext uri="{FF2B5EF4-FFF2-40B4-BE49-F238E27FC236}">
                    <a16:creationId xmlns:a16="http://schemas.microsoft.com/office/drawing/2014/main" id="{BABFD0F9-F17C-A506-E9BB-580D0ECA7857}"/>
                  </a:ext>
                </a:extLst>
              </p:cNvPr>
              <p:cNvSpPr>
                <a:spLocks/>
              </p:cNvSpPr>
              <p:nvPr/>
            </p:nvSpPr>
            <p:spPr bwMode="auto">
              <a:xfrm>
                <a:off x="1243013" y="3479800"/>
                <a:ext cx="4762500" cy="2344738"/>
              </a:xfrm>
              <a:custGeom>
                <a:avLst/>
                <a:gdLst>
                  <a:gd name="T0" fmla="*/ 3308 w 3308"/>
                  <a:gd name="T1" fmla="*/ 1608 h 1628"/>
                  <a:gd name="T2" fmla="*/ 0 w 3308"/>
                  <a:gd name="T3" fmla="*/ 1608 h 1628"/>
                  <a:gd name="T4" fmla="*/ 2 w 3308"/>
                  <a:gd name="T5" fmla="*/ 0 h 1628"/>
                  <a:gd name="T6" fmla="*/ 1094 w 3308"/>
                  <a:gd name="T7" fmla="*/ 248 h 1628"/>
                  <a:gd name="T8" fmla="*/ 1782 w 3308"/>
                  <a:gd name="T9" fmla="*/ 932 h 1628"/>
                  <a:gd name="T10" fmla="*/ 2374 w 3308"/>
                  <a:gd name="T11" fmla="*/ 1576 h 1628"/>
                  <a:gd name="T12" fmla="*/ 3308 w 3308"/>
                  <a:gd name="T13" fmla="*/ 1598 h 1628"/>
                </a:gdLst>
                <a:ahLst/>
                <a:cxnLst>
                  <a:cxn ang="0">
                    <a:pos x="T0" y="T1"/>
                  </a:cxn>
                  <a:cxn ang="0">
                    <a:pos x="T2" y="T3"/>
                  </a:cxn>
                  <a:cxn ang="0">
                    <a:pos x="T4" y="T5"/>
                  </a:cxn>
                  <a:cxn ang="0">
                    <a:pos x="T6" y="T7"/>
                  </a:cxn>
                  <a:cxn ang="0">
                    <a:pos x="T8" y="T9"/>
                  </a:cxn>
                  <a:cxn ang="0">
                    <a:pos x="T10" y="T11"/>
                  </a:cxn>
                  <a:cxn ang="0">
                    <a:pos x="T12" y="T13"/>
                  </a:cxn>
                </a:cxnLst>
                <a:rect l="0" t="0" r="r" b="b"/>
                <a:pathLst>
                  <a:path w="3308" h="1628">
                    <a:moveTo>
                      <a:pt x="3308" y="1608"/>
                    </a:moveTo>
                    <a:cubicBezTo>
                      <a:pt x="0" y="1608"/>
                      <a:pt x="0" y="1608"/>
                      <a:pt x="0" y="1608"/>
                    </a:cubicBezTo>
                    <a:cubicBezTo>
                      <a:pt x="2" y="0"/>
                      <a:pt x="2" y="0"/>
                      <a:pt x="2" y="0"/>
                    </a:cubicBezTo>
                    <a:cubicBezTo>
                      <a:pt x="662" y="24"/>
                      <a:pt x="1094" y="248"/>
                      <a:pt x="1094" y="248"/>
                    </a:cubicBezTo>
                    <a:cubicBezTo>
                      <a:pt x="1480" y="458"/>
                      <a:pt x="1782" y="932"/>
                      <a:pt x="1782" y="932"/>
                    </a:cubicBezTo>
                    <a:cubicBezTo>
                      <a:pt x="2110" y="1560"/>
                      <a:pt x="2374" y="1576"/>
                      <a:pt x="2374" y="1576"/>
                    </a:cubicBezTo>
                    <a:cubicBezTo>
                      <a:pt x="2638" y="1628"/>
                      <a:pt x="3308" y="1598"/>
                      <a:pt x="3308" y="1598"/>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54" name="AutoShape 3">
                <a:extLst>
                  <a:ext uri="{FF2B5EF4-FFF2-40B4-BE49-F238E27FC236}">
                    <a16:creationId xmlns:a16="http://schemas.microsoft.com/office/drawing/2014/main" id="{99951BA1-DC61-2C46-CD56-8704FB988370}"/>
                  </a:ext>
                </a:extLst>
              </p:cNvPr>
              <p:cNvSpPr>
                <a:spLocks noChangeAspect="1" noChangeArrowheads="1" noTextEdit="1"/>
              </p:cNvSpPr>
              <p:nvPr/>
            </p:nvSpPr>
            <p:spPr bwMode="auto">
              <a:xfrm>
                <a:off x="1241425" y="3463925"/>
                <a:ext cx="4764088"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39" name="TextBox 38">
                <a:extLst>
                  <a:ext uri="{FF2B5EF4-FFF2-40B4-BE49-F238E27FC236}">
                    <a16:creationId xmlns:a16="http://schemas.microsoft.com/office/drawing/2014/main" id="{F67E7705-735C-A6EF-B902-87455C45B9C7}"/>
                  </a:ext>
                </a:extLst>
              </p:cNvPr>
              <p:cNvSpPr txBox="1"/>
              <p:nvPr/>
            </p:nvSpPr>
            <p:spPr>
              <a:xfrm>
                <a:off x="5729584" y="6066914"/>
                <a:ext cx="39858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Age</a:t>
                </a:r>
              </a:p>
            </p:txBody>
          </p:sp>
          <p:sp>
            <p:nvSpPr>
              <p:cNvPr id="27" name="TextBox 26">
                <a:extLst>
                  <a:ext uri="{FF2B5EF4-FFF2-40B4-BE49-F238E27FC236}">
                    <a16:creationId xmlns:a16="http://schemas.microsoft.com/office/drawing/2014/main" id="{729A302D-A855-D05F-5965-5038C15A606F}"/>
                  </a:ext>
                </a:extLst>
              </p:cNvPr>
              <p:cNvSpPr txBox="1"/>
              <p:nvPr/>
            </p:nvSpPr>
            <p:spPr>
              <a:xfrm>
                <a:off x="1024039" y="3258493"/>
                <a:ext cx="1791127"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Chance of reaching age%</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7C8CEC06-5AE5-C1C8-B76E-5981276E6EEB}"/>
                  </a:ext>
                </a:extLst>
              </p:cNvPr>
              <p:cNvSpPr txBox="1"/>
              <p:nvPr/>
            </p:nvSpPr>
            <p:spPr>
              <a:xfrm>
                <a:off x="904123" y="3445587"/>
                <a:ext cx="306789"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100</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29" name="TextBox 28">
                <a:extLst>
                  <a:ext uri="{FF2B5EF4-FFF2-40B4-BE49-F238E27FC236}">
                    <a16:creationId xmlns:a16="http://schemas.microsoft.com/office/drawing/2014/main" id="{30334131-73A1-D512-BA82-7FABC235FB50}"/>
                  </a:ext>
                </a:extLst>
              </p:cNvPr>
              <p:cNvSpPr txBox="1"/>
              <p:nvPr/>
            </p:nvSpPr>
            <p:spPr>
              <a:xfrm>
                <a:off x="904123" y="4011633"/>
                <a:ext cx="306789"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75</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0" name="TextBox 29">
                <a:extLst>
                  <a:ext uri="{FF2B5EF4-FFF2-40B4-BE49-F238E27FC236}">
                    <a16:creationId xmlns:a16="http://schemas.microsoft.com/office/drawing/2014/main" id="{FF2AAE75-58B0-D164-8B91-DF0089F10C32}"/>
                  </a:ext>
                </a:extLst>
              </p:cNvPr>
              <p:cNvSpPr txBox="1"/>
              <p:nvPr/>
            </p:nvSpPr>
            <p:spPr>
              <a:xfrm>
                <a:off x="904123" y="4578563"/>
                <a:ext cx="306789"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50</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1" name="TextBox 30">
                <a:extLst>
                  <a:ext uri="{FF2B5EF4-FFF2-40B4-BE49-F238E27FC236}">
                    <a16:creationId xmlns:a16="http://schemas.microsoft.com/office/drawing/2014/main" id="{A0F7E783-BDED-992F-99F8-BFF71C83A65A}"/>
                  </a:ext>
                </a:extLst>
              </p:cNvPr>
              <p:cNvSpPr txBox="1"/>
              <p:nvPr/>
            </p:nvSpPr>
            <p:spPr>
              <a:xfrm>
                <a:off x="904123" y="5162829"/>
                <a:ext cx="306789"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25</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2" name="TextBox 31">
                <a:extLst>
                  <a:ext uri="{FF2B5EF4-FFF2-40B4-BE49-F238E27FC236}">
                    <a16:creationId xmlns:a16="http://schemas.microsoft.com/office/drawing/2014/main" id="{14959A8D-FA04-A3AF-CA94-4AF76702F5D6}"/>
                  </a:ext>
                </a:extLst>
              </p:cNvPr>
              <p:cNvSpPr txBox="1"/>
              <p:nvPr/>
            </p:nvSpPr>
            <p:spPr>
              <a:xfrm>
                <a:off x="1662512" y="5884883"/>
                <a:ext cx="30678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60</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3" name="TextBox 32">
                <a:extLst>
                  <a:ext uri="{FF2B5EF4-FFF2-40B4-BE49-F238E27FC236}">
                    <a16:creationId xmlns:a16="http://schemas.microsoft.com/office/drawing/2014/main" id="{D12AEB36-F1E7-2D3D-154F-19D154AF3F31}"/>
                  </a:ext>
                </a:extLst>
              </p:cNvPr>
              <p:cNvSpPr txBox="1"/>
              <p:nvPr/>
            </p:nvSpPr>
            <p:spPr>
              <a:xfrm>
                <a:off x="2284779" y="5884883"/>
                <a:ext cx="30678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70</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4" name="TextBox 33">
                <a:extLst>
                  <a:ext uri="{FF2B5EF4-FFF2-40B4-BE49-F238E27FC236}">
                    <a16:creationId xmlns:a16="http://schemas.microsoft.com/office/drawing/2014/main" id="{D50CF1BD-3C5E-A9BB-9701-4BF972A0A776}"/>
                  </a:ext>
                </a:extLst>
              </p:cNvPr>
              <p:cNvSpPr txBox="1"/>
              <p:nvPr/>
            </p:nvSpPr>
            <p:spPr>
              <a:xfrm>
                <a:off x="2939161" y="5884883"/>
                <a:ext cx="30678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80</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5" name="TextBox 34">
                <a:extLst>
                  <a:ext uri="{FF2B5EF4-FFF2-40B4-BE49-F238E27FC236}">
                    <a16:creationId xmlns:a16="http://schemas.microsoft.com/office/drawing/2014/main" id="{ECFA44C7-EC31-DA53-13AA-341AADA9E26C}"/>
                  </a:ext>
                </a:extLst>
              </p:cNvPr>
              <p:cNvSpPr txBox="1"/>
              <p:nvPr/>
            </p:nvSpPr>
            <p:spPr>
              <a:xfrm>
                <a:off x="3593543" y="5884883"/>
                <a:ext cx="30678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90</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6" name="TextBox 35">
                <a:extLst>
                  <a:ext uri="{FF2B5EF4-FFF2-40B4-BE49-F238E27FC236}">
                    <a16:creationId xmlns:a16="http://schemas.microsoft.com/office/drawing/2014/main" id="{F5593F3C-0C34-A150-727F-3B059EC8BE7A}"/>
                  </a:ext>
                </a:extLst>
              </p:cNvPr>
              <p:cNvSpPr txBox="1"/>
              <p:nvPr/>
            </p:nvSpPr>
            <p:spPr>
              <a:xfrm>
                <a:off x="4231097" y="5884883"/>
                <a:ext cx="30678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100</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7" name="TextBox 36">
                <a:extLst>
                  <a:ext uri="{FF2B5EF4-FFF2-40B4-BE49-F238E27FC236}">
                    <a16:creationId xmlns:a16="http://schemas.microsoft.com/office/drawing/2014/main" id="{3EB8BD5B-9FD7-3E2D-2EA2-76F6FA8DD845}"/>
                  </a:ext>
                </a:extLst>
              </p:cNvPr>
              <p:cNvSpPr txBox="1"/>
              <p:nvPr/>
            </p:nvSpPr>
            <p:spPr>
              <a:xfrm>
                <a:off x="4868651" y="5884883"/>
                <a:ext cx="30678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110</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8" name="TextBox 37">
                <a:extLst>
                  <a:ext uri="{FF2B5EF4-FFF2-40B4-BE49-F238E27FC236}">
                    <a16:creationId xmlns:a16="http://schemas.microsoft.com/office/drawing/2014/main" id="{21159943-F235-8256-FE96-B26ADD42494D}"/>
                  </a:ext>
                </a:extLst>
              </p:cNvPr>
              <p:cNvSpPr txBox="1"/>
              <p:nvPr/>
            </p:nvSpPr>
            <p:spPr>
              <a:xfrm>
                <a:off x="5520475" y="5884883"/>
                <a:ext cx="30678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120</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41" name="Straight Connector 40">
                <a:extLst>
                  <a:ext uri="{FF2B5EF4-FFF2-40B4-BE49-F238E27FC236}">
                    <a16:creationId xmlns:a16="http://schemas.microsoft.com/office/drawing/2014/main" id="{74BF5AF8-7044-315E-14B8-F2CFBF3E86FC}"/>
                  </a:ext>
                </a:extLst>
              </p:cNvPr>
              <p:cNvCxnSpPr/>
              <p:nvPr/>
            </p:nvCxnSpPr>
            <p:spPr>
              <a:xfrm>
                <a:off x="3533878" y="3522531"/>
                <a:ext cx="0" cy="2297560"/>
              </a:xfrm>
              <a:prstGeom prst="line">
                <a:avLst/>
              </a:prstGeom>
              <a:ln w="19050">
                <a:solidFill>
                  <a:srgbClr val="D68063"/>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7FC2AC6-7EEC-1BF8-FBC6-D0D1019A01F7}"/>
                  </a:ext>
                </a:extLst>
              </p:cNvPr>
              <p:cNvSpPr txBox="1"/>
              <p:nvPr/>
            </p:nvSpPr>
            <p:spPr>
              <a:xfrm>
                <a:off x="3593543" y="3511905"/>
                <a:ext cx="885550" cy="4154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D68063"/>
                    </a:solidFill>
                    <a:effectLst/>
                    <a:uLnTx/>
                    <a:uFillTx/>
                    <a:latin typeface="Arial"/>
                    <a:ea typeface="+mn-ea"/>
                    <a:cs typeface="+mn-cs"/>
                  </a:rPr>
                  <a:t>87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a:ea typeface="+mn-ea"/>
                    <a:cs typeface="+mn-cs"/>
                  </a:rPr>
                  <a:t>Your life expectancy</a:t>
                </a:r>
              </a:p>
            </p:txBody>
          </p:sp>
          <p:sp>
            <p:nvSpPr>
              <p:cNvPr id="56" name="Freeform 6">
                <a:extLst>
                  <a:ext uri="{FF2B5EF4-FFF2-40B4-BE49-F238E27FC236}">
                    <a16:creationId xmlns:a16="http://schemas.microsoft.com/office/drawing/2014/main" id="{7249CCA3-91D0-BF57-B077-CE72B5D36209}"/>
                  </a:ext>
                </a:extLst>
              </p:cNvPr>
              <p:cNvSpPr>
                <a:spLocks/>
              </p:cNvSpPr>
              <p:nvPr/>
            </p:nvSpPr>
            <p:spPr bwMode="auto">
              <a:xfrm>
                <a:off x="1246188" y="3479800"/>
                <a:ext cx="4759325" cy="2344738"/>
              </a:xfrm>
              <a:custGeom>
                <a:avLst/>
                <a:gdLst>
                  <a:gd name="T0" fmla="*/ 3306 w 3306"/>
                  <a:gd name="T1" fmla="*/ 1598 h 1628"/>
                  <a:gd name="T2" fmla="*/ 2372 w 3306"/>
                  <a:gd name="T3" fmla="*/ 1576 h 1628"/>
                  <a:gd name="T4" fmla="*/ 1780 w 3306"/>
                  <a:gd name="T5" fmla="*/ 932 h 1628"/>
                  <a:gd name="T6" fmla="*/ 1092 w 3306"/>
                  <a:gd name="T7" fmla="*/ 248 h 1628"/>
                  <a:gd name="T8" fmla="*/ 0 w 3306"/>
                  <a:gd name="T9" fmla="*/ 0 h 1628"/>
                </a:gdLst>
                <a:ahLst/>
                <a:cxnLst>
                  <a:cxn ang="0">
                    <a:pos x="T0" y="T1"/>
                  </a:cxn>
                  <a:cxn ang="0">
                    <a:pos x="T2" y="T3"/>
                  </a:cxn>
                  <a:cxn ang="0">
                    <a:pos x="T4" y="T5"/>
                  </a:cxn>
                  <a:cxn ang="0">
                    <a:pos x="T6" y="T7"/>
                  </a:cxn>
                  <a:cxn ang="0">
                    <a:pos x="T8" y="T9"/>
                  </a:cxn>
                </a:cxnLst>
                <a:rect l="0" t="0" r="r" b="b"/>
                <a:pathLst>
                  <a:path w="3306" h="1628">
                    <a:moveTo>
                      <a:pt x="3306" y="1598"/>
                    </a:moveTo>
                    <a:cubicBezTo>
                      <a:pt x="3306" y="1598"/>
                      <a:pt x="2636" y="1628"/>
                      <a:pt x="2372" y="1576"/>
                    </a:cubicBezTo>
                    <a:cubicBezTo>
                      <a:pt x="2372" y="1576"/>
                      <a:pt x="2108" y="1560"/>
                      <a:pt x="1780" y="932"/>
                    </a:cubicBezTo>
                    <a:cubicBezTo>
                      <a:pt x="1780" y="932"/>
                      <a:pt x="1456" y="392"/>
                      <a:pt x="1092" y="248"/>
                    </a:cubicBezTo>
                    <a:cubicBezTo>
                      <a:pt x="1092" y="248"/>
                      <a:pt x="660" y="24"/>
                      <a:pt x="0" y="0"/>
                    </a:cubicBezTo>
                  </a:path>
                </a:pathLst>
              </a:custGeom>
              <a:noFill/>
              <a:ln w="34925" cap="flat">
                <a:solidFill>
                  <a:srgbClr val="0F7B3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43" name="TextBox 42">
                <a:extLst>
                  <a:ext uri="{FF2B5EF4-FFF2-40B4-BE49-F238E27FC236}">
                    <a16:creationId xmlns:a16="http://schemas.microsoft.com/office/drawing/2014/main" id="{7D377A9C-BB9D-E1DE-0800-D4B4E27BB6CA}"/>
                  </a:ext>
                </a:extLst>
              </p:cNvPr>
              <p:cNvSpPr txBox="1"/>
              <p:nvPr/>
            </p:nvSpPr>
            <p:spPr>
              <a:xfrm>
                <a:off x="1723016" y="3779573"/>
                <a:ext cx="1106810"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a:ea typeface="+mn-ea"/>
                    <a:cs typeface="+mn-cs"/>
                  </a:rPr>
                  <a:t>67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State pension age</a:t>
                </a:r>
              </a:p>
            </p:txBody>
          </p:sp>
          <p:sp>
            <p:nvSpPr>
              <p:cNvPr id="44" name="TextBox 43">
                <a:extLst>
                  <a:ext uri="{FF2B5EF4-FFF2-40B4-BE49-F238E27FC236}">
                    <a16:creationId xmlns:a16="http://schemas.microsoft.com/office/drawing/2014/main" id="{09B6BC45-2CC5-91C8-0ED6-472322D55C79}"/>
                  </a:ext>
                </a:extLst>
              </p:cNvPr>
              <p:cNvSpPr txBox="1"/>
              <p:nvPr/>
            </p:nvSpPr>
            <p:spPr>
              <a:xfrm>
                <a:off x="4124508" y="5038837"/>
                <a:ext cx="1106810"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6DB4BA"/>
                    </a:solidFill>
                    <a:effectLst/>
                    <a:uLnTx/>
                    <a:uFillTx/>
                    <a:latin typeface="Arial"/>
                    <a:ea typeface="+mn-ea"/>
                    <a:cs typeface="+mn-cs"/>
                  </a:rPr>
                  <a:t>95 years</a:t>
                </a:r>
              </a:p>
            </p:txBody>
          </p:sp>
          <p:sp>
            <p:nvSpPr>
              <p:cNvPr id="45" name="TextBox 44">
                <a:extLst>
                  <a:ext uri="{FF2B5EF4-FFF2-40B4-BE49-F238E27FC236}">
                    <a16:creationId xmlns:a16="http://schemas.microsoft.com/office/drawing/2014/main" id="{0D16105D-92C5-7ED6-0DDC-FEB553C9E575}"/>
                  </a:ext>
                </a:extLst>
              </p:cNvPr>
              <p:cNvSpPr txBox="1"/>
              <p:nvPr/>
            </p:nvSpPr>
            <p:spPr>
              <a:xfrm>
                <a:off x="4381254" y="5432799"/>
                <a:ext cx="1106810"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81294C"/>
                    </a:solidFill>
                    <a:effectLst/>
                    <a:uLnTx/>
                    <a:uFillTx/>
                    <a:latin typeface="Arial"/>
                    <a:ea typeface="+mn-ea"/>
                    <a:cs typeface="+mn-cs"/>
                  </a:rPr>
                  <a:t>99 years</a:t>
                </a:r>
              </a:p>
            </p:txBody>
          </p:sp>
          <p:sp>
            <p:nvSpPr>
              <p:cNvPr id="47" name="Oval 46">
                <a:extLst>
                  <a:ext uri="{FF2B5EF4-FFF2-40B4-BE49-F238E27FC236}">
                    <a16:creationId xmlns:a16="http://schemas.microsoft.com/office/drawing/2014/main" id="{0001C168-2E0E-B2CC-EC58-1DACBB0D14D7}"/>
                  </a:ext>
                </a:extLst>
              </p:cNvPr>
              <p:cNvSpPr/>
              <p:nvPr/>
            </p:nvSpPr>
            <p:spPr>
              <a:xfrm>
                <a:off x="2159931" y="3527269"/>
                <a:ext cx="190970" cy="19097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0" name="Oval 49">
                <a:extLst>
                  <a:ext uri="{FF2B5EF4-FFF2-40B4-BE49-F238E27FC236}">
                    <a16:creationId xmlns:a16="http://schemas.microsoft.com/office/drawing/2014/main" id="{D3EB477D-BBE0-1136-15A5-3E5872015C46}"/>
                  </a:ext>
                </a:extLst>
              </p:cNvPr>
              <p:cNvSpPr/>
              <p:nvPr/>
            </p:nvSpPr>
            <p:spPr>
              <a:xfrm>
                <a:off x="4175115" y="5399470"/>
                <a:ext cx="190970" cy="190970"/>
              </a:xfrm>
              <a:prstGeom prst="ellipse">
                <a:avLst/>
              </a:prstGeom>
              <a:solidFill>
                <a:schemeClr val="bg1"/>
              </a:solidFill>
              <a:ln w="19050">
                <a:solidFill>
                  <a:srgbClr val="8129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7" name="Line 7">
                <a:extLst>
                  <a:ext uri="{FF2B5EF4-FFF2-40B4-BE49-F238E27FC236}">
                    <a16:creationId xmlns:a16="http://schemas.microsoft.com/office/drawing/2014/main" id="{D8909D3C-F4CA-7F37-E605-5333C67EDE10}"/>
                  </a:ext>
                </a:extLst>
              </p:cNvPr>
              <p:cNvSpPr>
                <a:spLocks noChangeShapeType="1"/>
              </p:cNvSpPr>
              <p:nvPr/>
            </p:nvSpPr>
            <p:spPr bwMode="auto">
              <a:xfrm>
                <a:off x="1243013" y="3476625"/>
                <a:ext cx="4762500" cy="0"/>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58" name="Line 8">
                <a:extLst>
                  <a:ext uri="{FF2B5EF4-FFF2-40B4-BE49-F238E27FC236}">
                    <a16:creationId xmlns:a16="http://schemas.microsoft.com/office/drawing/2014/main" id="{5FA01872-7C00-AF5F-449C-FAF3EEDD58EC}"/>
                  </a:ext>
                </a:extLst>
              </p:cNvPr>
              <p:cNvSpPr>
                <a:spLocks noChangeShapeType="1"/>
              </p:cNvSpPr>
              <p:nvPr/>
            </p:nvSpPr>
            <p:spPr bwMode="auto">
              <a:xfrm>
                <a:off x="1243013" y="4062413"/>
                <a:ext cx="4762500" cy="0"/>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59" name="Line 9">
                <a:extLst>
                  <a:ext uri="{FF2B5EF4-FFF2-40B4-BE49-F238E27FC236}">
                    <a16:creationId xmlns:a16="http://schemas.microsoft.com/office/drawing/2014/main" id="{27CBF533-9C52-B356-C260-2281C8241C0B}"/>
                  </a:ext>
                </a:extLst>
              </p:cNvPr>
              <p:cNvSpPr>
                <a:spLocks noChangeShapeType="1"/>
              </p:cNvSpPr>
              <p:nvPr/>
            </p:nvSpPr>
            <p:spPr bwMode="auto">
              <a:xfrm>
                <a:off x="1243013" y="4643438"/>
                <a:ext cx="4762500" cy="0"/>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0" name="Line 10">
                <a:extLst>
                  <a:ext uri="{FF2B5EF4-FFF2-40B4-BE49-F238E27FC236}">
                    <a16:creationId xmlns:a16="http://schemas.microsoft.com/office/drawing/2014/main" id="{2520BD90-7B8D-72BF-3B0B-0A8475DA093E}"/>
                  </a:ext>
                </a:extLst>
              </p:cNvPr>
              <p:cNvSpPr>
                <a:spLocks noChangeShapeType="1"/>
              </p:cNvSpPr>
              <p:nvPr/>
            </p:nvSpPr>
            <p:spPr bwMode="auto">
              <a:xfrm>
                <a:off x="1243013" y="5208588"/>
                <a:ext cx="4762500" cy="0"/>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1" name="Line 11">
                <a:extLst>
                  <a:ext uri="{FF2B5EF4-FFF2-40B4-BE49-F238E27FC236}">
                    <a16:creationId xmlns:a16="http://schemas.microsoft.com/office/drawing/2014/main" id="{87E8B5C5-175B-F936-7964-F4BC83BDF3E1}"/>
                  </a:ext>
                </a:extLst>
              </p:cNvPr>
              <p:cNvSpPr>
                <a:spLocks noChangeShapeType="1"/>
              </p:cNvSpPr>
              <p:nvPr/>
            </p:nvSpPr>
            <p:spPr bwMode="auto">
              <a:xfrm>
                <a:off x="1811338" y="5797550"/>
                <a:ext cx="0" cy="112713"/>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2" name="Line 12">
                <a:extLst>
                  <a:ext uri="{FF2B5EF4-FFF2-40B4-BE49-F238E27FC236}">
                    <a16:creationId xmlns:a16="http://schemas.microsoft.com/office/drawing/2014/main" id="{F66E1325-72D6-6151-0CEB-3DE99C00124B}"/>
                  </a:ext>
                </a:extLst>
              </p:cNvPr>
              <p:cNvSpPr>
                <a:spLocks noChangeShapeType="1"/>
              </p:cNvSpPr>
              <p:nvPr/>
            </p:nvSpPr>
            <p:spPr bwMode="auto">
              <a:xfrm>
                <a:off x="2451100" y="5797550"/>
                <a:ext cx="0" cy="112713"/>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46" name="Oval 45">
                <a:extLst>
                  <a:ext uri="{FF2B5EF4-FFF2-40B4-BE49-F238E27FC236}">
                    <a16:creationId xmlns:a16="http://schemas.microsoft.com/office/drawing/2014/main" id="{C680D4B9-5915-885B-AE6E-230430DC16C5}"/>
                  </a:ext>
                </a:extLst>
              </p:cNvPr>
              <p:cNvSpPr/>
              <p:nvPr/>
            </p:nvSpPr>
            <p:spPr>
              <a:xfrm>
                <a:off x="3897051" y="5059821"/>
                <a:ext cx="190970" cy="190970"/>
              </a:xfrm>
              <a:prstGeom prst="ellipse">
                <a:avLst/>
              </a:prstGeom>
              <a:solidFill>
                <a:schemeClr val="bg1"/>
              </a:solidFill>
              <a:ln w="19050">
                <a:solidFill>
                  <a:srgbClr val="6D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3" name="Line 13">
                <a:extLst>
                  <a:ext uri="{FF2B5EF4-FFF2-40B4-BE49-F238E27FC236}">
                    <a16:creationId xmlns:a16="http://schemas.microsoft.com/office/drawing/2014/main" id="{49692366-AF07-D78F-391B-685E78235796}"/>
                  </a:ext>
                </a:extLst>
              </p:cNvPr>
              <p:cNvSpPr>
                <a:spLocks noChangeShapeType="1"/>
              </p:cNvSpPr>
              <p:nvPr/>
            </p:nvSpPr>
            <p:spPr bwMode="auto">
              <a:xfrm>
                <a:off x="3095625" y="5797550"/>
                <a:ext cx="0" cy="112713"/>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4" name="Line 14">
                <a:extLst>
                  <a:ext uri="{FF2B5EF4-FFF2-40B4-BE49-F238E27FC236}">
                    <a16:creationId xmlns:a16="http://schemas.microsoft.com/office/drawing/2014/main" id="{89B3CB44-0DC1-AD0C-F6B6-29472B80133A}"/>
                  </a:ext>
                </a:extLst>
              </p:cNvPr>
              <p:cNvSpPr>
                <a:spLocks noChangeShapeType="1"/>
              </p:cNvSpPr>
              <p:nvPr/>
            </p:nvSpPr>
            <p:spPr bwMode="auto">
              <a:xfrm>
                <a:off x="3746500" y="5797550"/>
                <a:ext cx="0" cy="112713"/>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5" name="Line 15">
                <a:extLst>
                  <a:ext uri="{FF2B5EF4-FFF2-40B4-BE49-F238E27FC236}">
                    <a16:creationId xmlns:a16="http://schemas.microsoft.com/office/drawing/2014/main" id="{6D127FA4-38E7-D667-22F7-D04C7BCDE116}"/>
                  </a:ext>
                </a:extLst>
              </p:cNvPr>
              <p:cNvSpPr>
                <a:spLocks noChangeShapeType="1"/>
              </p:cNvSpPr>
              <p:nvPr/>
            </p:nvSpPr>
            <p:spPr bwMode="auto">
              <a:xfrm>
                <a:off x="4391025" y="5797550"/>
                <a:ext cx="0" cy="112713"/>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6" name="Line 16">
                <a:extLst>
                  <a:ext uri="{FF2B5EF4-FFF2-40B4-BE49-F238E27FC236}">
                    <a16:creationId xmlns:a16="http://schemas.microsoft.com/office/drawing/2014/main" id="{95654CF6-894C-1160-24CF-678E059E1280}"/>
                  </a:ext>
                </a:extLst>
              </p:cNvPr>
              <p:cNvSpPr>
                <a:spLocks noChangeShapeType="1"/>
              </p:cNvSpPr>
              <p:nvPr/>
            </p:nvSpPr>
            <p:spPr bwMode="auto">
              <a:xfrm>
                <a:off x="5037138" y="5797550"/>
                <a:ext cx="0" cy="112713"/>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7" name="Line 17">
                <a:extLst>
                  <a:ext uri="{FF2B5EF4-FFF2-40B4-BE49-F238E27FC236}">
                    <a16:creationId xmlns:a16="http://schemas.microsoft.com/office/drawing/2014/main" id="{4285FAA7-E193-4809-0B59-456152AF6B7F}"/>
                  </a:ext>
                </a:extLst>
              </p:cNvPr>
              <p:cNvSpPr>
                <a:spLocks noChangeShapeType="1"/>
              </p:cNvSpPr>
              <p:nvPr/>
            </p:nvSpPr>
            <p:spPr bwMode="auto">
              <a:xfrm>
                <a:off x="5675313" y="5797550"/>
                <a:ext cx="0" cy="112713"/>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8" name="Line 18">
                <a:extLst>
                  <a:ext uri="{FF2B5EF4-FFF2-40B4-BE49-F238E27FC236}">
                    <a16:creationId xmlns:a16="http://schemas.microsoft.com/office/drawing/2014/main" id="{B73E0B7D-D519-702F-A2A8-5D36704A7AE8}"/>
                  </a:ext>
                </a:extLst>
              </p:cNvPr>
              <p:cNvSpPr>
                <a:spLocks noChangeShapeType="1"/>
              </p:cNvSpPr>
              <p:nvPr/>
            </p:nvSpPr>
            <p:spPr bwMode="auto">
              <a:xfrm>
                <a:off x="1243013" y="5795963"/>
                <a:ext cx="4762500" cy="0"/>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8" name="Group 7">
            <a:extLst>
              <a:ext uri="{FF2B5EF4-FFF2-40B4-BE49-F238E27FC236}">
                <a16:creationId xmlns:a16="http://schemas.microsoft.com/office/drawing/2014/main" id="{389253CF-1B5D-043F-7FE1-52F8D03C559D}"/>
              </a:ext>
            </a:extLst>
          </p:cNvPr>
          <p:cNvGrpSpPr/>
          <p:nvPr/>
        </p:nvGrpSpPr>
        <p:grpSpPr>
          <a:xfrm>
            <a:off x="6743702" y="3960124"/>
            <a:ext cx="5148262" cy="1215845"/>
            <a:chOff x="6743702" y="3960124"/>
            <a:chExt cx="5148262" cy="1215845"/>
          </a:xfrm>
        </p:grpSpPr>
        <p:grpSp>
          <p:nvGrpSpPr>
            <p:cNvPr id="3" name="Group 2">
              <a:extLst>
                <a:ext uri="{FF2B5EF4-FFF2-40B4-BE49-F238E27FC236}">
                  <a16:creationId xmlns:a16="http://schemas.microsoft.com/office/drawing/2014/main" id="{4D2AD678-9308-D857-E02C-45241F5406EC}"/>
                </a:ext>
              </a:extLst>
            </p:cNvPr>
            <p:cNvGrpSpPr/>
            <p:nvPr/>
          </p:nvGrpSpPr>
          <p:grpSpPr>
            <a:xfrm>
              <a:off x="6743702" y="3960124"/>
              <a:ext cx="5148262" cy="1215845"/>
              <a:chOff x="947738" y="3938601"/>
              <a:chExt cx="5148262" cy="1215845"/>
            </a:xfrm>
          </p:grpSpPr>
          <p:sp>
            <p:nvSpPr>
              <p:cNvPr id="4" name="Rectangle 3">
                <a:extLst>
                  <a:ext uri="{FF2B5EF4-FFF2-40B4-BE49-F238E27FC236}">
                    <a16:creationId xmlns:a16="http://schemas.microsoft.com/office/drawing/2014/main" id="{2171F76A-8563-FE81-09D4-E78DA7D8E2C4}"/>
                  </a:ext>
                </a:extLst>
              </p:cNvPr>
              <p:cNvSpPr/>
              <p:nvPr/>
            </p:nvSpPr>
            <p:spPr>
              <a:xfrm>
                <a:off x="947738" y="3938601"/>
                <a:ext cx="5148261" cy="11379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4A696836-EE72-6370-3EC3-651A2B7A7CD5}"/>
                  </a:ext>
                </a:extLst>
              </p:cNvPr>
              <p:cNvGrpSpPr/>
              <p:nvPr/>
            </p:nvGrpSpPr>
            <p:grpSpPr>
              <a:xfrm>
                <a:off x="947739" y="3938601"/>
                <a:ext cx="5148261" cy="1215845"/>
                <a:chOff x="947739" y="4362714"/>
                <a:chExt cx="5148261" cy="1215845"/>
              </a:xfrm>
            </p:grpSpPr>
            <p:sp>
              <p:nvSpPr>
                <p:cNvPr id="9" name="Rounded Rectangle 8">
                  <a:extLst>
                    <a:ext uri="{FF2B5EF4-FFF2-40B4-BE49-F238E27FC236}">
                      <a16:creationId xmlns:a16="http://schemas.microsoft.com/office/drawing/2014/main" id="{D58B2B0D-0F82-534A-9DB7-9B4F5B92350D}"/>
                    </a:ext>
                  </a:extLst>
                </p:cNvPr>
                <p:cNvSpPr/>
                <p:nvPr/>
              </p:nvSpPr>
              <p:spPr>
                <a:xfrm>
                  <a:off x="947739" y="4362714"/>
                  <a:ext cx="5148261" cy="1191782"/>
                </a:xfrm>
                <a:prstGeom prst="rect">
                  <a:avLst/>
                </a:prstGeom>
                <a:solidFill>
                  <a:srgbClr val="E7F2E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Content Placeholder 4">
                  <a:extLst>
                    <a:ext uri="{FF2B5EF4-FFF2-40B4-BE49-F238E27FC236}">
                      <a16:creationId xmlns:a16="http://schemas.microsoft.com/office/drawing/2014/main" id="{504377BE-CDCB-20BB-6E26-D494E1DECED9}"/>
                    </a:ext>
                  </a:extLst>
                </p:cNvPr>
                <p:cNvSpPr txBox="1">
                  <a:spLocks/>
                </p:cNvSpPr>
                <p:nvPr/>
              </p:nvSpPr>
              <p:spPr>
                <a:xfrm>
                  <a:off x="2190181" y="4594206"/>
                  <a:ext cx="3652775" cy="984353"/>
                </a:xfrm>
                <a:prstGeom prst="rect">
                  <a:avLst/>
                </a:prstGeom>
              </p:spPr>
              <p:txBody>
                <a:bodyPr vert="horz" lIns="0" tIns="0" rIns="0" bIns="0" numCol="1" spcCol="216000" rtlCol="0">
                  <a:noAutofit/>
                </a:bodyPr>
                <a:lstStyle>
                  <a:lvl1pPr marL="0" indent="0" algn="l" defTabSz="914377" rtl="0" eaLnBrk="1" latinLnBrk="0" hangingPunct="1">
                    <a:lnSpc>
                      <a:spcPct val="125000"/>
                    </a:lnSpc>
                    <a:spcBef>
                      <a:spcPts val="800"/>
                    </a:spcBef>
                    <a:spcAft>
                      <a:spcPts val="0"/>
                    </a:spcAft>
                    <a:buFont typeface="Arial" panose="020B0604020202020204" pitchFamily="34" charset="0"/>
                    <a:buNone/>
                    <a:defRPr sz="1867" kern="1200"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marL="0" indent="0" algn="l" defTabSz="914377" rtl="0" eaLnBrk="1" latinLnBrk="0" hangingPunct="1">
                    <a:lnSpc>
                      <a:spcPct val="125000"/>
                    </a:lnSpc>
                    <a:spcBef>
                      <a:spcPts val="0"/>
                    </a:spcBef>
                    <a:spcAft>
                      <a:spcPts val="0"/>
                    </a:spcAft>
                    <a:buFont typeface="Arial" panose="020B0604020202020204" pitchFamily="34" charset="0"/>
                    <a:buNone/>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0F7B3F"/>
                      </a:solidFill>
                      <a:effectLst/>
                      <a:uLnTx/>
                      <a:uFillTx/>
                      <a:latin typeface="Arial" panose="020B0604020202020204" pitchFamily="34" charset="0"/>
                      <a:ea typeface="Open Sans" panose="020B0606030504020204" pitchFamily="34" charset="0"/>
                      <a:cs typeface="Arial" panose="020B0604020202020204" pitchFamily="34" charset="0"/>
                    </a:rPr>
                    <a:t>Why not try it for yourself?</a:t>
                  </a:r>
                </a:p>
                <a:p>
                  <a:pPr marL="0" marR="0" lvl="0" indent="0" algn="l" defTabSz="914377"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Simply search for ‘ONS life expectancy calculator’ online.</a:t>
                  </a:r>
                </a:p>
              </p:txBody>
            </p:sp>
          </p:grpSp>
        </p:grpSp>
        <p:pic>
          <p:nvPicPr>
            <p:cNvPr id="79" name="Graphic 78" descr="Calculator outline">
              <a:extLst>
                <a:ext uri="{FF2B5EF4-FFF2-40B4-BE49-F238E27FC236}">
                  <a16:creationId xmlns:a16="http://schemas.microsoft.com/office/drawing/2014/main" id="{EE937F3D-E94A-A801-B73D-66FC7E595A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3124" y="4098815"/>
              <a:ext cx="914400" cy="914400"/>
            </a:xfrm>
            <a:prstGeom prst="rect">
              <a:avLst/>
            </a:prstGeom>
          </p:spPr>
        </p:pic>
      </p:grpSp>
    </p:spTree>
    <p:extLst>
      <p:ext uri="{BB962C8B-B14F-4D97-AF65-F5344CB8AC3E}">
        <p14:creationId xmlns:p14="http://schemas.microsoft.com/office/powerpoint/2010/main" val="412782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Quilter-Dec17">
  <a:themeElements>
    <a:clrScheme name="Quilter Primary colours">
      <a:dk1>
        <a:srgbClr val="000000"/>
      </a:dk1>
      <a:lt1>
        <a:sysClr val="window" lastClr="FFFFFF"/>
      </a:lt1>
      <a:dk2>
        <a:srgbClr val="0F7B3F"/>
      </a:dk2>
      <a:lt2>
        <a:srgbClr val="159847"/>
      </a:lt2>
      <a:accent1>
        <a:srgbClr val="169F50"/>
      </a:accent1>
      <a:accent2>
        <a:srgbClr val="000000"/>
      </a:accent2>
      <a:accent3>
        <a:srgbClr val="909090"/>
      </a:accent3>
      <a:accent4>
        <a:srgbClr val="B1B1B1"/>
      </a:accent4>
      <a:accent5>
        <a:srgbClr val="D9D9D9"/>
      </a:accent5>
      <a:accent6>
        <a:srgbClr val="FFFFFF"/>
      </a:accent6>
      <a:hlink>
        <a:srgbClr val="005522"/>
      </a:hlink>
      <a:folHlink>
        <a:srgbClr val="23AA4D"/>
      </a:folHlink>
    </a:clrScheme>
    <a:fontScheme name="Quilter">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28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Quilter-Dec17">
  <a:themeElements>
    <a:clrScheme name="Quilter Primary colours">
      <a:dk1>
        <a:srgbClr val="000000"/>
      </a:dk1>
      <a:lt1>
        <a:sysClr val="window" lastClr="FFFFFF"/>
      </a:lt1>
      <a:dk2>
        <a:srgbClr val="0F7B3F"/>
      </a:dk2>
      <a:lt2>
        <a:srgbClr val="159847"/>
      </a:lt2>
      <a:accent1>
        <a:srgbClr val="169F50"/>
      </a:accent1>
      <a:accent2>
        <a:srgbClr val="000000"/>
      </a:accent2>
      <a:accent3>
        <a:srgbClr val="909090"/>
      </a:accent3>
      <a:accent4>
        <a:srgbClr val="B1B1B1"/>
      </a:accent4>
      <a:accent5>
        <a:srgbClr val="D9D9D9"/>
      </a:accent5>
      <a:accent6>
        <a:srgbClr val="FFFFFF"/>
      </a:accent6>
      <a:hlink>
        <a:srgbClr val="005522"/>
      </a:hlink>
      <a:folHlink>
        <a:srgbClr val="23AA4D"/>
      </a:folHlink>
    </a:clrScheme>
    <a:fontScheme name="Quilter">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28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Quilter-Dec17">
  <a:themeElements>
    <a:clrScheme name="Quilter Primary colours">
      <a:dk1>
        <a:srgbClr val="000000"/>
      </a:dk1>
      <a:lt1>
        <a:srgbClr val="FFFFFF"/>
      </a:lt1>
      <a:dk2>
        <a:srgbClr val="0F7B3F"/>
      </a:dk2>
      <a:lt2>
        <a:srgbClr val="159847"/>
      </a:lt2>
      <a:accent1>
        <a:srgbClr val="169F50"/>
      </a:accent1>
      <a:accent2>
        <a:srgbClr val="000000"/>
      </a:accent2>
      <a:accent3>
        <a:srgbClr val="909090"/>
      </a:accent3>
      <a:accent4>
        <a:srgbClr val="B1B1B1"/>
      </a:accent4>
      <a:accent5>
        <a:srgbClr val="D9D9D9"/>
      </a:accent5>
      <a:accent6>
        <a:srgbClr val="FFFFFF"/>
      </a:accent6>
      <a:hlink>
        <a:srgbClr val="005522"/>
      </a:hlink>
      <a:folHlink>
        <a:srgbClr val="23AA4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8D0C528BF3624CACCAC249BA35D85A" ma:contentTypeVersion="16" ma:contentTypeDescription="Create a new document." ma:contentTypeScope="" ma:versionID="af83ac12cfa09570847f76c0bf6a7bb6">
  <xsd:schema xmlns:xsd="http://www.w3.org/2001/XMLSchema" xmlns:xs="http://www.w3.org/2001/XMLSchema" xmlns:p="http://schemas.microsoft.com/office/2006/metadata/properties" xmlns:ns2="11134265-4d5f-4656-a1ea-4c12eb17b42e" xmlns:ns3="967a9980-16f6-49c1-9670-41e1e75c9910" targetNamespace="http://schemas.microsoft.com/office/2006/metadata/properties" ma:root="true" ma:fieldsID="40141ba30ed67f1a5c71a633138dbfdc" ns2:_="" ns3:_="">
    <xsd:import namespace="11134265-4d5f-4656-a1ea-4c12eb17b42e"/>
    <xsd:import namespace="967a9980-16f6-49c1-9670-41e1e75c991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Addedtowebsi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134265-4d5f-4656-a1ea-4c12eb17b4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ece2ced-0ea7-440c-8bf2-34078d8d7da6"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Addedtowebsite" ma:index="22" nillable="true" ma:displayName="Added to website" ma:description="Tick if it's been added to the Marketing Toolkit" ma:format="Dropdown" ma:internalName="Addedtowebsite">
      <xsd:simpleType>
        <xsd:union memberTypes="dms:Text">
          <xsd:simpleType>
            <xsd:restriction base="dms:Choice">
              <xsd:enumeration value="Yes"/>
              <xsd:enumeration value="No"/>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967a9980-16f6-49c1-9670-41e1e75c991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f04af5d1-9ee4-47e9-a0cb-d23438f09f99}" ma:internalName="TaxCatchAll" ma:showField="CatchAllData" ma:web="967a9980-16f6-49c1-9670-41e1e75c99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ddedtowebsite xmlns="11134265-4d5f-4656-a1ea-4c12eb17b42e" xsi:nil="true"/>
    <TaxCatchAll xmlns="967a9980-16f6-49c1-9670-41e1e75c9910" xsi:nil="true"/>
    <lcf76f155ced4ddcb4097134ff3c332f xmlns="11134265-4d5f-4656-a1ea-4c12eb17b42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E8C417A-57F0-4AE7-ADF5-A67B34605E14}"/>
</file>

<file path=customXml/itemProps2.xml><?xml version="1.0" encoding="utf-8"?>
<ds:datastoreItem xmlns:ds="http://schemas.openxmlformats.org/officeDocument/2006/customXml" ds:itemID="{8AC859D2-6FED-49E4-8DF3-0B5B19D2D75C}"/>
</file>

<file path=customXml/itemProps3.xml><?xml version="1.0" encoding="utf-8"?>
<ds:datastoreItem xmlns:ds="http://schemas.openxmlformats.org/officeDocument/2006/customXml" ds:itemID="{4151B10E-0DC2-44AB-8035-0A0BEC59BB9C}"/>
</file>

<file path=docProps/app.xml><?xml version="1.0" encoding="utf-8"?>
<Properties xmlns="http://schemas.openxmlformats.org/officeDocument/2006/extended-properties" xmlns:vt="http://schemas.openxmlformats.org/officeDocument/2006/docPropsVTypes">
  <TotalTime>2037</TotalTime>
  <Words>5182</Words>
  <Application>Microsoft Office PowerPoint</Application>
  <PresentationFormat>Widescreen</PresentationFormat>
  <Paragraphs>596</Paragraphs>
  <Slides>44</Slides>
  <Notes>41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44</vt:i4>
      </vt:variant>
    </vt:vector>
  </HeadingPairs>
  <TitlesOfParts>
    <vt:vector size="54" baseType="lpstr">
      <vt:lpstr>Arial</vt:lpstr>
      <vt:lpstr>Calibri</vt:lpstr>
      <vt:lpstr>Courier New</vt:lpstr>
      <vt:lpstr>Georgia</vt:lpstr>
      <vt:lpstr>Noto Sans Symbols</vt:lpstr>
      <vt:lpstr>Open Sans</vt:lpstr>
      <vt:lpstr>Wingdings</vt:lpstr>
      <vt:lpstr>Quilter-Dec17</vt:lpstr>
      <vt:lpstr>1_Quilter-Dec17</vt:lpstr>
      <vt:lpstr>2_Quilter-Dec17</vt:lpstr>
      <vt:lpstr>PowerPoint Presentation</vt:lpstr>
      <vt:lpstr>Who we are</vt:lpstr>
      <vt:lpstr>How we can help at every stage of your financial life</vt:lpstr>
      <vt:lpstr>What we’ll give you in this presentation</vt:lpstr>
      <vt:lpstr>The basics of  retirement planning</vt:lpstr>
      <vt:lpstr>What is retirement planning?</vt:lpstr>
      <vt:lpstr>Who plans for retirement and why</vt:lpstr>
      <vt:lpstr>Life expectancy is increasing</vt:lpstr>
      <vt:lpstr>Considering your life expectancy</vt:lpstr>
      <vt:lpstr>Thinking about your income needs</vt:lpstr>
      <vt:lpstr>Types of income needs – trends over a typical retirement</vt:lpstr>
      <vt:lpstr>Building your Retirement Plan</vt:lpstr>
      <vt:lpstr>The benefit of starting now</vt:lpstr>
      <vt:lpstr>Why do you want to plan for retirement?</vt:lpstr>
      <vt:lpstr>PowerPoint Presentation</vt:lpstr>
      <vt:lpstr>Your 4 essential steps to retirement planning</vt:lpstr>
      <vt:lpstr>Starting from the start</vt:lpstr>
      <vt:lpstr>Step 1 - Establish your retirement goals</vt:lpstr>
      <vt:lpstr>Step 2 – Work out how much money you will need</vt:lpstr>
      <vt:lpstr>Step 3 – Assess your income options</vt:lpstr>
      <vt:lpstr>Different places your income could come from</vt:lpstr>
      <vt:lpstr>Your state pension – how much could you get?</vt:lpstr>
      <vt:lpstr>Do you have old pensions?</vt:lpstr>
      <vt:lpstr>Step 4 – Consider tax implications</vt:lpstr>
      <vt:lpstr>Summary - Your 4 essential steps to retirement planning</vt:lpstr>
      <vt:lpstr>PowerPoint Presentation</vt:lpstr>
      <vt:lpstr>Four types of money  </vt:lpstr>
      <vt:lpstr>Inflation; the enemy</vt:lpstr>
      <vt:lpstr>Inflation in the UK</vt:lpstr>
      <vt:lpstr>The real effect on your money</vt:lpstr>
      <vt:lpstr>How inflation reduces the value of your cash holdings</vt:lpstr>
      <vt:lpstr>It’s important to invest for the long term</vt:lpstr>
      <vt:lpstr>What long-term investment could look like for you</vt:lpstr>
      <vt:lpstr>Protect your wealth with professional advice</vt:lpstr>
      <vt:lpstr>PowerPoint Presentation</vt:lpstr>
      <vt:lpstr>The new landscape now asks us more challenging questions</vt:lpstr>
      <vt:lpstr>Financial product management is needed to protect your wealth</vt:lpstr>
      <vt:lpstr>PowerPoint Presentation</vt:lpstr>
      <vt:lpstr>What we’ve given you in this presentation</vt:lpstr>
      <vt:lpstr>Your top tips to build your retirement wealth</vt:lpstr>
      <vt:lpstr>Contact me today</vt:lpstr>
      <vt:lpstr>Our advice process is all about you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Browne, Ian</dc:creator>
  <cp:lastModifiedBy>Novis, Claire (Mosaic)</cp:lastModifiedBy>
  <cp:revision>19</cp:revision>
  <dcterms:created xsi:type="dcterms:W3CDTF">2024-03-11T16:59:21Z</dcterms:created>
  <dcterms:modified xsi:type="dcterms:W3CDTF">2024-07-15T08:51:56Z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c98d367-e486-496c-b15f-fe4920252c73_Enabled">
    <vt:lpwstr>true</vt:lpwstr>
  </property>
  <property fmtid="{D5CDD505-2E9C-101B-9397-08002B2CF9AE}" pid="3" name="MSIP_Label_6c98d367-e486-496c-b15f-fe4920252c73_SetDate">
    <vt:lpwstr>2024-03-11T17:04:12Z</vt:lpwstr>
  </property>
  <property fmtid="{D5CDD505-2E9C-101B-9397-08002B2CF9AE}" pid="4" name="MSIP_Label_6c98d367-e486-496c-b15f-fe4920252c73_Method">
    <vt:lpwstr>Privileged</vt:lpwstr>
  </property>
  <property fmtid="{D5CDD505-2E9C-101B-9397-08002B2CF9AE}" pid="5" name="MSIP_Label_6c98d367-e486-496c-b15f-fe4920252c73_Name">
    <vt:lpwstr>6c98d367-e486-496c-b15f-fe4920252c73</vt:lpwstr>
  </property>
  <property fmtid="{D5CDD505-2E9C-101B-9397-08002B2CF9AE}" pid="6" name="MSIP_Label_6c98d367-e486-496c-b15f-fe4920252c73_SiteId">
    <vt:lpwstr>0c5bd621-4db2-45d4-92c6-94708f93fa6e</vt:lpwstr>
  </property>
  <property fmtid="{D5CDD505-2E9C-101B-9397-08002B2CF9AE}" pid="7" name="MSIP_Label_6c98d367-e486-496c-b15f-fe4920252c73_ActionId">
    <vt:lpwstr>f0ffd37f-4cb1-4a31-966f-76c49ade535b</vt:lpwstr>
  </property>
  <property fmtid="{D5CDD505-2E9C-101B-9397-08002B2CF9AE}" pid="8" name="MSIP_Label_6c98d367-e486-496c-b15f-fe4920252c73_ContentBits">
    <vt:lpwstr>0</vt:lpwstr>
  </property>
  <property fmtid="{D5CDD505-2E9C-101B-9397-08002B2CF9AE}" pid="9" name="ContentTypeId">
    <vt:lpwstr>0x010100EC8D0C528BF3624CACCAC249BA35D85A</vt:lpwstr>
  </property>
</Properties>
</file>